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6" r:id="rId3"/>
    <p:sldMasterId id="2147483715" r:id="rId4"/>
    <p:sldMasterId id="2147483724" r:id="rId5"/>
    <p:sldMasterId id="2147483726" r:id="rId6"/>
    <p:sldMasterId id="2147483728" r:id="rId7"/>
  </p:sldMasterIdLst>
  <p:notesMasterIdLst>
    <p:notesMasterId r:id="rId40"/>
  </p:notesMasterIdLst>
  <p:sldIdLst>
    <p:sldId id="256" r:id="rId8"/>
    <p:sldId id="268" r:id="rId9"/>
    <p:sldId id="783" r:id="rId10"/>
    <p:sldId id="560" r:id="rId11"/>
    <p:sldId id="257" r:id="rId12"/>
    <p:sldId id="267" r:id="rId13"/>
    <p:sldId id="266" r:id="rId14"/>
    <p:sldId id="265" r:id="rId15"/>
    <p:sldId id="286" r:id="rId16"/>
    <p:sldId id="386" r:id="rId17"/>
    <p:sldId id="264" r:id="rId18"/>
    <p:sldId id="263" r:id="rId19"/>
    <p:sldId id="262" r:id="rId20"/>
    <p:sldId id="261" r:id="rId21"/>
    <p:sldId id="260" r:id="rId22"/>
    <p:sldId id="259" r:id="rId23"/>
    <p:sldId id="258" r:id="rId24"/>
    <p:sldId id="274" r:id="rId25"/>
    <p:sldId id="273" r:id="rId26"/>
    <p:sldId id="272" r:id="rId27"/>
    <p:sldId id="276" r:id="rId28"/>
    <p:sldId id="443" r:id="rId29"/>
    <p:sldId id="444" r:id="rId30"/>
    <p:sldId id="275" r:id="rId31"/>
    <p:sldId id="271" r:id="rId32"/>
    <p:sldId id="270" r:id="rId33"/>
    <p:sldId id="269" r:id="rId34"/>
    <p:sldId id="277" r:id="rId35"/>
    <p:sldId id="477" r:id="rId36"/>
    <p:sldId id="478" r:id="rId37"/>
    <p:sldId id="278" r:id="rId38"/>
    <p:sldId id="285"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60" d="100"/>
        <a:sy n="160" d="100"/>
      </p:scale>
      <p:origin x="0" y="-6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CE159-F910-4838-B8A1-EE14CE81DECD}" type="datetimeFigureOut">
              <a:rPr lang="en-US" smtClean="0"/>
              <a:t>7/8/2022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696B-3DC2-4E3B-BA30-071CCA3CB454}" type="slidenum">
              <a:rPr lang="en-US" smtClean="0"/>
              <a:t>‹#›</a:t>
            </a:fld>
            <a:endParaRPr lang="en-US"/>
          </a:p>
        </p:txBody>
      </p:sp>
    </p:spTree>
    <p:extLst>
      <p:ext uri="{BB962C8B-B14F-4D97-AF65-F5344CB8AC3E}">
        <p14:creationId xmlns:p14="http://schemas.microsoft.com/office/powerpoint/2010/main" val="325561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FD8AFB-C92B-4896-BDAC-B7CC1E4C390A}" type="slidenum">
              <a:rPr lang="en-US" smtClean="0"/>
              <a:pPr/>
              <a:t>3</a:t>
            </a:fld>
            <a:endParaRPr lang="en-US" dirty="0"/>
          </a:p>
        </p:txBody>
      </p:sp>
    </p:spTree>
    <p:extLst>
      <p:ext uri="{BB962C8B-B14F-4D97-AF65-F5344CB8AC3E}">
        <p14:creationId xmlns:p14="http://schemas.microsoft.com/office/powerpoint/2010/main" val="9877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E8E10A-A41C-43D0-9D46-CF3822FF357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303891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8E10A-A41C-43D0-9D46-CF3822FF357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203554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8E10A-A41C-43D0-9D46-CF3822FF357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424568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FBE8E10A-A41C-43D0-9D46-CF3822FF357E}"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05F4EDB-AC8B-46B3-9833-7B7B3CE25B22}" type="slidenum">
              <a:rPr lang="en-US" smtClean="0"/>
              <a:t>‹#›</a:t>
            </a:fld>
            <a:endParaRPr lang="en-US"/>
          </a:p>
        </p:txBody>
      </p:sp>
    </p:spTree>
    <p:extLst>
      <p:ext uri="{BB962C8B-B14F-4D97-AF65-F5344CB8AC3E}">
        <p14:creationId xmlns:p14="http://schemas.microsoft.com/office/powerpoint/2010/main" val="189975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FBE8E10A-A41C-43D0-9D46-CF3822FF357E}"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05F4EDB-AC8B-46B3-9833-7B7B3CE25B22}" type="slidenum">
              <a:rPr lang="en-US" smtClean="0"/>
              <a:t>‹#›</a:t>
            </a:fld>
            <a:endParaRPr lang="en-US"/>
          </a:p>
        </p:txBody>
      </p:sp>
    </p:spTree>
    <p:extLst>
      <p:ext uri="{BB962C8B-B14F-4D97-AF65-F5344CB8AC3E}">
        <p14:creationId xmlns:p14="http://schemas.microsoft.com/office/powerpoint/2010/main" val="2831333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19228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0924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15643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69829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77F8B-9406-9742-9888-B31FD2106918}"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55469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59098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8E10A-A41C-43D0-9D46-CF3822FF357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2335372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7F8B-9406-9742-9888-B31FD2106918}"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26030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3670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72475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67148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291200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1440823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2675613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D89AB6-68C0-4CA9-9E2D-B545075C8E1F}"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297E12-5900-4580-ADE6-4334CF8BB506}" type="slidenum">
              <a:rPr lang="en-US" altLang="en-US"/>
              <a:pPr/>
              <a:t>‹#›</a:t>
            </a:fld>
            <a:endParaRPr lang="en-US" altLang="en-US"/>
          </a:p>
        </p:txBody>
      </p:sp>
    </p:spTree>
    <p:extLst>
      <p:ext uri="{BB962C8B-B14F-4D97-AF65-F5344CB8AC3E}">
        <p14:creationId xmlns:p14="http://schemas.microsoft.com/office/powerpoint/2010/main" val="51933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666566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F1D8-AD62-4527-BAF0-5B60D709C5F2}"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F1BDD8-99D0-4E3B-BC14-DA0A35D32FA2}" type="slidenum">
              <a:rPr lang="en-US" altLang="en-US"/>
              <a:pPr/>
              <a:t>‹#›</a:t>
            </a:fld>
            <a:endParaRPr lang="en-US" altLang="en-US"/>
          </a:p>
        </p:txBody>
      </p:sp>
    </p:spTree>
    <p:extLst>
      <p:ext uri="{BB962C8B-B14F-4D97-AF65-F5344CB8AC3E}">
        <p14:creationId xmlns:p14="http://schemas.microsoft.com/office/powerpoint/2010/main" val="203509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8E10A-A41C-43D0-9D46-CF3822FF357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3791946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1797825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A6FC1-D947-46FC-9989-916A6AA01B49}"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A85B98-C6E1-4C1E-AEED-70CB217BE42D}" type="slidenum">
              <a:rPr lang="en-US" altLang="en-US"/>
              <a:pPr/>
              <a:t>‹#›</a:t>
            </a:fld>
            <a:endParaRPr lang="en-US" altLang="en-US"/>
          </a:p>
        </p:txBody>
      </p:sp>
    </p:spTree>
    <p:extLst>
      <p:ext uri="{BB962C8B-B14F-4D97-AF65-F5344CB8AC3E}">
        <p14:creationId xmlns:p14="http://schemas.microsoft.com/office/powerpoint/2010/main" val="2218869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2417090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189551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07944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3496850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ClipArt Placeholder 2"/>
          <p:cNvSpPr>
            <a:spLocks noGrp="1"/>
          </p:cNvSpPr>
          <p:nvPr>
            <p:ph type="clipArt" sz="half" idx="1"/>
          </p:nvPr>
        </p:nvSpPr>
        <p:spPr>
          <a:xfrm>
            <a:off x="1479550" y="1981200"/>
            <a:ext cx="3736975"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5368925"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96EF1E72-158F-4975-8D15-ACFB009A903D}" type="slidenum">
              <a:rPr lang="en-US" altLang="en-US"/>
              <a:pPr/>
              <a:t>‹#›</a:t>
            </a:fld>
            <a:endParaRPr lang="en-US" altLang="en-US"/>
          </a:p>
        </p:txBody>
      </p:sp>
    </p:spTree>
    <p:extLst>
      <p:ext uri="{BB962C8B-B14F-4D97-AF65-F5344CB8AC3E}">
        <p14:creationId xmlns:p14="http://schemas.microsoft.com/office/powerpoint/2010/main" val="2972887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41705D-98F9-4017-B8DE-F7E946C6984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079544-D3BE-4E73-8E25-9B9C1961DB6A}" type="slidenum">
              <a:rPr lang="en-US" altLang="en-US"/>
              <a:pPr/>
              <a:t>‹#›</a:t>
            </a:fld>
            <a:endParaRPr lang="en-US" altLang="en-US"/>
          </a:p>
        </p:txBody>
      </p:sp>
    </p:spTree>
    <p:extLst>
      <p:ext uri="{BB962C8B-B14F-4D97-AF65-F5344CB8AC3E}">
        <p14:creationId xmlns:p14="http://schemas.microsoft.com/office/powerpoint/2010/main" val="1307971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1496533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81030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8E10A-A41C-43D0-9D46-CF3822FF357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4213312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74976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F74201-0DB8-4EFF-A9DF-5B99DA2E7C81}" type="slidenum">
              <a:rPr lang="en-US"/>
              <a:pPr/>
              <a:t>‹#›</a:t>
            </a:fld>
            <a:endParaRPr lang="en-US"/>
          </a:p>
        </p:txBody>
      </p:sp>
    </p:spTree>
    <p:extLst>
      <p:ext uri="{BB962C8B-B14F-4D97-AF65-F5344CB8AC3E}">
        <p14:creationId xmlns:p14="http://schemas.microsoft.com/office/powerpoint/2010/main" val="386468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808375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1393719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360396449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25578039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8E10A-A41C-43D0-9D46-CF3822FF357E}"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98196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E8E10A-A41C-43D0-9D46-CF3822FF357E}"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356705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8E10A-A41C-43D0-9D46-CF3822FF357E}"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386627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8E10A-A41C-43D0-9D46-CF3822FF357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232469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8E10A-A41C-43D0-9D46-CF3822FF357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F4EDB-AC8B-46B3-9833-7B7B3CE25B22}" type="slidenum">
              <a:rPr lang="en-US" smtClean="0"/>
              <a:t>‹#›</a:t>
            </a:fld>
            <a:endParaRPr lang="en-US"/>
          </a:p>
        </p:txBody>
      </p:sp>
    </p:spTree>
    <p:extLst>
      <p:ext uri="{BB962C8B-B14F-4D97-AF65-F5344CB8AC3E}">
        <p14:creationId xmlns:p14="http://schemas.microsoft.com/office/powerpoint/2010/main" val="414218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E10A-A41C-43D0-9D46-CF3822FF357E}" type="datetimeFigureOut">
              <a:rPr lang="en-US" smtClean="0"/>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4EDB-AC8B-46B3-9833-7B7B3CE25B22}" type="slidenum">
              <a:rPr lang="en-US" smtClean="0"/>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3382435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7F8B-9406-9742-9888-B31FD2106918}"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1EBA-E197-B941-96EB-A0159BA1F8B4}" type="slidenum">
              <a:rPr lang="en-US" smtClean="0"/>
              <a:pPr/>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821102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D0A9A7-24BF-40E7-860A-C76472841330}"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9EF17-8358-4847-AB8C-B6ED7402663E}"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5724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F04D1A-8C50-463C-8EBA-D1F7190C37E8}"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6263B7-731A-4D04-832E-6A59B8501547}"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1019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2427706024"/>
      </p:ext>
    </p:extLst>
  </p:cSld>
  <p:clrMap bg1="lt1" tx1="dk1" bg2="lt2" tx2="dk2" accent1="accent1" accent2="accent2" accent3="accent3" accent4="accent4" accent5="accent5" accent6="accent6" hlink="hlink" folHlink="folHlink"/>
  <p:sldLayoutIdLst>
    <p:sldLayoutId id="2147483725"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3090404351"/>
      </p:ext>
    </p:extLst>
  </p:cSld>
  <p:clrMap bg1="lt1" tx1="dk1" bg2="lt2" tx2="dk2" accent1="accent1" accent2="accent2" accent3="accent3" accent4="accent4" accent5="accent5" accent6="accent6" hlink="hlink" folHlink="folHlink"/>
  <p:sldLayoutIdLst>
    <p:sldLayoutId id="2147483727"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759303471"/>
      </p:ext>
    </p:extLst>
  </p:cSld>
  <p:clrMap bg1="lt1" tx1="dk1" bg2="lt2" tx2="dk2" accent1="accent1" accent2="accent2" accent3="accent3" accent4="accent4" accent5="accent5" accent6="accent6" hlink="hlink" folHlink="folHlink"/>
  <p:sldLayoutIdLst>
    <p:sldLayoutId id="2147483729"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editrac.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024c1212-4cdb-11ea-b5e5-176131c58cf4.html#ID000990005532" TargetMode="External"/><Relationship Id="rId2" Type="http://schemas.openxmlformats.org/officeDocument/2006/relationships/hyperlink" Target="https://codesonline.nfpa.org/code/f2dff7ff-7c38-4d28-a62c-2b50579979ad/3c37c875-f6c2-4864-a8e1-dbc82177f1f4/np_5f452c95-af1e-11ea-ad2d-657199739608.html#ID000990008544" TargetMode="External"/><Relationship Id="rId1" Type="http://schemas.openxmlformats.org/officeDocument/2006/relationships/slideLayout" Target="../slideLayouts/slideLayout2.xml"/><Relationship Id="rId4" Type="http://schemas.openxmlformats.org/officeDocument/2006/relationships/hyperlink" Target="https://codesonline.nfpa.org/code/f2dff7ff-7c38-4d28-a62c-2b50579979ad/3c37c875-f6c2-4864-a8e1-dbc82177f1f4/np_fea02149-4cda-11ea-b5e5-176131c58cf4.html#ID0009900013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r>
              <a:rPr lang="en-US" sz="4400" dirty="0"/>
              <a:t>2021 Code</a:t>
            </a:r>
          </a:p>
          <a:p>
            <a:pPr marL="0" indent="0">
              <a:buNone/>
            </a:pPr>
            <a:r>
              <a:rPr lang="en-US" sz="2200" dirty="0"/>
              <a:t>5.1.10.1 Piping Materials for Field-Installed Positive Pressure Medical Gas Systems.</a:t>
            </a:r>
          </a:p>
          <a:p>
            <a:pPr marL="0" indent="0">
              <a:buNone/>
            </a:pPr>
            <a:r>
              <a:rPr lang="en-US" sz="2200" dirty="0"/>
              <a:t>5.1.10.1.1 Tubes, valves, fittings, station outlets, and other piping components in medical gas systems shall have been cleaned for oxygen service by the manufacturer prior to installation in accordance with the mandatory requirements of CGA G-4.1, Cleaning Equipment for Oxygen Service, except that fittings shall be permitted to be cleaned by a supplier or agency other than the manufacturer.</a:t>
            </a:r>
          </a:p>
          <a:p>
            <a:pPr marL="0" indent="0">
              <a:buNone/>
            </a:pPr>
            <a:r>
              <a:rPr lang="en-US" sz="2200" dirty="0"/>
              <a:t>5.1.10.1.2 Each length of tube shall be delivered plugged or capped by the manufacturer and kept sealed until prepared for installation.</a:t>
            </a:r>
          </a:p>
          <a:p>
            <a:pPr marL="0" indent="0">
              <a:buNone/>
            </a:pPr>
            <a:r>
              <a:rPr lang="en-US" sz="2200" dirty="0"/>
              <a:t>5.1.10.1.3 Fittings, valves, and other components shall be delivered sealed and labeled and kept sealed until prepared for installation.</a:t>
            </a:r>
          </a:p>
        </p:txBody>
      </p:sp>
    </p:spTree>
    <p:extLst>
      <p:ext uri="{BB962C8B-B14F-4D97-AF65-F5344CB8AC3E}">
        <p14:creationId xmlns:p14="http://schemas.microsoft.com/office/powerpoint/2010/main" val="252552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5.1.10.3 Joint Connections</a:t>
            </a:r>
          </a:p>
        </p:txBody>
      </p:sp>
      <p:sp>
        <p:nvSpPr>
          <p:cNvPr id="21507" name="Rectangle 3"/>
          <p:cNvSpPr>
            <a:spLocks noGrp="1" noChangeArrowheads="1"/>
          </p:cNvSpPr>
          <p:nvPr>
            <p:ph idx="1"/>
          </p:nvPr>
        </p:nvSpPr>
        <p:spPr>
          <a:xfrm>
            <a:off x="228600" y="1295400"/>
            <a:ext cx="8610600" cy="990600"/>
          </a:xfrm>
        </p:spPr>
        <p:txBody>
          <a:bodyPr>
            <a:normAutofit/>
          </a:bodyPr>
          <a:lstStyle/>
          <a:p>
            <a:pPr eaLnBrk="1" hangingPunct="1">
              <a:lnSpc>
                <a:spcPct val="80000"/>
              </a:lnSpc>
            </a:pPr>
            <a:r>
              <a:rPr lang="en-US" altLang="en-US" sz="2200" b="1" dirty="0"/>
              <a:t>All turns, junctions, offsets, and other changes in direction shall be made utilizing appropriate fittings and shall be joined by any of the following acceptable methods:</a:t>
            </a:r>
          </a:p>
        </p:txBody>
      </p:sp>
      <p:pic>
        <p:nvPicPr>
          <p:cNvPr id="8196" name="Picture 4" descr="C:\Users\Othon Guillen\Pictures\Medgas Pics\bra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2318509"/>
            <a:ext cx="2343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914400" y="3886200"/>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Brazed (Most Common)</a:t>
            </a:r>
          </a:p>
        </p:txBody>
      </p:sp>
      <p:pic>
        <p:nvPicPr>
          <p:cNvPr id="8197" name="Picture 5" descr="C:\Users\Othon Guillen\Pictures\Medgas Pics\Orbital We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2106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497513" y="3886200"/>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Welded (Orbital)</a:t>
            </a:r>
          </a:p>
        </p:txBody>
      </p:sp>
      <p:pic>
        <p:nvPicPr>
          <p:cNvPr id="8198" name="Picture 6" descr="C:\Users\Othon Guillen\Pictures\Medgas Pics\Orbital Welding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362200"/>
            <a:ext cx="1789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Users\Othon Guillen\Pictures\Medgas Pics\Nitrogen Contai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3434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C:\Users\Othon Guillen\Pictures\Medgas Pics\Memory Met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3434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Users\Othon Guillen\Pictures\Medgas Pics\lokrin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1774" y="4572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C:\Users\Othon Guillen\Pictures\Medgas Pics\Lokr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572000"/>
            <a:ext cx="1679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09600" y="5791200"/>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Memory Metal</a:t>
            </a:r>
          </a:p>
          <a:p>
            <a:pPr algn="ctr" eaLnBrk="1" hangingPunct="1"/>
            <a:r>
              <a:rPr lang="en-US" altLang="en-US" sz="2000" dirty="0"/>
              <a:t>(Qualified Technicians Only)</a:t>
            </a:r>
          </a:p>
        </p:txBody>
      </p:sp>
      <p:sp>
        <p:nvSpPr>
          <p:cNvPr id="16" name="TextBox 15"/>
          <p:cNvSpPr txBox="1">
            <a:spLocks noChangeArrowheads="1"/>
          </p:cNvSpPr>
          <p:nvPr/>
        </p:nvSpPr>
        <p:spPr bwMode="auto">
          <a:xfrm>
            <a:off x="4724400" y="5791200"/>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t>Axially Swaged</a:t>
            </a:r>
          </a:p>
          <a:p>
            <a:pPr algn="ctr" eaLnBrk="1" hangingPunct="1"/>
            <a:r>
              <a:rPr lang="en-US" altLang="en-US" sz="2000" dirty="0"/>
              <a:t>(</a:t>
            </a:r>
            <a:r>
              <a:rPr lang="en-US" altLang="en-US" sz="2000" dirty="0" err="1"/>
              <a:t>Lokring</a:t>
            </a:r>
            <a:r>
              <a:rPr lang="en-US" altLang="en-US" sz="2000" dirty="0"/>
              <a:t>, Swaged-Lok)</a:t>
            </a:r>
          </a:p>
        </p:txBody>
      </p:sp>
    </p:spTree>
    <p:extLst>
      <p:ext uri="{BB962C8B-B14F-4D97-AF65-F5344CB8AC3E}">
        <p14:creationId xmlns:p14="http://schemas.microsoft.com/office/powerpoint/2010/main" val="2512569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p:cTn id="12"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5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blinds(horizontal)">
                                      <p:cBhvr>
                                        <p:cTn id="19" dur="500"/>
                                        <p:tgtEl>
                                          <p:spTgt spid="8196"/>
                                        </p:tgtEl>
                                      </p:cBhvr>
                                    </p:animEffect>
                                  </p:childTnLst>
                                </p:cTn>
                              </p:par>
                            </p:childTnLst>
                          </p:cTn>
                        </p:par>
                        <p:par>
                          <p:cTn id="20" fill="hold" nodeType="afterGroup">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blinds(horizontal)">
                                      <p:cBhvr>
                                        <p:cTn id="29" dur="500"/>
                                        <p:tgtEl>
                                          <p:spTgt spid="8198"/>
                                        </p:tgtEl>
                                      </p:cBhvr>
                                    </p:animEffect>
                                  </p:childTnLst>
                                </p:cTn>
                              </p:par>
                              <p:par>
                                <p:cTn id="30" presetID="3" presetClass="entr" presetSubtype="10" fill="hold" nodeType="with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blinds(horizontal)">
                                      <p:cBhvr>
                                        <p:cTn id="32" dur="500"/>
                                        <p:tgtEl>
                                          <p:spTgt spid="8197"/>
                                        </p:tgtEl>
                                      </p:cBhvr>
                                    </p:animEffect>
                                  </p:childTnLst>
                                </p:cTn>
                              </p:par>
                            </p:childTnLst>
                          </p:cTn>
                        </p:par>
                        <p:par>
                          <p:cTn id="33" fill="hold" nodeType="afterGroup">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blinds(horizontal)">
                                      <p:cBhvr>
                                        <p:cTn id="42" dur="500"/>
                                        <p:tgtEl>
                                          <p:spTgt spid="8199"/>
                                        </p:tgtEl>
                                      </p:cBhvr>
                                    </p:animEffect>
                                  </p:childTnLst>
                                </p:cTn>
                              </p:par>
                              <p:par>
                                <p:cTn id="43" presetID="3" presetClass="entr" presetSubtype="10" fill="hold" nodeType="withEffect">
                                  <p:stCondLst>
                                    <p:cond delay="0"/>
                                  </p:stCondLst>
                                  <p:childTnLst>
                                    <p:set>
                                      <p:cBhvr>
                                        <p:cTn id="44" dur="1" fill="hold">
                                          <p:stCondLst>
                                            <p:cond delay="0"/>
                                          </p:stCondLst>
                                        </p:cTn>
                                        <p:tgtEl>
                                          <p:spTgt spid="8200"/>
                                        </p:tgtEl>
                                        <p:attrNameLst>
                                          <p:attrName>style.visibility</p:attrName>
                                        </p:attrNameLst>
                                      </p:cBhvr>
                                      <p:to>
                                        <p:strVal val="visible"/>
                                      </p:to>
                                    </p:set>
                                    <p:animEffect transition="in" filter="blinds(horizontal)">
                                      <p:cBhvr>
                                        <p:cTn id="45" dur="500"/>
                                        <p:tgtEl>
                                          <p:spTgt spid="8200"/>
                                        </p:tgtEl>
                                      </p:cBhvr>
                                    </p:animEffect>
                                  </p:childTnLst>
                                </p:cTn>
                              </p:par>
                            </p:childTnLst>
                          </p:cTn>
                        </p:par>
                        <p:par>
                          <p:cTn id="46" fill="hold" nodeType="afterGroup">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8202"/>
                                        </p:tgtEl>
                                        <p:attrNameLst>
                                          <p:attrName>style.visibility</p:attrName>
                                        </p:attrNameLst>
                                      </p:cBhvr>
                                      <p:to>
                                        <p:strVal val="visible"/>
                                      </p:to>
                                    </p:set>
                                    <p:animEffect transition="in" filter="blinds(horizontal)">
                                      <p:cBhvr>
                                        <p:cTn id="55" dur="500"/>
                                        <p:tgtEl>
                                          <p:spTgt spid="8202"/>
                                        </p:tgtEl>
                                      </p:cBhvr>
                                    </p:animEffect>
                                  </p:childTnLst>
                                </p:cTn>
                              </p:par>
                              <p:par>
                                <p:cTn id="56" presetID="3" presetClass="entr" presetSubtype="10" fill="hold" nodeType="withEffect">
                                  <p:stCondLst>
                                    <p:cond delay="0"/>
                                  </p:stCondLst>
                                  <p:childTnLst>
                                    <p:set>
                                      <p:cBhvr>
                                        <p:cTn id="57" dur="1" fill="hold">
                                          <p:stCondLst>
                                            <p:cond delay="0"/>
                                          </p:stCondLst>
                                        </p:cTn>
                                        <p:tgtEl>
                                          <p:spTgt spid="8201"/>
                                        </p:tgtEl>
                                        <p:attrNameLst>
                                          <p:attrName>style.visibility</p:attrName>
                                        </p:attrNameLst>
                                      </p:cBhvr>
                                      <p:to>
                                        <p:strVal val="visible"/>
                                      </p:to>
                                    </p:set>
                                    <p:animEffect transition="in" filter="blinds(horizontal)">
                                      <p:cBhvr>
                                        <p:cTn id="58" dur="500"/>
                                        <p:tgtEl>
                                          <p:spTgt spid="8201"/>
                                        </p:tgtEl>
                                      </p:cBhvr>
                                    </p:animEffect>
                                  </p:childTnLst>
                                </p:cTn>
                              </p:par>
                            </p:childTnLst>
                          </p:cTn>
                        </p:par>
                        <p:par>
                          <p:cTn id="59" fill="hold" nodeType="afterGroup">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7" grpId="0"/>
      <p:bldP spid="9"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0436"/>
            <a:ext cx="8229600" cy="5405727"/>
          </a:xfrm>
        </p:spPr>
        <p:txBody>
          <a:bodyPr>
            <a:normAutofit/>
          </a:bodyPr>
          <a:lstStyle/>
          <a:p>
            <a:pPr marL="0" indent="0">
              <a:buNone/>
            </a:pPr>
            <a:r>
              <a:rPr lang="en-US" sz="2200" dirty="0"/>
              <a:t>(1) Brazing, as described in 5.1.10.4</a:t>
            </a:r>
          </a:p>
          <a:p>
            <a:pPr marL="0" indent="0">
              <a:buNone/>
            </a:pPr>
            <a:r>
              <a:rPr lang="en-US" sz="2200" dirty="0"/>
              <a:t>(2) Welding, as described in 5.1.10.5</a:t>
            </a:r>
          </a:p>
          <a:p>
            <a:pPr marL="0" indent="0">
              <a:buNone/>
            </a:pPr>
            <a:r>
              <a:rPr lang="en-US" sz="2200" dirty="0"/>
              <a:t>(3) Memory metal fittings, as described in 5.1.10.6</a:t>
            </a:r>
          </a:p>
          <a:p>
            <a:pPr marL="0" indent="0">
              <a:buNone/>
            </a:pPr>
            <a:r>
              <a:rPr lang="en-US" sz="2200" dirty="0"/>
              <a:t>(4) Axially swaged, elastic preload fittings, as described in 5.1.10.7</a:t>
            </a:r>
          </a:p>
          <a:p>
            <a:pPr marL="0" indent="0">
              <a:buNone/>
            </a:pPr>
            <a:r>
              <a:rPr lang="en-US" sz="2200" dirty="0"/>
              <a:t>(5) Threaded, as described in 5.1.10.8</a:t>
            </a:r>
          </a:p>
          <a:p>
            <a:pPr marL="0" indent="0">
              <a:buNone/>
            </a:pPr>
            <a:r>
              <a:rPr lang="en-US" sz="2200" dirty="0"/>
              <a:t>5.1.10.3.2 Positive pressure patient gas systems, medical support gas systems, vacuum systems, and WAGD systems constructed of CMT shall have turns, offsets, and other changes in direction made by bending the tubing up to the minimum bend radius or by fittings in accordance with 5.1.10.3.1.</a:t>
            </a:r>
          </a:p>
          <a:p>
            <a:pPr marL="0" indent="0">
              <a:buNone/>
            </a:pPr>
            <a:endParaRPr lang="en-US" sz="2200" dirty="0"/>
          </a:p>
        </p:txBody>
      </p:sp>
    </p:spTree>
    <p:extLst>
      <p:ext uri="{BB962C8B-B14F-4D97-AF65-F5344CB8AC3E}">
        <p14:creationId xmlns:p14="http://schemas.microsoft.com/office/powerpoint/2010/main" val="207066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200" dirty="0"/>
              <a:t>5.1.10.3.3 Vacuum systems and WAGD systems fabricated from copper tubing shall be permitted to have branch connections made using mechanically formed, drilled, and extruded </a:t>
            </a:r>
            <a:r>
              <a:rPr lang="en-US" sz="2200" dirty="0" err="1"/>
              <a:t>teebranch</a:t>
            </a:r>
            <a:r>
              <a:rPr lang="en-US" sz="2200" dirty="0"/>
              <a:t> connections that are formed in accordance with the tool manufacturer’s instructions. Such branch connections shall be joined by brazing, as described in 5.1.10.4.</a:t>
            </a:r>
          </a:p>
          <a:p>
            <a:pPr marL="0" indent="0">
              <a:buNone/>
            </a:pPr>
            <a:r>
              <a:rPr lang="en-US" sz="2200" dirty="0"/>
              <a:t>5.1.10.3.4 Branch connections made using mechanically formed, drilled, and extruded tee-branch connections shall be prohibited in CMT systems.</a:t>
            </a:r>
          </a:p>
          <a:p>
            <a:pPr marL="0" indent="0">
              <a:buNone/>
            </a:pPr>
            <a:endParaRPr lang="en-US" sz="2200" dirty="0"/>
          </a:p>
        </p:txBody>
      </p:sp>
    </p:spTree>
    <p:extLst>
      <p:ext uri="{BB962C8B-B14F-4D97-AF65-F5344CB8AC3E}">
        <p14:creationId xmlns:p14="http://schemas.microsoft.com/office/powerpoint/2010/main" val="68642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5.1.10.3.5 WAGD systems designed for operation below</a:t>
            </a:r>
          </a:p>
          <a:p>
            <a:pPr marL="0" indent="0">
              <a:buNone/>
            </a:pPr>
            <a:r>
              <a:rPr lang="en-US" sz="2200" dirty="0"/>
              <a:t>130 mm (5 in.) </a:t>
            </a:r>
            <a:r>
              <a:rPr lang="en-US" sz="2200" dirty="0" err="1"/>
              <a:t>HgV</a:t>
            </a:r>
            <a:r>
              <a:rPr lang="en-US" sz="2200" dirty="0"/>
              <a:t> shall be permitted to be joined using any method that will result in a leak-free network when tested per</a:t>
            </a:r>
          </a:p>
          <a:p>
            <a:pPr marL="0" indent="0">
              <a:buNone/>
            </a:pPr>
            <a:r>
              <a:rPr lang="en-US" sz="2200" dirty="0"/>
              <a:t>5.1.12.4.2.</a:t>
            </a:r>
          </a:p>
          <a:p>
            <a:pPr marL="0" indent="0">
              <a:buNone/>
            </a:pPr>
            <a:r>
              <a:rPr lang="en-US" sz="2200" dirty="0"/>
              <a:t>5.1.10.4 Brazed Joints.</a:t>
            </a:r>
          </a:p>
          <a:p>
            <a:pPr marL="0" indent="0">
              <a:buNone/>
            </a:pPr>
            <a:r>
              <a:rPr lang="en-US" sz="2200" dirty="0"/>
              <a:t>5.1.10.4.1 General Requirements.</a:t>
            </a:r>
          </a:p>
          <a:p>
            <a:pPr marL="0" indent="0">
              <a:buNone/>
            </a:pPr>
            <a:r>
              <a:rPr lang="en-US" sz="2200" dirty="0"/>
              <a:t>5.1.10.4.1.1 Fittings shall be wrought copper capillary fittings complying with ASME B16.22, Wrought Copper and Copper Alloy Solder-Joint Pressure Fittings, or brazed fittings complying with ANSI/ASME B16.50, Wrought Copper and Copper Alloy Braze-Joint Pressure Fittings.</a:t>
            </a:r>
          </a:p>
          <a:p>
            <a:pPr marL="0" indent="0">
              <a:buNone/>
            </a:pPr>
            <a:r>
              <a:rPr lang="en-US" sz="2200" dirty="0"/>
              <a:t>5.1.10.4.1.2 Cast copper alloy fittings shall not be permitted.</a:t>
            </a:r>
          </a:p>
        </p:txBody>
      </p:sp>
    </p:spTree>
    <p:extLst>
      <p:ext uri="{BB962C8B-B14F-4D97-AF65-F5344CB8AC3E}">
        <p14:creationId xmlns:p14="http://schemas.microsoft.com/office/powerpoint/2010/main" val="383087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5.1.10.4.1.3 Brazed joints shall be made using a brazing alloy that exhibits a </a:t>
            </a:r>
            <a:r>
              <a:rPr lang="en-US" sz="2200" u="sng" dirty="0"/>
              <a:t>melting temperature in excess of 538°C (1000°F) </a:t>
            </a:r>
            <a:r>
              <a:rPr lang="en-US" sz="2200" dirty="0"/>
              <a:t>to retain the integrity of the piping system in the event of fire exposure.</a:t>
            </a:r>
          </a:p>
          <a:p>
            <a:pPr marL="0" indent="0">
              <a:buNone/>
            </a:pPr>
            <a:r>
              <a:rPr lang="en-US" sz="2200" dirty="0"/>
              <a:t>5.1.10.4.1.4 Brazed tube joints shall be the socket type.</a:t>
            </a:r>
          </a:p>
          <a:p>
            <a:pPr marL="0" indent="0">
              <a:buNone/>
            </a:pPr>
            <a:r>
              <a:rPr lang="en-US" sz="2200" dirty="0"/>
              <a:t>5.1.10.4.1.5 Filler metals shall bond with and be metallurgically compatible with the base metals being joined.</a:t>
            </a:r>
          </a:p>
          <a:p>
            <a:pPr marL="0" indent="0">
              <a:buNone/>
            </a:pPr>
            <a:r>
              <a:rPr lang="en-US" sz="2200" dirty="0"/>
              <a:t>5.1.10.4.1.6 Filler metals shall comply with ANSI/AWS A5.8 M/A.5.8, Specification for Filler Metals for Brazing and Braze Welding.</a:t>
            </a:r>
          </a:p>
          <a:p>
            <a:pPr marL="0" indent="0">
              <a:buNone/>
            </a:pPr>
            <a:r>
              <a:rPr lang="en-US" sz="2200" dirty="0"/>
              <a:t>5.1.10.4.1.7 Copper-to-copper joints shall be brazed using a copper–phosphorus or copper–phosphorus–silver brazing filler </a:t>
            </a:r>
            <a:r>
              <a:rPr lang="en-US" sz="2200" u="sng" dirty="0"/>
              <a:t>metal (</a:t>
            </a:r>
            <a:r>
              <a:rPr lang="en-US" sz="2200" u="sng" dirty="0" err="1"/>
              <a:t>BCuP</a:t>
            </a:r>
            <a:r>
              <a:rPr lang="en-US" sz="2200" u="sng" dirty="0"/>
              <a:t> series) without flux</a:t>
            </a:r>
            <a:r>
              <a:rPr lang="en-US" sz="2200" dirty="0"/>
              <a:t>.</a:t>
            </a:r>
          </a:p>
        </p:txBody>
      </p:sp>
    </p:spTree>
    <p:extLst>
      <p:ext uri="{BB962C8B-B14F-4D97-AF65-F5344CB8AC3E}">
        <p14:creationId xmlns:p14="http://schemas.microsoft.com/office/powerpoint/2010/main" val="162990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153400" cy="5440363"/>
          </a:xfrm>
        </p:spPr>
        <p:txBody>
          <a:bodyPr>
            <a:noAutofit/>
          </a:bodyPr>
          <a:lstStyle/>
          <a:p>
            <a:pPr marL="0" indent="0">
              <a:buNone/>
            </a:pPr>
            <a:r>
              <a:rPr lang="en-US" sz="2200" dirty="0"/>
              <a:t>5.1.10.4.1.8 Brazing performed between bulk cryogenic fluid central supply system vessels and their vaporizers (i.e., subject to cryogenic exposure) </a:t>
            </a:r>
            <a:r>
              <a:rPr lang="en-US" sz="2200" u="sng" dirty="0"/>
              <a:t>shall be permitted to be brazed using </a:t>
            </a:r>
            <a:r>
              <a:rPr lang="en-US" sz="2200" u="sng" dirty="0" err="1"/>
              <a:t>BAg</a:t>
            </a:r>
            <a:r>
              <a:rPr lang="en-US" sz="2200" u="sng" dirty="0"/>
              <a:t> brazing alloy with flux by a </a:t>
            </a:r>
            <a:r>
              <a:rPr lang="en-US" sz="2200" u="sng" dirty="0" err="1"/>
              <a:t>brazer</a:t>
            </a:r>
            <a:r>
              <a:rPr lang="en-US" sz="2200" u="sng" dirty="0"/>
              <a:t> qualified to the mandatory requirements of CGA M-1</a:t>
            </a:r>
            <a:r>
              <a:rPr lang="en-US" sz="2200" dirty="0"/>
              <a:t>, Standard for Medical Gas Supply Systems at Health Care Facilities.</a:t>
            </a:r>
          </a:p>
          <a:p>
            <a:pPr marL="0" indent="0">
              <a:buNone/>
            </a:pPr>
            <a:r>
              <a:rPr lang="en-US" sz="2200" dirty="0"/>
              <a:t>5.1.10.4.1.10 Braze joints </a:t>
            </a:r>
            <a:r>
              <a:rPr lang="en-US" sz="2200" u="sng" dirty="0"/>
              <a:t>shall be continuously purged with nitrogen NF.</a:t>
            </a:r>
          </a:p>
          <a:p>
            <a:pPr marL="0" indent="0">
              <a:buNone/>
            </a:pPr>
            <a:r>
              <a:rPr lang="en-US" sz="2200" dirty="0"/>
              <a:t>5.1.10.4.2 Cutting Tube Ends.</a:t>
            </a:r>
          </a:p>
          <a:p>
            <a:pPr marL="0" indent="0">
              <a:buNone/>
            </a:pPr>
            <a:r>
              <a:rPr lang="en-US" sz="2200" dirty="0"/>
              <a:t>5.1.10.4.2.1 Tube ends shall be cut square using a sharp tubing cutter to avoid deforming the tube.</a:t>
            </a:r>
          </a:p>
          <a:p>
            <a:pPr marL="0" indent="0">
              <a:buNone/>
            </a:pPr>
            <a:r>
              <a:rPr lang="en-US" sz="2200" dirty="0"/>
              <a:t>5.1.10.4.2.2 The cutting wheels on tubing cutters shall be free from grease, oil, or other lubricant not suitable for oxygen service.</a:t>
            </a:r>
          </a:p>
        </p:txBody>
      </p:sp>
    </p:spTree>
    <p:extLst>
      <p:ext uri="{BB962C8B-B14F-4D97-AF65-F5344CB8AC3E}">
        <p14:creationId xmlns:p14="http://schemas.microsoft.com/office/powerpoint/2010/main" val="329130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5.1.10.4.2.3 The cut ends of the tube shall be permitted to be </a:t>
            </a:r>
            <a:r>
              <a:rPr lang="en-US" sz="2200" u="sng" dirty="0"/>
              <a:t>rolled smooth or deburred with a sharp, clean deburring tool, </a:t>
            </a:r>
            <a:r>
              <a:rPr lang="en-US" sz="2200" dirty="0"/>
              <a:t>taking care to prevent chips from entering the tube.</a:t>
            </a:r>
          </a:p>
          <a:p>
            <a:pPr marL="0" indent="0">
              <a:buNone/>
            </a:pPr>
            <a:r>
              <a:rPr lang="en-US" sz="2200" dirty="0"/>
              <a:t>5.1.10.4.3.4 If the interior surfaces of fitting sockets become contaminated prior to brazing, they shall be recleaned for oxygen in accordance with 5.1.10.4.3.10 and be cleaned for brazing with a clean, oil-free, stainless steel or brass wire brush.</a:t>
            </a:r>
          </a:p>
          <a:p>
            <a:pPr marL="0" indent="0">
              <a:buNone/>
            </a:pPr>
            <a:r>
              <a:rPr lang="en-US" sz="2200" dirty="0"/>
              <a:t>5.1.10.4.3.5 Clean, </a:t>
            </a:r>
            <a:r>
              <a:rPr lang="en-US" sz="2200" dirty="0" err="1"/>
              <a:t>nonshedding</a:t>
            </a:r>
            <a:r>
              <a:rPr lang="en-US" sz="2200" dirty="0"/>
              <a:t>, abrasive pads shall be used to clean the exterior surfaces of the tube ends.</a:t>
            </a:r>
          </a:p>
          <a:p>
            <a:pPr marL="0" indent="0">
              <a:buNone/>
            </a:pPr>
            <a:r>
              <a:rPr lang="en-US" sz="2200" dirty="0"/>
              <a:t>5.1.10.4.3.6 The use of steel wool or sand cloth shall be prohibited.</a:t>
            </a:r>
          </a:p>
          <a:p>
            <a:pPr marL="0" indent="0">
              <a:buNone/>
            </a:pPr>
            <a:r>
              <a:rPr lang="en-US" sz="2200" dirty="0"/>
              <a:t>5.1.10.4.3.8 After being abraded, the surfaces shall be wiped using a clean, lint-free white cloth.</a:t>
            </a:r>
          </a:p>
        </p:txBody>
      </p:sp>
    </p:spTree>
    <p:extLst>
      <p:ext uri="{BB962C8B-B14F-4D97-AF65-F5344CB8AC3E}">
        <p14:creationId xmlns:p14="http://schemas.microsoft.com/office/powerpoint/2010/main" val="383258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5.1.10.4.3.10 The interior surfaces of tube ends, fittings, and other components that were cleaned for oxygen service by the manufacturer, but that became contaminated prior to being installed, shall be permitted to be recleaned on-site by the installer by thoroughly scrubbing the interior surfaces with a clean, hot water–alkaline solution, such as sodium carbonate or trisodium phosphate, using a solution of 450 g (1 </a:t>
            </a:r>
            <a:r>
              <a:rPr lang="en-US" sz="2200" dirty="0" err="1"/>
              <a:t>lb</a:t>
            </a:r>
            <a:r>
              <a:rPr lang="en-US" sz="2200" dirty="0"/>
              <a:t>) of sodium carbonate or trisodium phosphate to 11 L (3 gal) of potable water, and thoroughly rinsing them with clean, hot, potable water.</a:t>
            </a:r>
          </a:p>
          <a:p>
            <a:pPr marL="0" indent="0">
              <a:buNone/>
            </a:pPr>
            <a:r>
              <a:rPr lang="en-US" sz="2200" dirty="0"/>
              <a:t>5.1.10.4.3.12 Material that has become contaminated internally and is not clean for oxygen service shall not be installed.</a:t>
            </a:r>
          </a:p>
          <a:p>
            <a:pPr marL="0" indent="0">
              <a:buNone/>
            </a:pPr>
            <a:r>
              <a:rPr lang="en-US" sz="2200" dirty="0"/>
              <a:t>5.1.10.4.3.13 Joints shall </a:t>
            </a:r>
            <a:r>
              <a:rPr lang="en-US" sz="2200" u="sng" dirty="0"/>
              <a:t>be brazed within 8 hours after the surfaces are cleaned</a:t>
            </a:r>
            <a:r>
              <a:rPr lang="en-US" sz="2200" dirty="0"/>
              <a:t> for brazing.</a:t>
            </a:r>
          </a:p>
        </p:txBody>
      </p:sp>
    </p:spTree>
    <p:extLst>
      <p:ext uri="{BB962C8B-B14F-4D97-AF65-F5344CB8AC3E}">
        <p14:creationId xmlns:p14="http://schemas.microsoft.com/office/powerpoint/2010/main" val="66011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2000" dirty="0"/>
              <a:t>5.1.10.4.4 Brazing Dissimilar Metals.</a:t>
            </a:r>
          </a:p>
          <a:p>
            <a:pPr marL="0" indent="0">
              <a:buNone/>
            </a:pPr>
            <a:r>
              <a:rPr lang="en-US" sz="2000" dirty="0"/>
              <a:t>5.1.10.4.4.1 Flux shall only be used </a:t>
            </a:r>
            <a:r>
              <a:rPr lang="en-US" sz="2000" u="sng" dirty="0"/>
              <a:t>when brazing dissimilar metals, such as copper and bronze or brass, using a silver (Bag series)</a:t>
            </a:r>
            <a:r>
              <a:rPr lang="en-US" sz="2000" dirty="0"/>
              <a:t> brazing filler metal.</a:t>
            </a:r>
          </a:p>
          <a:p>
            <a:pPr marL="0" indent="0">
              <a:buNone/>
            </a:pPr>
            <a:r>
              <a:rPr lang="en-US" sz="2000" dirty="0"/>
              <a:t>5.1.10.4.4.3 Flux shall be applied sparingly to minimize contamination of the inside of the tube with flux.</a:t>
            </a:r>
          </a:p>
          <a:p>
            <a:pPr marL="0" indent="0">
              <a:buNone/>
            </a:pPr>
            <a:r>
              <a:rPr lang="en-US" sz="2000" dirty="0"/>
              <a:t>5.1.10.4.4.6 On joints DN20 </a:t>
            </a:r>
            <a:r>
              <a:rPr lang="en-US" sz="2000" u="sng" dirty="0"/>
              <a:t>(NPS 3∕4) (7∕8 in. O.D.) size and smaller, flux-coated brazing rods shall be permitted </a:t>
            </a:r>
            <a:r>
              <a:rPr lang="en-US" sz="2000" dirty="0"/>
              <a:t>to be used in lieu of applying flux to the surfaces being joined.</a:t>
            </a:r>
          </a:p>
          <a:p>
            <a:pPr marL="0" indent="0">
              <a:buNone/>
            </a:pPr>
            <a:r>
              <a:rPr lang="en-US" sz="2000" dirty="0"/>
              <a:t>5.1.10.4.5* Nitrogen Purge.</a:t>
            </a:r>
          </a:p>
          <a:p>
            <a:pPr marL="0" indent="0">
              <a:buNone/>
            </a:pPr>
            <a:r>
              <a:rPr lang="en-US" sz="2000" dirty="0"/>
              <a:t>5.1.10.4.5.1 When brazing</a:t>
            </a:r>
            <a:r>
              <a:rPr lang="en-US" sz="2000" u="sng" dirty="0"/>
              <a:t>, joints shall be continuously purged with oil-free, dry nitrogen NF to prevent the formation of copper oxide on the inside surfaces of the joint</a:t>
            </a:r>
            <a:r>
              <a:rPr lang="en-US" sz="2000" dirty="0"/>
              <a:t>.</a:t>
            </a:r>
          </a:p>
          <a:p>
            <a:pPr marL="0" indent="0">
              <a:buNone/>
            </a:pPr>
            <a:r>
              <a:rPr lang="en-US" sz="2000" dirty="0"/>
              <a:t>5.1.10.4.5.2 </a:t>
            </a:r>
            <a:r>
              <a:rPr lang="en-US" sz="2000" u="sng" dirty="0"/>
              <a:t>The source of the purge gas shall be monitored, and the installer shall be audibly alerted when the source content is low</a:t>
            </a:r>
            <a:r>
              <a:rPr lang="en-US" sz="2000" dirty="0"/>
              <a:t>.</a:t>
            </a:r>
          </a:p>
        </p:txBody>
      </p:sp>
    </p:spTree>
    <p:extLst>
      <p:ext uri="{BB962C8B-B14F-4D97-AF65-F5344CB8AC3E}">
        <p14:creationId xmlns:p14="http://schemas.microsoft.com/office/powerpoint/2010/main" val="34239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582"/>
            <a:ext cx="8229600" cy="5419581"/>
          </a:xfrm>
        </p:spPr>
        <p:txBody>
          <a:bodyPr>
            <a:normAutofit/>
          </a:bodyPr>
          <a:lstStyle/>
          <a:p>
            <a:pPr marL="0" indent="0">
              <a:buNone/>
            </a:pPr>
            <a:r>
              <a:rPr lang="en-US" sz="2200" dirty="0"/>
              <a:t>5.1.10.4.5.3 The purge gas flow rate shall be controlled by the use of a pressure regulator and flowmeter, or combination thereof.</a:t>
            </a:r>
          </a:p>
          <a:p>
            <a:pPr marL="0" indent="0">
              <a:buNone/>
            </a:pPr>
            <a:r>
              <a:rPr lang="en-US" sz="2200" dirty="0"/>
              <a:t>5.1.10.4.5.5 In order to ensure that all ambient air has been removed from the pipeline prior to brazing, an oxygen analyzer shall be used to verify the effectiveness of the purge.</a:t>
            </a:r>
          </a:p>
          <a:p>
            <a:pPr marL="0" indent="0">
              <a:buNone/>
            </a:pPr>
            <a:r>
              <a:rPr lang="en-US" sz="2200" u="sng" dirty="0"/>
              <a:t>The oxygen analyzer shall read below 1 percent oxygen concentration before brazing begins</a:t>
            </a:r>
            <a:r>
              <a:rPr lang="en-US" sz="2200" dirty="0"/>
              <a:t>.</a:t>
            </a:r>
          </a:p>
          <a:p>
            <a:pPr marL="0" indent="0">
              <a:buNone/>
            </a:pPr>
            <a:r>
              <a:rPr lang="en-US" sz="2200" dirty="0"/>
              <a:t>5.1.10.4.5.6 During and after installation, openings in the piping system shall be kept sealed to maintain a nitrogen atmosphere within the piping to prevent debris or other contaminants from entering the system.</a:t>
            </a:r>
          </a:p>
        </p:txBody>
      </p:sp>
    </p:spTree>
    <p:extLst>
      <p:ext uri="{BB962C8B-B14F-4D97-AF65-F5344CB8AC3E}">
        <p14:creationId xmlns:p14="http://schemas.microsoft.com/office/powerpoint/2010/main" val="251689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1800" dirty="0"/>
              <a:t>5.1.10.1.4* Tubes shall be one of the following:</a:t>
            </a:r>
          </a:p>
          <a:p>
            <a:pPr marL="344488" indent="-344488">
              <a:buNone/>
            </a:pPr>
            <a:r>
              <a:rPr lang="en-US" sz="1800" dirty="0"/>
              <a:t>(1) Hard-drawn seamless copper in accordance with ASTM B819, Standard Specification for Seamless Copper Tube for Medical Gas Systems, </a:t>
            </a:r>
            <a:r>
              <a:rPr lang="en-US" sz="1800" u="sng" dirty="0"/>
              <a:t>medical gas tube, Type L, except Type K shall be used where operating pressures are above a gauge pressure of 1275 kPa (185 psi) and the pipe sizes are larger than DN80 [NPS 3 (3 1∕8 in. O.D.)].</a:t>
            </a:r>
          </a:p>
          <a:p>
            <a:pPr marL="344488" indent="-344488">
              <a:buNone/>
            </a:pPr>
            <a:r>
              <a:rPr lang="en-US" sz="1800" dirty="0"/>
              <a:t>(2)* Listed corrugated medical tubing (CMT) fabricated from copper alloy No. 51000 strip, meeting ASTM B103/B103M, Standard Specification for Phosphor Bronze Plate, Sheet, Strip, and Rolled Bar, with a design margin of 3.5, externally coated with a nonmetallic sheath marked with the manufacturer’s marking. The listing shall include testing to demonstrate that CMT systems can be consistently gas-purged with results equivalent to comparable medical gas copper tubing.</a:t>
            </a:r>
          </a:p>
        </p:txBody>
      </p:sp>
    </p:spTree>
    <p:extLst>
      <p:ext uri="{BB962C8B-B14F-4D97-AF65-F5344CB8AC3E}">
        <p14:creationId xmlns:p14="http://schemas.microsoft.com/office/powerpoint/2010/main" val="118913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5.1.10.4.5.8 The flow of purge gas shall be maintained until the joint is cool to the touch.</a:t>
            </a:r>
          </a:p>
          <a:p>
            <a:pPr marL="0" indent="0">
              <a:buNone/>
            </a:pPr>
            <a:r>
              <a:rPr lang="en-US" sz="2200" dirty="0"/>
              <a:t>5.1.10.4.5.9 After the joint has cooled, the purge discharge opening shall be sealed to prevent contamination of the inside of the tube and maintain the nitrogen atmosphere within the piping system.</a:t>
            </a:r>
          </a:p>
          <a:p>
            <a:pPr marL="0" indent="0">
              <a:buNone/>
            </a:pPr>
            <a:r>
              <a:rPr lang="en-US" sz="2200" dirty="0"/>
              <a:t>5.1.10.4.5.10 The final brazed connection of new piping to an existing pipeline containing the system gas shall be permitted to be made without the use of a nitrogen purge.</a:t>
            </a:r>
          </a:p>
          <a:p>
            <a:pPr marL="0" indent="0">
              <a:buNone/>
            </a:pPr>
            <a:r>
              <a:rPr lang="en-US" sz="2200" dirty="0"/>
              <a:t>5.1.10.4.5.12* When using the autogenous orbital welding process, joints shall be continuously purged inside and outside with inert gas(es) in accordance with the qualified welding procedure.</a:t>
            </a:r>
          </a:p>
        </p:txBody>
      </p:sp>
    </p:spTree>
    <p:extLst>
      <p:ext uri="{BB962C8B-B14F-4D97-AF65-F5344CB8AC3E}">
        <p14:creationId xmlns:p14="http://schemas.microsoft.com/office/powerpoint/2010/main" val="381395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5.1.10.4.6 Assembling and Heating Brazed Joints.</a:t>
            </a:r>
          </a:p>
          <a:p>
            <a:pPr marL="0" indent="0">
              <a:buNone/>
            </a:pPr>
            <a:r>
              <a:rPr lang="en-US" sz="2200" dirty="0"/>
              <a:t>5.1.10.4.6.1 Tube ends </a:t>
            </a:r>
            <a:r>
              <a:rPr lang="en-US" sz="2200" u="sng" dirty="0"/>
              <a:t>shall be inserted into the socket, either fully or to a mechanically limited depth that is not less than the minimum cup depth</a:t>
            </a:r>
            <a:r>
              <a:rPr lang="en-US" sz="2200" dirty="0"/>
              <a:t> (overlap) specified by ANSI/ASME B16.50, Wrought Copper and Copper Alloy Braze-Joint Pressure Fittings. </a:t>
            </a:r>
          </a:p>
          <a:p>
            <a:pPr marL="0" indent="0">
              <a:buNone/>
            </a:pPr>
            <a:r>
              <a:rPr lang="en-US" sz="2200" dirty="0"/>
              <a:t>5.1.10.4.7 Inspection of Brazed Joints.</a:t>
            </a:r>
          </a:p>
          <a:p>
            <a:pPr marL="0" indent="0">
              <a:buNone/>
            </a:pPr>
            <a:r>
              <a:rPr lang="en-US" sz="2200" dirty="0"/>
              <a:t>5.1.10.4.7.1 After brazing, the outside of all joints shall be cleaned by washing with water and a wire brush to remove any residue and allow clear visual inspection of the joint.</a:t>
            </a:r>
          </a:p>
          <a:p>
            <a:pPr marL="0" indent="0">
              <a:buNone/>
            </a:pPr>
            <a:r>
              <a:rPr lang="en-US" sz="2200" dirty="0"/>
              <a:t>5.1.10.4.7.3 Each brazed joint shall be visually inspected after cleaning the outside surfaces.</a:t>
            </a:r>
          </a:p>
        </p:txBody>
      </p:sp>
    </p:spTree>
    <p:extLst>
      <p:ext uri="{BB962C8B-B14F-4D97-AF65-F5344CB8AC3E}">
        <p14:creationId xmlns:p14="http://schemas.microsoft.com/office/powerpoint/2010/main" val="311274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0AF82E-3CCE-4541-8326-E04E4EDBF76F}"/>
              </a:ext>
            </a:extLst>
          </p:cNvPr>
          <p:cNvSpPr>
            <a:spLocks noGrp="1"/>
          </p:cNvSpPr>
          <p:nvPr>
            <p:ph type="body" sz="half" idx="2"/>
          </p:nvPr>
        </p:nvSpPr>
        <p:spPr>
          <a:xfrm>
            <a:off x="1295400" y="5029200"/>
            <a:ext cx="6477000" cy="1143000"/>
          </a:xfrm>
        </p:spPr>
        <p:txBody>
          <a:bodyPr>
            <a:noAutofit/>
          </a:bodyPr>
          <a:lstStyle/>
          <a:p>
            <a:pPr algn="ctr"/>
            <a:r>
              <a:rPr lang="en-US" sz="4000" dirty="0"/>
              <a:t>A 5.1.10.3.1 Limited depth </a:t>
            </a:r>
            <a:br>
              <a:rPr lang="en-US" sz="4000" dirty="0"/>
            </a:br>
            <a:r>
              <a:rPr lang="en-US" sz="4000" dirty="0"/>
              <a:t>of fittings</a:t>
            </a:r>
          </a:p>
        </p:txBody>
      </p:sp>
      <p:pic>
        <p:nvPicPr>
          <p:cNvPr id="8" name="Picture 3">
            <a:extLst>
              <a:ext uri="{FF2B5EF4-FFF2-40B4-BE49-F238E27FC236}">
                <a16:creationId xmlns:a16="http://schemas.microsoft.com/office/drawing/2014/main" id="{EA392868-3AD7-4067-84C1-C2A9A6FE919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099" b="5099"/>
          <a:stretch>
            <a:fillRect/>
          </a:stretch>
        </p:blipFill>
        <p:spPr bwMode="auto">
          <a:xfrm>
            <a:off x="1792288" y="6127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47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7E37-9A4C-45BE-BC33-A8076115DC45}"/>
              </a:ext>
            </a:extLst>
          </p:cNvPr>
          <p:cNvSpPr>
            <a:spLocks noGrp="1"/>
          </p:cNvSpPr>
          <p:nvPr>
            <p:ph type="title"/>
          </p:nvPr>
        </p:nvSpPr>
        <p:spPr>
          <a:xfrm>
            <a:off x="304800" y="457200"/>
            <a:ext cx="4038600" cy="1447800"/>
          </a:xfrm>
        </p:spPr>
        <p:txBody>
          <a:bodyPr/>
          <a:lstStyle/>
          <a:p>
            <a:pPr eaLnBrk="1" fontAlgn="auto" hangingPunct="1">
              <a:spcAft>
                <a:spcPts val="0"/>
              </a:spcAft>
              <a:defRPr/>
            </a:pPr>
            <a:endParaRPr/>
          </a:p>
        </p:txBody>
      </p:sp>
      <p:pic>
        <p:nvPicPr>
          <p:cNvPr id="95236" name="Picture 4" descr="http://brazingdimpler.com/images/home4.jpg">
            <a:extLst>
              <a:ext uri="{FF2B5EF4-FFF2-40B4-BE49-F238E27FC236}">
                <a16:creationId xmlns:a16="http://schemas.microsoft.com/office/drawing/2014/main" id="{79FF2540-9780-48F5-8BAB-BFC7628AA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4954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descr="http://brazingdimpler.com/images/home3.jpg">
            <a:extLst>
              <a:ext uri="{FF2B5EF4-FFF2-40B4-BE49-F238E27FC236}">
                <a16:creationId xmlns:a16="http://schemas.microsoft.com/office/drawing/2014/main" id="{39F53B67-FD8F-4812-8058-A66F8B228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5656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9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5.1.10.4.7.4 Joints exhibiting the following conditions shall not be permitted:</a:t>
            </a:r>
          </a:p>
          <a:p>
            <a:pPr marL="344488" indent="-344488">
              <a:buNone/>
            </a:pPr>
            <a:r>
              <a:rPr lang="en-US" sz="2200" dirty="0"/>
              <a:t>(1) Flux or flux residue (when flux or flux-coated </a:t>
            </a:r>
            <a:r>
              <a:rPr lang="en-US" sz="2200" dirty="0" err="1"/>
              <a:t>BAg</a:t>
            </a:r>
            <a:r>
              <a:rPr lang="en-US" sz="2200" dirty="0"/>
              <a:t> series rods are used with dissimilar metals)</a:t>
            </a:r>
          </a:p>
          <a:p>
            <a:pPr marL="344488" indent="-344488">
              <a:buNone/>
            </a:pPr>
            <a:r>
              <a:rPr lang="en-US" sz="2200" dirty="0"/>
              <a:t>(2) </a:t>
            </a:r>
            <a:r>
              <a:rPr lang="en-US" sz="2200" u="sng" dirty="0"/>
              <a:t>Base metal melting or erosion</a:t>
            </a:r>
          </a:p>
          <a:p>
            <a:pPr marL="344488" indent="-344488">
              <a:buNone/>
            </a:pPr>
            <a:r>
              <a:rPr lang="en-US" sz="2200" dirty="0"/>
              <a:t>(3) </a:t>
            </a:r>
            <a:r>
              <a:rPr lang="en-US" sz="2200" u="sng" dirty="0" err="1"/>
              <a:t>Unmelted</a:t>
            </a:r>
            <a:r>
              <a:rPr lang="en-US" sz="2200" u="sng" dirty="0"/>
              <a:t> filler metal</a:t>
            </a:r>
          </a:p>
          <a:p>
            <a:pPr marL="344488" indent="-344488">
              <a:buNone/>
            </a:pPr>
            <a:r>
              <a:rPr lang="en-US" sz="2200" dirty="0"/>
              <a:t>(4) Failure of the filler metal to be clearly visible all the way around the joint at the interface between the socket and the tube</a:t>
            </a:r>
          </a:p>
          <a:p>
            <a:pPr marL="344488" indent="-344488">
              <a:buNone/>
            </a:pPr>
            <a:r>
              <a:rPr lang="en-US" sz="2200" dirty="0"/>
              <a:t>(5) Cracks in the tube or component</a:t>
            </a:r>
          </a:p>
          <a:p>
            <a:pPr marL="344488" indent="-344488">
              <a:buNone/>
            </a:pPr>
            <a:r>
              <a:rPr lang="en-US" sz="2200" dirty="0"/>
              <a:t>(6) Cracks in the braze filler metal</a:t>
            </a:r>
          </a:p>
          <a:p>
            <a:pPr marL="344488" indent="-344488">
              <a:buNone/>
            </a:pPr>
            <a:r>
              <a:rPr lang="en-US" sz="2200" dirty="0"/>
              <a:t>(7) Failure of the joint to hold the test pressure under the installer-performed initial pressure test (see 5.1.12.2.3) and standing pressure test (see 5.1.12.2.6 or 5.1.12.2.7)</a:t>
            </a:r>
          </a:p>
        </p:txBody>
      </p:sp>
    </p:spTree>
    <p:extLst>
      <p:ext uri="{BB962C8B-B14F-4D97-AF65-F5344CB8AC3E}">
        <p14:creationId xmlns:p14="http://schemas.microsoft.com/office/powerpoint/2010/main" val="237557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5.1.10.4.7.5 Brazed joints that are identified as defective </a:t>
            </a:r>
            <a:r>
              <a:rPr lang="en-US" sz="2200" u="sng" dirty="0"/>
              <a:t>under the conditions of 5.1.10.4.7.4(2) or 5.1.10.4.7.4(5) shall be replaced.</a:t>
            </a:r>
          </a:p>
          <a:p>
            <a:pPr marL="0" indent="0">
              <a:buNone/>
            </a:pPr>
            <a:r>
              <a:rPr lang="en-US" sz="2200" dirty="0"/>
              <a:t>5.1.10.4.7.6 Brazed joints that are identified as </a:t>
            </a:r>
            <a:r>
              <a:rPr lang="en-US" sz="2200" u="sng" dirty="0"/>
              <a:t>defective under the conditions of 5.1.10.4.7.4(1), 5.1.10.4.7.4(3), 5.1.10.4.7.4(4), 5.1.10.4.7.4(6), or 5.1.10.4.7.4(7) shall be permitted to be repaired, except that no joint shall be reheated more than once before being replaced</a:t>
            </a:r>
            <a:r>
              <a:rPr lang="en-US" sz="2200" dirty="0"/>
              <a:t>.</a:t>
            </a:r>
          </a:p>
          <a:p>
            <a:pPr marL="0" indent="0">
              <a:buNone/>
            </a:pPr>
            <a:r>
              <a:rPr lang="en-US" sz="2200" dirty="0"/>
              <a:t>5.1.10.5 Welded Joints.</a:t>
            </a:r>
          </a:p>
          <a:p>
            <a:pPr marL="0" indent="0">
              <a:buNone/>
            </a:pPr>
            <a:r>
              <a:rPr lang="en-US" sz="2200" dirty="0"/>
              <a:t>5.1.10.5.1 Gas Tungsten Arc Welding (GTAW) for Copper and Stainless Tube.</a:t>
            </a:r>
          </a:p>
          <a:p>
            <a:pPr marL="0" indent="0">
              <a:buNone/>
            </a:pPr>
            <a:r>
              <a:rPr lang="en-US" sz="2200" dirty="0"/>
              <a:t>5.1.10.5.1.2 The GTAW autogenous orbital procedure and the welder qualification procedure shall be qualified in accordance with Section IX, “Welding and Brazing Qualifications,” of the ASME Boiler and Pressure Vessel Code.</a:t>
            </a:r>
          </a:p>
        </p:txBody>
      </p:sp>
    </p:spTree>
    <p:extLst>
      <p:ext uri="{BB962C8B-B14F-4D97-AF65-F5344CB8AC3E}">
        <p14:creationId xmlns:p14="http://schemas.microsoft.com/office/powerpoint/2010/main" val="195697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dirty="0"/>
              <a:t>5.1.10.5.1.3 Welder qualification procedures shall include a bend test and a tensile test in accordance with Section IX, “Welding and Brazing Qualifications,” of the ASME Boiler and Pressure Vessel Code on each tube size diameter.</a:t>
            </a:r>
          </a:p>
          <a:p>
            <a:pPr marL="0" indent="0">
              <a:buNone/>
            </a:pPr>
            <a:r>
              <a:rPr lang="en-US" sz="2200" dirty="0"/>
              <a:t>5.1.10.5.1.4 Each welder shall qualify to a welding procedure specification (WPS) for each tube diameter.</a:t>
            </a:r>
          </a:p>
          <a:p>
            <a:pPr marL="0" indent="0">
              <a:buNone/>
            </a:pPr>
            <a:r>
              <a:rPr lang="en-US" sz="2200" dirty="0"/>
              <a:t>5.1.10.5.1.5* GTAW autogenous orbital welded joints shall be purged during welding with a commercially </a:t>
            </a:r>
            <a:r>
              <a:rPr lang="en-US" sz="2200" u="sng" dirty="0"/>
              <a:t>available mixture of 75 percent helium (±5 percent) and 25 percent argon (±5 percent</a:t>
            </a:r>
            <a:r>
              <a:rPr lang="en-US" sz="2200" dirty="0"/>
              <a:t>).</a:t>
            </a:r>
          </a:p>
          <a:p>
            <a:pPr marL="0" indent="0">
              <a:buNone/>
            </a:pPr>
            <a:r>
              <a:rPr lang="en-US" sz="2200" dirty="0"/>
              <a:t>5.1.10.5.1.7 Test coupons shall be welded and inspected, </a:t>
            </a:r>
            <a:r>
              <a:rPr lang="en-US" sz="2200" u="sng" dirty="0"/>
              <a:t>as a minimum, at start of work and every 4 hours thereafter, or when the machine is idle for more than 30 minutes, and at the end of the work period</a:t>
            </a:r>
            <a:r>
              <a:rPr lang="en-US" sz="2200" dirty="0"/>
              <a:t>.</a:t>
            </a:r>
          </a:p>
        </p:txBody>
      </p:sp>
    </p:spTree>
    <p:extLst>
      <p:ext uri="{BB962C8B-B14F-4D97-AF65-F5344CB8AC3E}">
        <p14:creationId xmlns:p14="http://schemas.microsoft.com/office/powerpoint/2010/main" val="214940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5.1.10.5.1.10 All production welds shall be visually inspected on the O.D. by the operator, and any obvious weld failures shall be cut out and re-welded.</a:t>
            </a:r>
          </a:p>
          <a:p>
            <a:pPr marL="0" indent="0">
              <a:buNone/>
            </a:pPr>
            <a:r>
              <a:rPr lang="en-US" sz="2200" dirty="0"/>
              <a:t>5.1.10.5.2 Welding for Stainless Tube.</a:t>
            </a:r>
          </a:p>
          <a:p>
            <a:pPr marL="0" indent="0">
              <a:buNone/>
            </a:pPr>
            <a:r>
              <a:rPr lang="en-US" sz="2200" dirty="0"/>
              <a:t>5.1.10.5.2.1 Stainless tube shall be welded using metal inert gas (MIG) welding, tungsten inert gas (TIG) welding, or other welding techniques suited to joining stainless tube.</a:t>
            </a:r>
          </a:p>
          <a:p>
            <a:pPr marL="0" indent="0">
              <a:buNone/>
            </a:pPr>
            <a:r>
              <a:rPr lang="en-US" sz="2200" dirty="0"/>
              <a:t>5.1.10.5.2.2 Welders shall be qualified to Section IX, “Welding and Brazing Qualifications,” of the ASME Boiler and Pressure Vessel Code.</a:t>
            </a:r>
          </a:p>
          <a:p>
            <a:pPr marL="0" indent="0">
              <a:buNone/>
            </a:pPr>
            <a:r>
              <a:rPr lang="en-US" sz="2200" dirty="0"/>
              <a:t>5.1.10.6 Memory Metal Fittings.</a:t>
            </a:r>
          </a:p>
          <a:p>
            <a:pPr marL="0" indent="0">
              <a:buNone/>
            </a:pPr>
            <a:r>
              <a:rPr lang="en-US" sz="2200" dirty="0"/>
              <a:t>5.1.10.6.1 Memory metal fittings </a:t>
            </a:r>
            <a:r>
              <a:rPr lang="en-US" sz="2200" u="sng" dirty="0"/>
              <a:t>having a temperature rating not less than 538°C (1000°F) and a pressure rating not less than 2070 kPa (300 psi) shall be permitted to be used to join copper or stainless steel tube</a:t>
            </a:r>
            <a:r>
              <a:rPr lang="en-US" sz="2200" dirty="0"/>
              <a:t>.</a:t>
            </a:r>
          </a:p>
        </p:txBody>
      </p:sp>
    </p:spTree>
    <p:extLst>
      <p:ext uri="{BB962C8B-B14F-4D97-AF65-F5344CB8AC3E}">
        <p14:creationId xmlns:p14="http://schemas.microsoft.com/office/powerpoint/2010/main" val="235207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5.1.10.6.2 Memory metal fittings shall be installed by qualified technicians in accordance with the manufacturer’s instructions.</a:t>
            </a:r>
          </a:p>
          <a:p>
            <a:pPr marL="0" indent="0">
              <a:buNone/>
            </a:pPr>
            <a:r>
              <a:rPr lang="en-US" sz="2200" dirty="0"/>
              <a:t>5.1.10.7 Axially Swaged Fittings.</a:t>
            </a:r>
          </a:p>
          <a:p>
            <a:pPr marL="0" indent="0">
              <a:buNone/>
            </a:pPr>
            <a:r>
              <a:rPr lang="en-US" sz="2200" b="1" dirty="0"/>
              <a:t>5.1.10.7.1 </a:t>
            </a:r>
            <a:r>
              <a:rPr lang="en-US" sz="2200" dirty="0"/>
              <a:t>Axially swaged fittings providing metal-to-metal seals, suitable for service at 2070 kPa (300 </a:t>
            </a:r>
            <a:r>
              <a:rPr lang="en-US" sz="2200" dirty="0" err="1"/>
              <a:t>psig</a:t>
            </a:r>
            <a:r>
              <a:rPr lang="en-US" sz="2200" dirty="0"/>
              <a:t>) and able to withstand a temperature of 538°C (1000°F) and that, when complete, are permanent and </a:t>
            </a:r>
            <a:r>
              <a:rPr lang="en-US" sz="2200" dirty="0" err="1"/>
              <a:t>nonseparable</a:t>
            </a:r>
            <a:r>
              <a:rPr lang="en-US" sz="2200" dirty="0"/>
              <a:t>, shall be permitted to be used to join copper or stainless steel tube.</a:t>
            </a:r>
          </a:p>
          <a:p>
            <a:pPr marL="0" indent="0">
              <a:buNone/>
            </a:pPr>
            <a:r>
              <a:rPr lang="en-US" sz="2200" dirty="0"/>
              <a:t>5.1.10.8 Threaded Fittings. Threaded fittings shall meet the following criteria:</a:t>
            </a:r>
          </a:p>
          <a:p>
            <a:pPr marL="344488" indent="-344488">
              <a:buNone/>
            </a:pPr>
            <a:r>
              <a:rPr lang="en-US" sz="2200" dirty="0"/>
              <a:t>(1) They shall be limited to connections for pressure and vacuum indicators, alarm devices, gas-specific demand check fittings, and source equipment on the source side of the source valve.</a:t>
            </a:r>
          </a:p>
        </p:txBody>
      </p:sp>
    </p:spTree>
    <p:extLst>
      <p:ext uri="{BB962C8B-B14F-4D97-AF65-F5344CB8AC3E}">
        <p14:creationId xmlns:p14="http://schemas.microsoft.com/office/powerpoint/2010/main" val="286846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43025" y="609600"/>
            <a:ext cx="6457950" cy="4972050"/>
          </a:xfrm>
        </p:spPr>
      </p:pic>
    </p:spTree>
    <p:extLst>
      <p:ext uri="{BB962C8B-B14F-4D97-AF65-F5344CB8AC3E}">
        <p14:creationId xmlns:p14="http://schemas.microsoft.com/office/powerpoint/2010/main" val="387056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780" y="365126"/>
            <a:ext cx="6862439" cy="1325563"/>
          </a:xfrm>
        </p:spPr>
        <p:txBody>
          <a:bodyPr numCol="1">
            <a:normAutofit/>
          </a:bodyPr>
          <a:lstStyle/>
          <a:p>
            <a:r>
              <a:rPr lang="en-US" dirty="0"/>
              <a:t>Corrugated Medical Tubing</a:t>
            </a:r>
          </a:p>
        </p:txBody>
      </p:sp>
      <p:sp>
        <p:nvSpPr>
          <p:cNvPr id="3" name="Content Placeholder 2"/>
          <p:cNvSpPr>
            <a:spLocks noGrp="1"/>
          </p:cNvSpPr>
          <p:nvPr>
            <p:ph idx="1"/>
          </p:nvPr>
        </p:nvSpPr>
        <p:spPr>
          <a:xfrm>
            <a:off x="628650" y="1690689"/>
            <a:ext cx="7886700" cy="4126662"/>
          </a:xfrm>
        </p:spPr>
        <p:txBody>
          <a:bodyPr>
            <a:normAutofit/>
          </a:bodyPr>
          <a:lstStyle/>
          <a:p>
            <a:pPr marL="0" indent="0" algn="ctr">
              <a:buNone/>
            </a:pPr>
            <a:r>
              <a:rPr lang="en-US" sz="2400" dirty="0">
                <a:hlinkClick r:id="rId3">
                  <a:extLst>
                    <a:ext uri="{A12FA001-AC4F-418D-AE19-62706E023703}">
                      <ahyp:hlinkClr xmlns:ahyp="http://schemas.microsoft.com/office/drawing/2018/hyperlinkcolor" val="tx"/>
                    </a:ext>
                  </a:extLst>
                </a:hlinkClick>
              </a:rPr>
              <a:t>http://meditrac.us/</a:t>
            </a:r>
            <a:r>
              <a:rPr lang="en-US" sz="2400" dirty="0"/>
              <a:t> </a:t>
            </a:r>
            <a:r>
              <a:rPr lang="en-US" sz="3200" dirty="0"/>
              <a:t> </a:t>
            </a:r>
          </a:p>
        </p:txBody>
      </p:sp>
      <p:pic>
        <p:nvPicPr>
          <p:cNvPr id="5" name="Picture 4"/>
          <p:cNvPicPr>
            <a:picLocks noChangeAspect="1"/>
          </p:cNvPicPr>
          <p:nvPr/>
        </p:nvPicPr>
        <p:blipFill>
          <a:blip r:embed="rId4"/>
          <a:stretch>
            <a:fillRect/>
          </a:stretch>
        </p:blipFill>
        <p:spPr>
          <a:xfrm>
            <a:off x="2007354" y="2450237"/>
            <a:ext cx="5129292" cy="3757474"/>
          </a:xfrm>
          <a:prstGeom prst="rect">
            <a:avLst/>
          </a:prstGeom>
        </p:spPr>
      </p:pic>
    </p:spTree>
    <p:extLst>
      <p:ext uri="{BB962C8B-B14F-4D97-AF65-F5344CB8AC3E}">
        <p14:creationId xmlns:p14="http://schemas.microsoft.com/office/powerpoint/2010/main" val="371249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685800"/>
            <a:ext cx="6572250" cy="4514850"/>
          </a:xfrm>
        </p:spPr>
      </p:pic>
    </p:spTree>
    <p:extLst>
      <p:ext uri="{BB962C8B-B14F-4D97-AF65-F5344CB8AC3E}">
        <p14:creationId xmlns:p14="http://schemas.microsoft.com/office/powerpoint/2010/main" val="19251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582"/>
            <a:ext cx="8229600" cy="5419581"/>
          </a:xfrm>
        </p:spPr>
        <p:txBody>
          <a:bodyPr>
            <a:normAutofit/>
          </a:bodyPr>
          <a:lstStyle/>
          <a:p>
            <a:pPr marL="0" indent="0">
              <a:buNone/>
            </a:pPr>
            <a:r>
              <a:rPr lang="en-US" sz="2200" dirty="0"/>
              <a:t>5.1.10.9 Special Fittings.</a:t>
            </a:r>
          </a:p>
          <a:p>
            <a:pPr marL="0" indent="0">
              <a:buNone/>
            </a:pPr>
            <a:r>
              <a:rPr lang="en-US" sz="2200" dirty="0"/>
              <a:t>5.1.10.9.1 Listed or approved metallic gas tube fittings that, when made up, provide a permanent joint having the mechanical, thermal, and sealing integrity of a brazed joint shall be permitted to be used.</a:t>
            </a:r>
          </a:p>
          <a:p>
            <a:pPr marL="0" indent="0">
              <a:buNone/>
            </a:pPr>
            <a:r>
              <a:rPr lang="en-US" sz="2200" dirty="0"/>
              <a:t>5.1.10.9.2 Dielectric Fittings. (MRI)</a:t>
            </a:r>
          </a:p>
          <a:p>
            <a:pPr marL="0" indent="0">
              <a:buNone/>
            </a:pPr>
            <a:r>
              <a:rPr lang="en-US" sz="2200" dirty="0"/>
              <a:t>Dielectric fittings that comply with the following shall be permitted only where required by the manufacturer of special medical equipment to electrically isolate the equipment from the system distribution piping:</a:t>
            </a:r>
          </a:p>
          <a:p>
            <a:pPr marL="344488" indent="-344488">
              <a:buNone/>
            </a:pPr>
            <a:r>
              <a:rPr lang="en-US" sz="2200" dirty="0"/>
              <a:t>(1) They shall be of brass or copper construction with an appropriate dielectric.</a:t>
            </a:r>
          </a:p>
          <a:p>
            <a:pPr marL="344488" indent="-344488">
              <a:buNone/>
            </a:pPr>
            <a:r>
              <a:rPr lang="en-US" sz="2200" dirty="0"/>
              <a:t>(2) They shall be permitted to be a union.</a:t>
            </a:r>
          </a:p>
          <a:p>
            <a:pPr marL="344488" indent="-344488">
              <a:buNone/>
            </a:pPr>
            <a:r>
              <a:rPr lang="en-US" sz="2200" dirty="0"/>
              <a:t>(3) They shall be clean for oxygen where used for medical gases and medical support gases.</a:t>
            </a:r>
          </a:p>
        </p:txBody>
      </p:sp>
    </p:spTree>
    <p:extLst>
      <p:ext uri="{BB962C8B-B14F-4D97-AF65-F5344CB8AC3E}">
        <p14:creationId xmlns:p14="http://schemas.microsoft.com/office/powerpoint/2010/main" val="82218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5.1.10.10 Prohibited Joints. The following joints shall be prohibited throughout medical gas and vacuum distribution pipeline systems:</a:t>
            </a:r>
          </a:p>
          <a:p>
            <a:pPr marL="344488" indent="-344488">
              <a:buNone/>
            </a:pPr>
            <a:r>
              <a:rPr lang="en-US" sz="2200" dirty="0"/>
              <a:t>(1) Flared and compression-type connections, including connections to station outlets and inlets, alarm devices, and other components</a:t>
            </a:r>
          </a:p>
          <a:p>
            <a:pPr marL="344488" indent="-344488">
              <a:buNone/>
            </a:pPr>
            <a:r>
              <a:rPr lang="en-US" sz="2200" dirty="0"/>
              <a:t>(2) Other straight-threaded connections, including unions</a:t>
            </a:r>
          </a:p>
          <a:p>
            <a:pPr marL="344488" indent="-344488">
              <a:buNone/>
            </a:pPr>
            <a:r>
              <a:rPr lang="en-US" sz="2200" dirty="0"/>
              <a:t>(3) Pipe-crimping tools used to permanently stop the flow of medical gas and vacuum piping</a:t>
            </a:r>
          </a:p>
          <a:p>
            <a:pPr marL="344488" indent="-344488">
              <a:buNone/>
            </a:pPr>
            <a:r>
              <a:rPr lang="en-US" sz="2200" dirty="0"/>
              <a:t>(4) Removable and nonremovable push-fit fittings that employ a quick assembly push fit connector</a:t>
            </a:r>
          </a:p>
          <a:p>
            <a:pPr marL="0" indent="0">
              <a:buNone/>
            </a:pPr>
            <a:endParaRPr lang="en-US" sz="2000" dirty="0"/>
          </a:p>
        </p:txBody>
      </p:sp>
    </p:spTree>
    <p:extLst>
      <p:ext uri="{BB962C8B-B14F-4D97-AF65-F5344CB8AC3E}">
        <p14:creationId xmlns:p14="http://schemas.microsoft.com/office/powerpoint/2010/main" val="14533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2144" y="914400"/>
            <a:ext cx="5845657" cy="4177352"/>
          </a:xfrm>
        </p:spPr>
      </p:pic>
      <p:sp>
        <p:nvSpPr>
          <p:cNvPr id="5" name="Rounded Rectangle 4"/>
          <p:cNvSpPr/>
          <p:nvPr/>
        </p:nvSpPr>
        <p:spPr>
          <a:xfrm>
            <a:off x="136199" y="2407512"/>
            <a:ext cx="2950744" cy="11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Times New Roman" panose="02020603050405020304" pitchFamily="18" charset="0"/>
                <a:cs typeface="Times New Roman" panose="02020603050405020304" pitchFamily="18" charset="0"/>
              </a:rPr>
              <a:t>Corrugated medical tubing (CMT)</a:t>
            </a:r>
          </a:p>
          <a:p>
            <a:pPr algn="ctr"/>
            <a:r>
              <a:rPr lang="en-US" sz="1350" dirty="0">
                <a:latin typeface="Times New Roman" panose="02020603050405020304" pitchFamily="18" charset="0"/>
                <a:cs typeface="Times New Roman" panose="02020603050405020304" pitchFamily="18" charset="0"/>
              </a:rPr>
              <a:t>Shall be identified by manufacturer suitable for oxygen service at minimum ever 3 ft.</a:t>
            </a:r>
          </a:p>
        </p:txBody>
      </p:sp>
    </p:spTree>
    <p:extLst>
      <p:ext uri="{BB962C8B-B14F-4D97-AF65-F5344CB8AC3E}">
        <p14:creationId xmlns:p14="http://schemas.microsoft.com/office/powerpoint/2010/main" val="13689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5.1.10.1.5 </a:t>
            </a:r>
            <a:r>
              <a:rPr lang="en-US" sz="2200" u="sng" dirty="0"/>
              <a:t>CMT shall have a flame spread index of 25 or less and a smoke developed index of 50 or less as determined by ASTM E84</a:t>
            </a:r>
            <a:r>
              <a:rPr lang="en-US" sz="2200" dirty="0"/>
              <a:t>, Standard Test Method for Surface Burning Characteristics of Building Materials.</a:t>
            </a:r>
          </a:p>
          <a:p>
            <a:pPr marL="0" indent="0">
              <a:buNone/>
            </a:pPr>
            <a:r>
              <a:rPr lang="en-US" sz="2200" dirty="0"/>
              <a:t>5.1.10.1.6 </a:t>
            </a:r>
            <a:r>
              <a:rPr lang="en-US" sz="2200" u="sng" dirty="0"/>
              <a:t>CMT shall be identified by the manufacturer as suitable for oxygen service at a minimum of every 0.92 m (3 ft</a:t>
            </a:r>
            <a:r>
              <a:rPr lang="en-US" sz="2200" dirty="0"/>
              <a:t>).</a:t>
            </a:r>
          </a:p>
          <a:p>
            <a:pPr marL="0" indent="0">
              <a:buNone/>
            </a:pPr>
            <a:r>
              <a:rPr lang="en-US" sz="2200" dirty="0"/>
              <a:t>5.1.10.1.7 ASTM B819, Standard Specification for Seamless Copper Tube for Medical Gas Systems, medical gas tube shall be identified by the manufacturer’s markings “OXY,” “MED,” “OXY/MED,” “OXY/ACR,” or “ACR/MED” in blue (Type L) or green (Type K).</a:t>
            </a:r>
          </a:p>
          <a:p>
            <a:pPr marL="0" indent="0">
              <a:buNone/>
            </a:pPr>
            <a:r>
              <a:rPr lang="en-US" sz="2200" dirty="0"/>
              <a:t>5.1.10.1.8 The installer shall furnish documentation certifying that all installed piping materials comply with the requirements of 5.1.10.1.1.</a:t>
            </a:r>
          </a:p>
        </p:txBody>
      </p:sp>
    </p:spTree>
    <p:extLst>
      <p:ext uri="{BB962C8B-B14F-4D97-AF65-F5344CB8AC3E}">
        <p14:creationId xmlns:p14="http://schemas.microsoft.com/office/powerpoint/2010/main" val="173825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200" dirty="0"/>
              <a:t>5.1.10.2 Piping Materials for Field-Installed Medical–Surgical Vacuum and WAGD Systems.</a:t>
            </a:r>
          </a:p>
          <a:p>
            <a:pPr marL="0" indent="0">
              <a:buNone/>
            </a:pPr>
            <a:r>
              <a:rPr lang="en-US" sz="2200" dirty="0"/>
              <a:t>5.1.10.2.1 Tubes for Vacuum. Piping for vacuum systems shall be constructed of any of the following:</a:t>
            </a:r>
          </a:p>
          <a:p>
            <a:pPr marL="344488" indent="-344488">
              <a:buNone/>
            </a:pPr>
            <a:r>
              <a:rPr lang="en-US" sz="2200" dirty="0"/>
              <a:t>(1) Hard-drawn seamless copper tube in accordance with the following:</a:t>
            </a:r>
          </a:p>
          <a:p>
            <a:pPr marL="344488" indent="-344488">
              <a:buNone/>
            </a:pPr>
            <a:r>
              <a:rPr lang="en-US" sz="2200" dirty="0"/>
              <a:t>(a) ASTM B88, Standard Specification for Seamless Copper Water Tube, copper tube (Type K, Type L, or Type M)</a:t>
            </a:r>
          </a:p>
          <a:p>
            <a:pPr marL="344488" indent="-344488">
              <a:buNone/>
            </a:pPr>
            <a:r>
              <a:rPr lang="en-US" sz="2200" dirty="0"/>
              <a:t>(b) ASTM B280, Standard Specification for Seamless Copper Tubing for Air Conditioning and Refrigeration Field Service, copper ACR tube</a:t>
            </a:r>
          </a:p>
          <a:p>
            <a:pPr marL="344488" indent="-344488">
              <a:buNone/>
            </a:pPr>
            <a:r>
              <a:rPr lang="en-US" sz="2200" dirty="0"/>
              <a:t>(c) ASTM B819, Standard Specification for Seamless Copper Tube for Medical Gas Systems, copper medical gas tubing (Type K or Type L)</a:t>
            </a:r>
          </a:p>
        </p:txBody>
      </p:sp>
    </p:spTree>
    <p:extLst>
      <p:ext uri="{BB962C8B-B14F-4D97-AF65-F5344CB8AC3E}">
        <p14:creationId xmlns:p14="http://schemas.microsoft.com/office/powerpoint/2010/main" val="214999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5018"/>
            <a:ext cx="8229600" cy="5461145"/>
          </a:xfrm>
        </p:spPr>
        <p:txBody>
          <a:bodyPr>
            <a:noAutofit/>
          </a:bodyPr>
          <a:lstStyle/>
          <a:p>
            <a:pPr marL="344488" indent="-344488">
              <a:buNone/>
            </a:pPr>
            <a:r>
              <a:rPr lang="en-US" sz="2000" dirty="0"/>
              <a:t>(2) Stainless steel tube in accordance with the following:</a:t>
            </a:r>
          </a:p>
          <a:p>
            <a:pPr marL="344488" indent="-344488">
              <a:buNone/>
            </a:pPr>
            <a:r>
              <a:rPr lang="en-US" sz="2000" dirty="0"/>
              <a:t>(a) ASTM A269/A269M, TP304L or 316L, Standard Specification for Seamless and Welded Austenitic Stainless Steel Tubing for General Service</a:t>
            </a:r>
          </a:p>
          <a:p>
            <a:pPr marL="344488" indent="-344488">
              <a:buNone/>
            </a:pPr>
            <a:r>
              <a:rPr lang="en-US" sz="2000" dirty="0"/>
              <a:t>(b) ASTM A312/A312M, TP304L or 316L, Standard Specification for Seamless, Welded, and Heavily Cold Worked Austenitic Stainless Steel Pipes</a:t>
            </a:r>
          </a:p>
          <a:p>
            <a:pPr marL="344488" indent="-344488">
              <a:buNone/>
            </a:pPr>
            <a:r>
              <a:rPr lang="en-US" sz="2000" dirty="0"/>
              <a:t>(c) A312 TP 304L/316L, Sch. 5S pipe, and A403 WP304L/316L, Sch. 5S fittings</a:t>
            </a:r>
          </a:p>
          <a:p>
            <a:pPr marL="344488" indent="-344488">
              <a:buNone/>
            </a:pPr>
            <a:r>
              <a:rPr lang="en-US" sz="2000" dirty="0"/>
              <a:t>(3) CMT meeting the requirements of 5.1.10.1.4(2)</a:t>
            </a:r>
          </a:p>
          <a:p>
            <a:pPr marL="0" indent="0">
              <a:buNone/>
            </a:pPr>
            <a:r>
              <a:rPr lang="en-US" sz="2000" dirty="0"/>
              <a:t>5.1.10.2.2 Vacuum Tube Marking Where Required.</a:t>
            </a:r>
          </a:p>
          <a:p>
            <a:pPr marL="0" indent="0">
              <a:buNone/>
            </a:pPr>
            <a:r>
              <a:rPr lang="en-US" sz="2000" dirty="0"/>
              <a:t>5.1.10.2.2.1 If copper or CMT vacuum tubing is installed along with any medical gas tubing, the vacuum tubing shall, prior to installation, </a:t>
            </a:r>
            <a:r>
              <a:rPr lang="en-US" sz="2000" u="sng" dirty="0"/>
              <a:t>be prominently labeled </a:t>
            </a:r>
            <a:r>
              <a:rPr lang="en-US" sz="2000" dirty="0"/>
              <a:t>or otherwise identified to preclude using materials or installation procedures in the medical gas system that are not suitable for oxygen service.</a:t>
            </a:r>
          </a:p>
          <a:p>
            <a:pPr marL="0" indent="0">
              <a:buNone/>
            </a:pPr>
            <a:endParaRPr lang="en-US" sz="2000" dirty="0"/>
          </a:p>
        </p:txBody>
      </p:sp>
    </p:spTree>
    <p:extLst>
      <p:ext uri="{BB962C8B-B14F-4D97-AF65-F5344CB8AC3E}">
        <p14:creationId xmlns:p14="http://schemas.microsoft.com/office/powerpoint/2010/main" val="121241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dirty="0"/>
              <a:t>5.1.10.2.2.2 If medical gas tube in accordance with ASTM B819, Standard Specification for Seamless Copper Tube for Medical Gas Systems, is used for vacuum piping, such special marking shall not be required.</a:t>
            </a:r>
          </a:p>
          <a:p>
            <a:pPr marL="0" indent="0">
              <a:buNone/>
            </a:pPr>
            <a:r>
              <a:rPr lang="en-US" sz="2200" dirty="0"/>
              <a:t>5.1.10.2.3 WAGD System Piping. WAGD systems shall be piped as follows:</a:t>
            </a:r>
          </a:p>
          <a:p>
            <a:pPr marL="344488" indent="-344488">
              <a:buNone/>
            </a:pPr>
            <a:r>
              <a:rPr lang="en-US" sz="2200" dirty="0"/>
              <a:t>(1) Using materials compliant with 5.1.10.2.1 or 5.1.10.2.2</a:t>
            </a:r>
          </a:p>
          <a:p>
            <a:pPr marL="344488" indent="-344488">
              <a:buNone/>
            </a:pPr>
            <a:r>
              <a:rPr lang="en-US" sz="2200" dirty="0"/>
              <a:t>(2) In systems operated under 130 mm </a:t>
            </a:r>
            <a:r>
              <a:rPr lang="en-US" sz="2200" u="sng" dirty="0"/>
              <a:t>(5 in.) </a:t>
            </a:r>
            <a:r>
              <a:rPr lang="en-US" sz="2200" u="sng" dirty="0" err="1"/>
              <a:t>HgV</a:t>
            </a:r>
            <a:r>
              <a:rPr lang="en-US" sz="2200" u="sng" dirty="0"/>
              <a:t> maximum vacuum only, using any noncorroding tube or ductwork</a:t>
            </a:r>
          </a:p>
        </p:txBody>
      </p:sp>
    </p:spTree>
    <p:extLst>
      <p:ext uri="{BB962C8B-B14F-4D97-AF65-F5344CB8AC3E}">
        <p14:creationId xmlns:p14="http://schemas.microsoft.com/office/powerpoint/2010/main" val="157695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EB5D3-8590-4320-AB0D-FEDC63C4C395}"/>
              </a:ext>
            </a:extLst>
          </p:cNvPr>
          <p:cNvSpPr>
            <a:spLocks noGrp="1"/>
          </p:cNvSpPr>
          <p:nvPr>
            <p:ph idx="1"/>
          </p:nvPr>
        </p:nvSpPr>
        <p:spPr>
          <a:xfrm>
            <a:off x="685800" y="533401"/>
            <a:ext cx="7696200" cy="5715006"/>
          </a:xfrm>
        </p:spPr>
        <p:txBody>
          <a:bodyPr>
            <a:normAutofit/>
          </a:bodyPr>
          <a:lstStyle/>
          <a:p>
            <a:pPr marL="0" indent="0">
              <a:buNone/>
            </a:pPr>
            <a:r>
              <a:rPr lang="en-US" sz="2200" dirty="0"/>
              <a:t>5.1.10.2.3.1 If joined to the vacuum piping, WAGD system piping shall be connected at a minimum distance of 1.5 m (5 ft) from any vacuum inlet.</a:t>
            </a:r>
          </a:p>
          <a:p>
            <a:pPr marL="0" indent="0">
              <a:buNone/>
            </a:pPr>
            <a:r>
              <a:rPr lang="en-US" sz="2200" b="1" dirty="0"/>
              <a:t>5.1.10.2.3.2 </a:t>
            </a:r>
            <a:r>
              <a:rPr lang="en-US" sz="2200" b="1" dirty="0">
                <a:hlinkClick r:id="rId2"/>
              </a:rPr>
              <a:t>*</a:t>
            </a:r>
            <a:r>
              <a:rPr lang="en-US" sz="2200" b="1" dirty="0"/>
              <a:t> </a:t>
            </a:r>
            <a:r>
              <a:rPr lang="en-US" sz="2200" dirty="0"/>
              <a:t>Systems meeting </a:t>
            </a:r>
            <a:r>
              <a:rPr lang="en-US" sz="2200" dirty="0">
                <a:hlinkClick r:id="rId3"/>
              </a:rPr>
              <a:t>5.1.10.2.3.1</a:t>
            </a:r>
            <a:r>
              <a:rPr lang="en-US" sz="2200" dirty="0"/>
              <a:t> shall be labeled as indicated in </a:t>
            </a:r>
            <a:r>
              <a:rPr lang="en-US" sz="2200" dirty="0">
                <a:hlinkClick r:id="rId4"/>
              </a:rPr>
              <a:t>5.1.11</a:t>
            </a:r>
            <a:r>
              <a:rPr lang="en-US" sz="2200" dirty="0"/>
              <a:t> for both WAGD and vacuum.</a:t>
            </a:r>
          </a:p>
          <a:p>
            <a:pPr marL="0" indent="0">
              <a:buNone/>
            </a:pPr>
            <a:r>
              <a:rPr lang="en-US" sz="2200" dirty="0"/>
              <a:t>5.1.10.3 Joints.</a:t>
            </a:r>
          </a:p>
          <a:p>
            <a:pPr marL="0" indent="0">
              <a:buNone/>
            </a:pPr>
            <a:r>
              <a:rPr lang="en-US" sz="2200" dirty="0"/>
              <a:t>5.1.10.3.1* Positive pressure patient gas systems, medical support gas systems, vacuum systems, and WAGD systems constructed of hard-drawn seamless copper or stainless steel tubing shall have all turns, offsets, and other changes in direction made using fittings or techniques appropriate to any of the following acceptable joining methods:</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32350669"/>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A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 Background" id="{F14A7940-12C2-4347-AC88-02B25961C95F}" vid="{BE418033-B445-4759-AB8D-A3133E99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UA Background</Template>
  <TotalTime>110</TotalTime>
  <Words>2920</Words>
  <Application>Microsoft Office PowerPoint</Application>
  <PresentationFormat>On-screen Show (4:3)</PresentationFormat>
  <Paragraphs>140</Paragraphs>
  <Slides>32</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32</vt:i4>
      </vt:variant>
    </vt:vector>
  </HeadingPairs>
  <TitlesOfParts>
    <vt:vector size="44" baseType="lpstr">
      <vt:lpstr>Arial</vt:lpstr>
      <vt:lpstr>Calibri</vt:lpstr>
      <vt:lpstr>Constantia</vt:lpstr>
      <vt:lpstr>Times New Roman</vt:lpstr>
      <vt:lpstr>Wingdings 2</vt:lpstr>
      <vt:lpstr>UA Background</vt:lpstr>
      <vt:lpstr>Office Theme</vt:lpstr>
      <vt:lpstr>2_Office Theme</vt:lpstr>
      <vt:lpstr>1_Office Theme</vt:lpstr>
      <vt:lpstr>Flow</vt:lpstr>
      <vt:lpstr>1_Flow</vt:lpstr>
      <vt:lpstr>2_Flow</vt:lpstr>
      <vt:lpstr>PowerPoint Presentation</vt:lpstr>
      <vt:lpstr>PowerPoint Presentation</vt:lpstr>
      <vt:lpstr>Corrugated Medical Tubing</vt:lpstr>
      <vt:lpstr>PowerPoint Presentation</vt:lpstr>
      <vt:lpstr>PowerPoint Presentation</vt:lpstr>
      <vt:lpstr>PowerPoint Presentation</vt:lpstr>
      <vt:lpstr>PowerPoint Presentation</vt:lpstr>
      <vt:lpstr>PowerPoint Presentation</vt:lpstr>
      <vt:lpstr>PowerPoint Presentation</vt:lpstr>
      <vt:lpstr>5.1.10.3 Joint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 Local 190 JATC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Whitaker</dc:creator>
  <cp:lastModifiedBy>Alexis Strickland</cp:lastModifiedBy>
  <cp:revision>14</cp:revision>
  <dcterms:created xsi:type="dcterms:W3CDTF">2018-02-19T13:49:32Z</dcterms:created>
  <dcterms:modified xsi:type="dcterms:W3CDTF">2022-07-08T18:03:43Z</dcterms:modified>
</cp:coreProperties>
</file>