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theme/theme5.xml" ContentType="application/vnd.openxmlformats-officedocument.theme+xml"/>
  <Override PartName="/ppt/slideLayouts/slideLayout44.xml" ContentType="application/vnd.openxmlformats-officedocument.presentationml.slideLayout+xml"/>
  <Override PartName="/ppt/theme/theme6.xml" ContentType="application/vnd.openxmlformats-officedocument.theme+xml"/>
  <Override PartName="/ppt/theme/themeOverride1.xml" ContentType="application/vnd.openxmlformats-officedocument.themeOverride+xml"/>
  <Override PartName="/ppt/slideLayouts/slideLayout45.xml" ContentType="application/vnd.openxmlformats-officedocument.presentationml.slideLayout+xml"/>
  <Override PartName="/ppt/theme/theme7.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2" r:id="rId2"/>
    <p:sldMasterId id="2147483706" r:id="rId3"/>
    <p:sldMasterId id="2147483715" r:id="rId4"/>
    <p:sldMasterId id="2147483724" r:id="rId5"/>
    <p:sldMasterId id="2147483726" r:id="rId6"/>
    <p:sldMasterId id="2147483728" r:id="rId7"/>
  </p:sldMasterIdLst>
  <p:sldIdLst>
    <p:sldId id="256" r:id="rId8"/>
    <p:sldId id="267" r:id="rId9"/>
    <p:sldId id="266" r:id="rId10"/>
    <p:sldId id="265" r:id="rId11"/>
    <p:sldId id="264" r:id="rId12"/>
    <p:sldId id="263" r:id="rId13"/>
    <p:sldId id="262" r:id="rId14"/>
    <p:sldId id="261" r:id="rId15"/>
    <p:sldId id="260" r:id="rId16"/>
    <p:sldId id="259" r:id="rId17"/>
    <p:sldId id="258" r:id="rId18"/>
    <p:sldId id="257" r:id="rId19"/>
    <p:sldId id="401" r:id="rId20"/>
    <p:sldId id="272" r:id="rId21"/>
    <p:sldId id="271" r:id="rId22"/>
    <p:sldId id="270" r:id="rId23"/>
    <p:sldId id="269" r:id="rId24"/>
    <p:sldId id="273"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6.xml"/><Relationship Id="rId1" Type="http://schemas.openxmlformats.org/officeDocument/2006/relationships/themeOverride" Target="../theme/themeOverride1.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7.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836CBF0-F249-485D-BB1F-15F6BA365972}"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51ED9-5E7A-47CC-BF4C-B703F72225D5}" type="slidenum">
              <a:rPr lang="en-US" smtClean="0"/>
              <a:t>‹#›</a:t>
            </a:fld>
            <a:endParaRPr lang="en-US"/>
          </a:p>
        </p:txBody>
      </p:sp>
    </p:spTree>
    <p:extLst>
      <p:ext uri="{BB962C8B-B14F-4D97-AF65-F5344CB8AC3E}">
        <p14:creationId xmlns:p14="http://schemas.microsoft.com/office/powerpoint/2010/main" val="3368774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36CBF0-F249-485D-BB1F-15F6BA365972}"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51ED9-5E7A-47CC-BF4C-B703F72225D5}" type="slidenum">
              <a:rPr lang="en-US" smtClean="0"/>
              <a:t>‹#›</a:t>
            </a:fld>
            <a:endParaRPr lang="en-US"/>
          </a:p>
        </p:txBody>
      </p:sp>
    </p:spTree>
    <p:extLst>
      <p:ext uri="{BB962C8B-B14F-4D97-AF65-F5344CB8AC3E}">
        <p14:creationId xmlns:p14="http://schemas.microsoft.com/office/powerpoint/2010/main" val="373101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36CBF0-F249-485D-BB1F-15F6BA365972}"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51ED9-5E7A-47CC-BF4C-B703F72225D5}" type="slidenum">
              <a:rPr lang="en-US" smtClean="0"/>
              <a:t>‹#›</a:t>
            </a:fld>
            <a:endParaRPr lang="en-US"/>
          </a:p>
        </p:txBody>
      </p:sp>
    </p:spTree>
    <p:extLst>
      <p:ext uri="{BB962C8B-B14F-4D97-AF65-F5344CB8AC3E}">
        <p14:creationId xmlns:p14="http://schemas.microsoft.com/office/powerpoint/2010/main" val="1855365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4113" y="4572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r>
              <a:rPr lang="en-US"/>
              <a:t>Click icon to add online image</a:t>
            </a:r>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B836CBF0-F249-485D-BB1F-15F6BA365972}" type="datetimeFigureOut">
              <a:rPr lang="en-US" smtClean="0"/>
              <a:t>7/8/2022</a:t>
            </a:fld>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CCB51ED9-5E7A-47CC-BF4C-B703F72225D5}" type="slidenum">
              <a:rPr lang="en-US" smtClean="0"/>
              <a:t>‹#›</a:t>
            </a:fld>
            <a:endParaRPr lang="en-US"/>
          </a:p>
        </p:txBody>
      </p:sp>
    </p:spTree>
    <p:extLst>
      <p:ext uri="{BB962C8B-B14F-4D97-AF65-F5344CB8AC3E}">
        <p14:creationId xmlns:p14="http://schemas.microsoft.com/office/powerpoint/2010/main" val="2382878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4113" y="4572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r>
              <a:rPr lang="en-US"/>
              <a:t>Click icon to add online image</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B836CBF0-F249-485D-BB1F-15F6BA365972}" type="datetimeFigureOut">
              <a:rPr lang="en-US" smtClean="0"/>
              <a:t>7/8/2022</a:t>
            </a:fld>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CCB51ED9-5E7A-47CC-BF4C-B703F72225D5}" type="slidenum">
              <a:rPr lang="en-US" smtClean="0"/>
              <a:t>‹#›</a:t>
            </a:fld>
            <a:endParaRPr lang="en-US"/>
          </a:p>
        </p:txBody>
      </p:sp>
    </p:spTree>
    <p:extLst>
      <p:ext uri="{BB962C8B-B14F-4D97-AF65-F5344CB8AC3E}">
        <p14:creationId xmlns:p14="http://schemas.microsoft.com/office/powerpoint/2010/main" val="3804607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777F8B-9406-9742-9888-B31FD2106918}" type="datetimeFigureOut">
              <a:rPr lang="en-US" smtClean="0"/>
              <a:pPr/>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770985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777F8B-9406-9742-9888-B31FD2106918}" type="datetimeFigureOut">
              <a:rPr lang="en-US" smtClean="0"/>
              <a:pPr/>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2415079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777F8B-9406-9742-9888-B31FD2106918}" type="datetimeFigureOut">
              <a:rPr lang="en-US" smtClean="0"/>
              <a:pPr/>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2590689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777F8B-9406-9742-9888-B31FD2106918}" type="datetimeFigureOut">
              <a:rPr lang="en-US" smtClean="0"/>
              <a:pPr/>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5664844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777F8B-9406-9742-9888-B31FD2106918}" type="datetimeFigureOut">
              <a:rPr lang="en-US" smtClean="0"/>
              <a:pPr/>
              <a:t>7/8/2022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11937560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777F8B-9406-9742-9888-B31FD2106918}" type="datetimeFigureOut">
              <a:rPr lang="en-US" smtClean="0"/>
              <a:pPr/>
              <a:t>7/8/2022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3230412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36CBF0-F249-485D-BB1F-15F6BA365972}"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51ED9-5E7A-47CC-BF4C-B703F72225D5}" type="slidenum">
              <a:rPr lang="en-US" smtClean="0"/>
              <a:t>‹#›</a:t>
            </a:fld>
            <a:endParaRPr lang="en-US"/>
          </a:p>
        </p:txBody>
      </p:sp>
    </p:spTree>
    <p:extLst>
      <p:ext uri="{BB962C8B-B14F-4D97-AF65-F5344CB8AC3E}">
        <p14:creationId xmlns:p14="http://schemas.microsoft.com/office/powerpoint/2010/main" val="14071298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77F8B-9406-9742-9888-B31FD2106918}" type="datetimeFigureOut">
              <a:rPr lang="en-US" smtClean="0"/>
              <a:pPr/>
              <a:t>7/8/2022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22642420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777F8B-9406-9742-9888-B31FD2106918}" type="datetimeFigureOut">
              <a:rPr lang="en-US" smtClean="0"/>
              <a:pPr/>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26798482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777F8B-9406-9742-9888-B31FD2106918}" type="datetimeFigureOut">
              <a:rPr lang="en-US" smtClean="0"/>
              <a:pPr/>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27360016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777F8B-9406-9742-9888-B31FD2106918}" type="datetimeFigureOut">
              <a:rPr lang="en-US" smtClean="0"/>
              <a:pPr/>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9459135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777F8B-9406-9742-9888-B31FD2106918}" type="datetimeFigureOut">
              <a:rPr lang="en-US" smtClean="0"/>
              <a:pPr/>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13012185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2147888"/>
            <a:ext cx="3810000" cy="4114800"/>
          </a:xfrm>
        </p:spPr>
        <p:txBody>
          <a:bodyPr rtlCol="0">
            <a:normAutofit/>
          </a:bodyPr>
          <a:lstStyle/>
          <a:p>
            <a:pPr lvl="0"/>
            <a:r>
              <a:rPr lang="en-US" noProof="0"/>
              <a:t>Click icon to add online image</a:t>
            </a:r>
          </a:p>
        </p:txBody>
      </p:sp>
      <p:sp>
        <p:nvSpPr>
          <p:cNvPr id="4" name="Text Placeholder 3"/>
          <p:cNvSpPr>
            <a:spLocks noGrp="1"/>
          </p:cNvSpPr>
          <p:nvPr>
            <p:ph type="body" sz="half" idx="2"/>
          </p:nvPr>
        </p:nvSpPr>
        <p:spPr>
          <a:xfrm>
            <a:off x="4648200" y="21478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3246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fld id="{444B366C-DB19-4B19-A79A-2FA187A7719C}" type="slidenum">
              <a:rPr lang="en-US" altLang="en-US"/>
              <a:pPr/>
              <a:t>‹#›</a:t>
            </a:fld>
            <a:endParaRPr lang="en-US" altLang="en-US"/>
          </a:p>
        </p:txBody>
      </p:sp>
    </p:spTree>
    <p:extLst>
      <p:ext uri="{BB962C8B-B14F-4D97-AF65-F5344CB8AC3E}">
        <p14:creationId xmlns:p14="http://schemas.microsoft.com/office/powerpoint/2010/main" val="1395620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21478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2147888"/>
            <a:ext cx="3810000" cy="4114800"/>
          </a:xfrm>
        </p:spPr>
        <p:txBody>
          <a:bodyPr rtlCol="0">
            <a:normAutofit/>
          </a:bodyPr>
          <a:lstStyle/>
          <a:p>
            <a:pPr lvl="0"/>
            <a:r>
              <a:rPr lang="en-US" noProof="0"/>
              <a:t>Click icon to add online image</a:t>
            </a:r>
          </a:p>
        </p:txBody>
      </p:sp>
      <p:sp>
        <p:nvSpPr>
          <p:cNvPr id="5" name="Date Placeholder 4"/>
          <p:cNvSpPr>
            <a:spLocks noGrp="1"/>
          </p:cNvSpPr>
          <p:nvPr>
            <p:ph type="dt" sz="half" idx="10"/>
          </p:nvPr>
        </p:nvSpPr>
        <p:spPr>
          <a:xfrm>
            <a:off x="685800" y="63246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fld id="{3547E607-EB58-44D3-8ED8-F58AF44D1D42}" type="slidenum">
              <a:rPr lang="en-US" altLang="en-US"/>
              <a:pPr/>
              <a:t>‹#›</a:t>
            </a:fld>
            <a:endParaRPr lang="en-US" altLang="en-US"/>
          </a:p>
        </p:txBody>
      </p:sp>
    </p:spTree>
    <p:extLst>
      <p:ext uri="{BB962C8B-B14F-4D97-AF65-F5344CB8AC3E}">
        <p14:creationId xmlns:p14="http://schemas.microsoft.com/office/powerpoint/2010/main" val="32085485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CD89AB6-68C0-4CA9-9E2D-B545075C8E1F}" type="datetimeFigureOut">
              <a:rPr lang="en-US"/>
              <a:pPr>
                <a:defRPr/>
              </a:pPr>
              <a:t>7/8/2022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5297E12-5900-4580-ADE6-4334CF8BB506}" type="slidenum">
              <a:rPr lang="en-US" altLang="en-US"/>
              <a:pPr/>
              <a:t>‹#›</a:t>
            </a:fld>
            <a:endParaRPr lang="en-US" altLang="en-US"/>
          </a:p>
        </p:txBody>
      </p:sp>
    </p:spTree>
    <p:extLst>
      <p:ext uri="{BB962C8B-B14F-4D97-AF65-F5344CB8AC3E}">
        <p14:creationId xmlns:p14="http://schemas.microsoft.com/office/powerpoint/2010/main" val="29141600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21478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2147888"/>
            <a:ext cx="3810000" cy="4114800"/>
          </a:xfrm>
        </p:spPr>
        <p:txBody>
          <a:bodyPr rtlCol="0">
            <a:normAutofit/>
          </a:bodyPr>
          <a:lstStyle/>
          <a:p>
            <a:pPr lvl="0"/>
            <a:r>
              <a:rPr lang="en-US" noProof="0"/>
              <a:t>Click icon to add online image</a:t>
            </a:r>
          </a:p>
        </p:txBody>
      </p:sp>
      <p:sp>
        <p:nvSpPr>
          <p:cNvPr id="5" name="Date Placeholder 4"/>
          <p:cNvSpPr>
            <a:spLocks noGrp="1"/>
          </p:cNvSpPr>
          <p:nvPr>
            <p:ph type="dt" sz="half" idx="10"/>
          </p:nvPr>
        </p:nvSpPr>
        <p:spPr>
          <a:xfrm>
            <a:off x="685800" y="63246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fld id="{3547E607-EB58-44D3-8ED8-F58AF44D1D42}" type="slidenum">
              <a:rPr lang="en-US" altLang="en-US"/>
              <a:pPr/>
              <a:t>‹#›</a:t>
            </a:fld>
            <a:endParaRPr lang="en-US" altLang="en-US"/>
          </a:p>
        </p:txBody>
      </p:sp>
    </p:spTree>
    <p:extLst>
      <p:ext uri="{BB962C8B-B14F-4D97-AF65-F5344CB8AC3E}">
        <p14:creationId xmlns:p14="http://schemas.microsoft.com/office/powerpoint/2010/main" val="8174724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AEEF1D8-AD62-4527-BAF0-5B60D709C5F2}" type="datetimeFigureOut">
              <a:rPr lang="en-US"/>
              <a:pPr>
                <a:defRPr/>
              </a:pPr>
              <a:t>7/8/2022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4F1BDD8-99D0-4E3B-BC14-DA0A35D32FA2}" type="slidenum">
              <a:rPr lang="en-US" altLang="en-US"/>
              <a:pPr/>
              <a:t>‹#›</a:t>
            </a:fld>
            <a:endParaRPr lang="en-US" altLang="en-US"/>
          </a:p>
        </p:txBody>
      </p:sp>
    </p:spTree>
    <p:extLst>
      <p:ext uri="{BB962C8B-B14F-4D97-AF65-F5344CB8AC3E}">
        <p14:creationId xmlns:p14="http://schemas.microsoft.com/office/powerpoint/2010/main" val="1302954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36CBF0-F249-485D-BB1F-15F6BA365972}"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51ED9-5E7A-47CC-BF4C-B703F72225D5}" type="slidenum">
              <a:rPr lang="en-US" smtClean="0"/>
              <a:t>‹#›</a:t>
            </a:fld>
            <a:endParaRPr lang="en-US"/>
          </a:p>
        </p:txBody>
      </p:sp>
    </p:spTree>
    <p:extLst>
      <p:ext uri="{BB962C8B-B14F-4D97-AF65-F5344CB8AC3E}">
        <p14:creationId xmlns:p14="http://schemas.microsoft.com/office/powerpoint/2010/main" val="33965120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2147888"/>
            <a:ext cx="3810000" cy="4114800"/>
          </a:xfrm>
        </p:spPr>
        <p:txBody>
          <a:bodyPr rtlCol="0">
            <a:normAutofit/>
          </a:bodyPr>
          <a:lstStyle/>
          <a:p>
            <a:pPr lvl="0"/>
            <a:r>
              <a:rPr lang="en-US" noProof="0"/>
              <a:t>Click icon to add online image</a:t>
            </a:r>
          </a:p>
        </p:txBody>
      </p:sp>
      <p:sp>
        <p:nvSpPr>
          <p:cNvPr id="4" name="Text Placeholder 3"/>
          <p:cNvSpPr>
            <a:spLocks noGrp="1"/>
          </p:cNvSpPr>
          <p:nvPr>
            <p:ph type="body" sz="half" idx="2"/>
          </p:nvPr>
        </p:nvSpPr>
        <p:spPr>
          <a:xfrm>
            <a:off x="4648200" y="21478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3246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fld id="{444B366C-DB19-4B19-A79A-2FA187A7719C}" type="slidenum">
              <a:rPr lang="en-US" altLang="en-US"/>
              <a:pPr/>
              <a:t>‹#›</a:t>
            </a:fld>
            <a:endParaRPr lang="en-US" altLang="en-US"/>
          </a:p>
        </p:txBody>
      </p:sp>
    </p:spTree>
    <p:extLst>
      <p:ext uri="{BB962C8B-B14F-4D97-AF65-F5344CB8AC3E}">
        <p14:creationId xmlns:p14="http://schemas.microsoft.com/office/powerpoint/2010/main" val="8166435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27A6FC1-D947-46FC-9989-916A6AA01B49}" type="datetimeFigureOut">
              <a:rPr lang="en-US"/>
              <a:pPr>
                <a:defRPr/>
              </a:pPr>
              <a:t>7/8/2022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AA85B98-C6E1-4C1E-AEED-70CB217BE42D}" type="slidenum">
              <a:rPr lang="en-US" altLang="en-US"/>
              <a:pPr/>
              <a:t>‹#›</a:t>
            </a:fld>
            <a:endParaRPr lang="en-US" altLang="en-US"/>
          </a:p>
        </p:txBody>
      </p:sp>
    </p:spTree>
    <p:extLst>
      <p:ext uri="{BB962C8B-B14F-4D97-AF65-F5344CB8AC3E}">
        <p14:creationId xmlns:p14="http://schemas.microsoft.com/office/powerpoint/2010/main" val="17704804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B48B5B3-57FB-4372-BDC1-74111E171CD4}" type="datetimeFigureOut">
              <a:rPr lang="en-US"/>
              <a:pPr>
                <a:defRPr/>
              </a:pPr>
              <a:t>7/8/2022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D7CD46A-BEC5-4ABD-BFBF-DA75F989DD3B}" type="slidenum">
              <a:rPr lang="en-US" altLang="en-US"/>
              <a:pPr/>
              <a:t>‹#›</a:t>
            </a:fld>
            <a:endParaRPr lang="en-US" altLang="en-US"/>
          </a:p>
        </p:txBody>
      </p:sp>
    </p:spTree>
    <p:extLst>
      <p:ext uri="{BB962C8B-B14F-4D97-AF65-F5344CB8AC3E}">
        <p14:creationId xmlns:p14="http://schemas.microsoft.com/office/powerpoint/2010/main" val="10109151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F7715EA-FA8A-4050-A97A-9E95922AF67F}" type="datetimeFigureOut">
              <a:rPr lang="en-US"/>
              <a:pPr>
                <a:defRPr/>
              </a:pPr>
              <a:t>7/8/2022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680B2F2-E5B5-4146-BCCF-889385B96C89}" type="slidenum">
              <a:rPr lang="en-US" altLang="en-US"/>
              <a:pPr/>
              <a:t>‹#›</a:t>
            </a:fld>
            <a:endParaRPr lang="en-US" altLang="en-US"/>
          </a:p>
        </p:txBody>
      </p:sp>
    </p:spTree>
    <p:extLst>
      <p:ext uri="{BB962C8B-B14F-4D97-AF65-F5344CB8AC3E}">
        <p14:creationId xmlns:p14="http://schemas.microsoft.com/office/powerpoint/2010/main" val="27902038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777F8B-9406-9742-9888-B31FD2106918}" type="datetimeFigureOut">
              <a:rPr lang="en-US" smtClean="0"/>
              <a:pPr/>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27451948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F7715EA-FA8A-4050-A97A-9E95922AF67F}" type="datetimeFigureOut">
              <a:rPr lang="en-US"/>
              <a:pPr>
                <a:defRPr/>
              </a:pPr>
              <a:t>7/8/2022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680B2F2-E5B5-4146-BCCF-889385B96C89}" type="slidenum">
              <a:rPr lang="en-US" altLang="en-US"/>
              <a:pPr/>
              <a:t>‹#›</a:t>
            </a:fld>
            <a:endParaRPr lang="en-US" altLang="en-US"/>
          </a:p>
        </p:txBody>
      </p:sp>
    </p:spTree>
    <p:extLst>
      <p:ext uri="{BB962C8B-B14F-4D97-AF65-F5344CB8AC3E}">
        <p14:creationId xmlns:p14="http://schemas.microsoft.com/office/powerpoint/2010/main" val="4771613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28763" y="304800"/>
            <a:ext cx="7564437" cy="1143000"/>
          </a:xfrm>
        </p:spPr>
        <p:txBody>
          <a:bodyPr/>
          <a:lstStyle/>
          <a:p>
            <a:r>
              <a:rPr lang="en-US"/>
              <a:t>Click to edit Master title style</a:t>
            </a:r>
          </a:p>
        </p:txBody>
      </p:sp>
      <p:sp>
        <p:nvSpPr>
          <p:cNvPr id="3" name="ClipArt Placeholder 2"/>
          <p:cNvSpPr>
            <a:spLocks noGrp="1"/>
          </p:cNvSpPr>
          <p:nvPr>
            <p:ph type="clipArt" sz="half" idx="1"/>
          </p:nvPr>
        </p:nvSpPr>
        <p:spPr>
          <a:xfrm>
            <a:off x="1479550" y="1981200"/>
            <a:ext cx="3736975" cy="4114800"/>
          </a:xfrm>
        </p:spPr>
        <p:txBody>
          <a:bodyPr rtlCol="0">
            <a:normAutofit/>
          </a:bodyPr>
          <a:lstStyle/>
          <a:p>
            <a:pPr lvl="0"/>
            <a:r>
              <a:rPr lang="en-US" noProof="0"/>
              <a:t>Click icon to add online image</a:t>
            </a:r>
          </a:p>
        </p:txBody>
      </p:sp>
      <p:sp>
        <p:nvSpPr>
          <p:cNvPr id="4" name="Text Placeholder 3"/>
          <p:cNvSpPr>
            <a:spLocks noGrp="1"/>
          </p:cNvSpPr>
          <p:nvPr>
            <p:ph type="body" sz="half" idx="2"/>
          </p:nvPr>
        </p:nvSpPr>
        <p:spPr>
          <a:xfrm>
            <a:off x="5368925" y="1981200"/>
            <a:ext cx="373697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481138" y="6248400"/>
            <a:ext cx="1782762"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7973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7226300" y="6248400"/>
            <a:ext cx="1905000" cy="457200"/>
          </a:xfrm>
        </p:spPr>
        <p:txBody>
          <a:bodyPr/>
          <a:lstStyle>
            <a:lvl1pPr>
              <a:defRPr/>
            </a:lvl1pPr>
          </a:lstStyle>
          <a:p>
            <a:fld id="{96EF1E72-158F-4975-8D15-ACFB009A903D}" type="slidenum">
              <a:rPr lang="en-US" altLang="en-US"/>
              <a:pPr/>
              <a:t>‹#›</a:t>
            </a:fld>
            <a:endParaRPr lang="en-US" altLang="en-US"/>
          </a:p>
        </p:txBody>
      </p:sp>
    </p:spTree>
    <p:extLst>
      <p:ext uri="{BB962C8B-B14F-4D97-AF65-F5344CB8AC3E}">
        <p14:creationId xmlns:p14="http://schemas.microsoft.com/office/powerpoint/2010/main" val="8805052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D41705D-98F9-4017-B8DE-F7E946C69845}" type="datetimeFigureOut">
              <a:rPr lang="en-US"/>
              <a:pPr>
                <a:defRPr/>
              </a:pPr>
              <a:t>7/8/2022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079544-D3BE-4E73-8E25-9B9C1961DB6A}" type="slidenum">
              <a:rPr lang="en-US" altLang="en-US"/>
              <a:pPr/>
              <a:t>‹#›</a:t>
            </a:fld>
            <a:endParaRPr lang="en-US" altLang="en-US"/>
          </a:p>
        </p:txBody>
      </p:sp>
    </p:spTree>
    <p:extLst>
      <p:ext uri="{BB962C8B-B14F-4D97-AF65-F5344CB8AC3E}">
        <p14:creationId xmlns:p14="http://schemas.microsoft.com/office/powerpoint/2010/main" val="6110585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B48B5B3-57FB-4372-BDC1-74111E171CD4}" type="datetimeFigureOut">
              <a:rPr lang="en-US"/>
              <a:pPr>
                <a:defRPr/>
              </a:pPr>
              <a:t>7/8/2022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D7CD46A-BEC5-4ABD-BFBF-DA75F989DD3B}" type="slidenum">
              <a:rPr lang="en-US" altLang="en-US"/>
              <a:pPr/>
              <a:t>‹#›</a:t>
            </a:fld>
            <a:endParaRPr lang="en-US" altLang="en-US"/>
          </a:p>
        </p:txBody>
      </p:sp>
    </p:spTree>
    <p:extLst>
      <p:ext uri="{BB962C8B-B14F-4D97-AF65-F5344CB8AC3E}">
        <p14:creationId xmlns:p14="http://schemas.microsoft.com/office/powerpoint/2010/main" val="7465149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1DDF2F77-9F21-48E9-A483-4BB7DF8F4ACD}"/>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090599A6-9582-4BB5-AC27-12137B7D7D7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CA272BC6-E307-4F98-A8CA-38183AB7E045}"/>
              </a:ext>
            </a:extLst>
          </p:cNvPr>
          <p:cNvSpPr>
            <a:spLocks noGrp="1"/>
          </p:cNvSpPr>
          <p:nvPr>
            <p:ph type="sldNum" sz="quarter" idx="12"/>
          </p:nvPr>
        </p:nvSpPr>
        <p:spPr/>
        <p:txBody>
          <a:bodyPr/>
          <a:lstStyle>
            <a:lvl1pPr>
              <a:defRPr/>
            </a:lvl1pPr>
          </a:lstStyle>
          <a:p>
            <a:fld id="{B9C06420-6C5E-4726-BDC2-9D1BF84C85D6}" type="slidenum">
              <a:rPr lang="en-US" altLang="en-US"/>
              <a:pPr/>
              <a:t>‹#›</a:t>
            </a:fld>
            <a:endParaRPr lang="en-US" altLang="en-US"/>
          </a:p>
        </p:txBody>
      </p:sp>
    </p:spTree>
    <p:extLst>
      <p:ext uri="{BB962C8B-B14F-4D97-AF65-F5344CB8AC3E}">
        <p14:creationId xmlns:p14="http://schemas.microsoft.com/office/powerpoint/2010/main" val="4087657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36CBF0-F249-485D-BB1F-15F6BA365972}"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51ED9-5E7A-47CC-BF4C-B703F72225D5}" type="slidenum">
              <a:rPr lang="en-US" smtClean="0"/>
              <a:t>‹#›</a:t>
            </a:fld>
            <a:endParaRPr lang="en-US"/>
          </a:p>
        </p:txBody>
      </p:sp>
    </p:spTree>
    <p:extLst>
      <p:ext uri="{BB962C8B-B14F-4D97-AF65-F5344CB8AC3E}">
        <p14:creationId xmlns:p14="http://schemas.microsoft.com/office/powerpoint/2010/main" val="40490202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777F8B-9406-9742-9888-B31FD2106918}" type="datetimeFigureOut">
              <a:rPr lang="en-US" smtClean="0"/>
              <a:pPr/>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28019396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4113" y="4572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r>
              <a:rPr lang="en-US"/>
              <a:t>Click icon to add online image</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B6F74201-0DB8-4EFF-A9DF-5B99DA2E7C81}" type="slidenum">
              <a:rPr lang="en-US"/>
              <a:pPr/>
              <a:t>‹#›</a:t>
            </a:fld>
            <a:endParaRPr lang="en-US"/>
          </a:p>
        </p:txBody>
      </p:sp>
    </p:spTree>
    <p:extLst>
      <p:ext uri="{BB962C8B-B14F-4D97-AF65-F5344CB8AC3E}">
        <p14:creationId xmlns:p14="http://schemas.microsoft.com/office/powerpoint/2010/main" val="23582650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777F8B-9406-9742-9888-B31FD2106918}" type="datetimeFigureOut">
              <a:rPr lang="en-US" smtClean="0"/>
              <a:pPr/>
              <a:t>7/8/2022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38005331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1DDF2F77-9F21-48E9-A483-4BB7DF8F4ACD}"/>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090599A6-9582-4BB5-AC27-12137B7D7D7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CA272BC6-E307-4F98-A8CA-38183AB7E045}"/>
              </a:ext>
            </a:extLst>
          </p:cNvPr>
          <p:cNvSpPr>
            <a:spLocks noGrp="1"/>
          </p:cNvSpPr>
          <p:nvPr>
            <p:ph type="sldNum" sz="quarter" idx="12"/>
          </p:nvPr>
        </p:nvSpPr>
        <p:spPr/>
        <p:txBody>
          <a:bodyPr/>
          <a:lstStyle>
            <a:lvl1pPr>
              <a:defRPr/>
            </a:lvl1pPr>
          </a:lstStyle>
          <a:p>
            <a:fld id="{B9C06420-6C5E-4726-BDC2-9D1BF84C85D6}" type="slidenum">
              <a:rPr lang="en-US" altLang="en-US"/>
              <a:pPr/>
              <a:t>‹#›</a:t>
            </a:fld>
            <a:endParaRPr lang="en-US" altLang="en-US"/>
          </a:p>
        </p:txBody>
      </p:sp>
    </p:spTree>
    <p:extLst>
      <p:ext uri="{BB962C8B-B14F-4D97-AF65-F5344CB8AC3E}">
        <p14:creationId xmlns:p14="http://schemas.microsoft.com/office/powerpoint/2010/main" val="312357326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A6FDAC63-122B-4209-AC56-02190A2B520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5A4A326-80FD-405A-AA04-57C4048CCC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D3A3F2A-B459-4AA3-B48B-9DD73F460A60}"/>
              </a:ext>
            </a:extLst>
          </p:cNvPr>
          <p:cNvSpPr>
            <a:spLocks noGrp="1"/>
          </p:cNvSpPr>
          <p:nvPr>
            <p:ph type="sldNum" sz="quarter" idx="12"/>
          </p:nvPr>
        </p:nvSpPr>
        <p:spPr/>
        <p:txBody>
          <a:bodyPr/>
          <a:lstStyle>
            <a:lvl1pPr>
              <a:defRPr>
                <a:solidFill>
                  <a:srgbClr val="D1EAEE"/>
                </a:solidFill>
              </a:defRPr>
            </a:lvl1pPr>
          </a:lstStyle>
          <a:p>
            <a:fld id="{2A9C8AEC-3BF1-48F5-8999-197CEE0595E9}" type="slidenum">
              <a:rPr lang="en-US" altLang="en-US"/>
              <a:pPr/>
              <a:t>‹#›</a:t>
            </a:fld>
            <a:endParaRPr lang="en-US" altLang="en-US"/>
          </a:p>
        </p:txBody>
      </p:sp>
    </p:spTree>
    <p:extLst>
      <p:ext uri="{BB962C8B-B14F-4D97-AF65-F5344CB8AC3E}">
        <p14:creationId xmlns:p14="http://schemas.microsoft.com/office/powerpoint/2010/main" val="2315610378"/>
      </p:ext>
    </p:extLst>
  </p:cSld>
  <p:clrMapOvr>
    <a:overrideClrMapping bg1="dk1" tx1="lt1" bg2="dk2" tx2="lt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A6FDAC63-122B-4209-AC56-02190A2B520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5A4A326-80FD-405A-AA04-57C4048CCC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D3A3F2A-B459-4AA3-B48B-9DD73F460A60}"/>
              </a:ext>
            </a:extLst>
          </p:cNvPr>
          <p:cNvSpPr>
            <a:spLocks noGrp="1"/>
          </p:cNvSpPr>
          <p:nvPr>
            <p:ph type="sldNum" sz="quarter" idx="12"/>
          </p:nvPr>
        </p:nvSpPr>
        <p:spPr/>
        <p:txBody>
          <a:bodyPr/>
          <a:lstStyle>
            <a:lvl1pPr>
              <a:defRPr>
                <a:solidFill>
                  <a:srgbClr val="D1EAEE"/>
                </a:solidFill>
              </a:defRPr>
            </a:lvl1pPr>
          </a:lstStyle>
          <a:p>
            <a:fld id="{2A9C8AEC-3BF1-48F5-8999-197CEE0595E9}" type="slidenum">
              <a:rPr lang="en-US" altLang="en-US"/>
              <a:pPr/>
              <a:t>‹#›</a:t>
            </a:fld>
            <a:endParaRPr lang="en-US" altLang="en-US"/>
          </a:p>
        </p:txBody>
      </p:sp>
    </p:spTree>
    <p:extLst>
      <p:ext uri="{BB962C8B-B14F-4D97-AF65-F5344CB8AC3E}">
        <p14:creationId xmlns:p14="http://schemas.microsoft.com/office/powerpoint/2010/main" val="119398280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36CBF0-F249-485D-BB1F-15F6BA365972}" type="datetimeFigureOut">
              <a:rPr lang="en-US" smtClean="0"/>
              <a:t>7/8/2022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B51ED9-5E7A-47CC-BF4C-B703F72225D5}" type="slidenum">
              <a:rPr lang="en-US" smtClean="0"/>
              <a:t>‹#›</a:t>
            </a:fld>
            <a:endParaRPr lang="en-US"/>
          </a:p>
        </p:txBody>
      </p:sp>
    </p:spTree>
    <p:extLst>
      <p:ext uri="{BB962C8B-B14F-4D97-AF65-F5344CB8AC3E}">
        <p14:creationId xmlns:p14="http://schemas.microsoft.com/office/powerpoint/2010/main" val="453530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36CBF0-F249-485D-BB1F-15F6BA365972}" type="datetimeFigureOut">
              <a:rPr lang="en-US" smtClean="0"/>
              <a:t>7/8/2022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B51ED9-5E7A-47CC-BF4C-B703F72225D5}" type="slidenum">
              <a:rPr lang="en-US" smtClean="0"/>
              <a:t>‹#›</a:t>
            </a:fld>
            <a:endParaRPr lang="en-US"/>
          </a:p>
        </p:txBody>
      </p:sp>
    </p:spTree>
    <p:extLst>
      <p:ext uri="{BB962C8B-B14F-4D97-AF65-F5344CB8AC3E}">
        <p14:creationId xmlns:p14="http://schemas.microsoft.com/office/powerpoint/2010/main" val="363391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6CBF0-F249-485D-BB1F-15F6BA365972}" type="datetimeFigureOut">
              <a:rPr lang="en-US" smtClean="0"/>
              <a:t>7/8/2022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B51ED9-5E7A-47CC-BF4C-B703F72225D5}" type="slidenum">
              <a:rPr lang="en-US" smtClean="0"/>
              <a:t>‹#›</a:t>
            </a:fld>
            <a:endParaRPr lang="en-US"/>
          </a:p>
        </p:txBody>
      </p:sp>
    </p:spTree>
    <p:extLst>
      <p:ext uri="{BB962C8B-B14F-4D97-AF65-F5344CB8AC3E}">
        <p14:creationId xmlns:p14="http://schemas.microsoft.com/office/powerpoint/2010/main" val="124157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36CBF0-F249-485D-BB1F-15F6BA365972}"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51ED9-5E7A-47CC-BF4C-B703F72225D5}" type="slidenum">
              <a:rPr lang="en-US" smtClean="0"/>
              <a:t>‹#›</a:t>
            </a:fld>
            <a:endParaRPr lang="en-US"/>
          </a:p>
        </p:txBody>
      </p:sp>
    </p:spTree>
    <p:extLst>
      <p:ext uri="{BB962C8B-B14F-4D97-AF65-F5344CB8AC3E}">
        <p14:creationId xmlns:p14="http://schemas.microsoft.com/office/powerpoint/2010/main" val="3820555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36CBF0-F249-485D-BB1F-15F6BA365972}"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51ED9-5E7A-47CC-BF4C-B703F72225D5}" type="slidenum">
              <a:rPr lang="en-US" smtClean="0"/>
              <a:t>‹#›</a:t>
            </a:fld>
            <a:endParaRPr lang="en-US"/>
          </a:p>
        </p:txBody>
      </p:sp>
    </p:spTree>
    <p:extLst>
      <p:ext uri="{BB962C8B-B14F-4D97-AF65-F5344CB8AC3E}">
        <p14:creationId xmlns:p14="http://schemas.microsoft.com/office/powerpoint/2010/main" val="2377667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10" Type="http://schemas.openxmlformats.org/officeDocument/2006/relationships/image" Target="../media/image1.jpeg"/><Relationship Id="rId4" Type="http://schemas.openxmlformats.org/officeDocument/2006/relationships/slideLayout" Target="../slideLayouts/slideLayout3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5" Type="http://schemas.openxmlformats.org/officeDocument/2006/relationships/slideLayout" Target="../slideLayouts/slideLayout39.xml"/><Relationship Id="rId10" Type="http://schemas.openxmlformats.org/officeDocument/2006/relationships/image" Target="../media/image1.jpeg"/><Relationship Id="rId4" Type="http://schemas.openxmlformats.org/officeDocument/2006/relationships/slideLayout" Target="../slideLayouts/slideLayout38.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5.xml"/><Relationship Id="rId1" Type="http://schemas.openxmlformats.org/officeDocument/2006/relationships/slideLayout" Target="../slideLayouts/slideLayout43.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6.xml"/><Relationship Id="rId1" Type="http://schemas.openxmlformats.org/officeDocument/2006/relationships/slideLayout" Target="../slideLayouts/slideLayout44.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7.xml"/><Relationship Id="rId1"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36CBF0-F249-485D-BB1F-15F6BA365972}" type="datetimeFigureOut">
              <a:rPr lang="en-US" smtClean="0"/>
              <a:t>7/8/2022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51ED9-5E7A-47CC-BF4C-B703F72225D5}" type="slidenum">
              <a:rPr lang="en-US" smtClean="0"/>
              <a:t>‹#›</a:t>
            </a:fld>
            <a:endParaRPr lang="en-US"/>
          </a:p>
        </p:txBody>
      </p:sp>
      <p:pic>
        <p:nvPicPr>
          <p:cNvPr id="7" name="Picture 6" descr="PowerPtTemplate_MedicalGas.jpg"/>
          <p:cNvPicPr>
            <a:picLocks noChangeAspect="1"/>
          </p:cNvPicPr>
          <p:nvPr/>
        </p:nvPicPr>
        <p:blipFill>
          <a:blip r:embed="rId15"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83635936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77F8B-9406-9742-9888-B31FD2106918}" type="datetimeFigureOut">
              <a:rPr lang="en-US" smtClean="0"/>
              <a:pPr/>
              <a:t>7/8/2022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C41EBA-E197-B941-96EB-A0159BA1F8B4}" type="slidenum">
              <a:rPr lang="en-US" smtClean="0"/>
              <a:pPr/>
              <a:t>‹#›</a:t>
            </a:fld>
            <a:endParaRPr lang="en-US"/>
          </a:p>
        </p:txBody>
      </p:sp>
      <p:pic>
        <p:nvPicPr>
          <p:cNvPr id="7" name="Picture 6" descr="PowerPtTemplate_MedicalGas.jpg"/>
          <p:cNvPicPr>
            <a:picLocks noChangeAspect="1"/>
          </p:cNvPicPr>
          <p:nvPr/>
        </p:nvPicPr>
        <p:blipFill>
          <a:blip r:embed="rId15"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52919729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DD0A9A7-24BF-40E7-860A-C76472841330}" type="datetimeFigureOut">
              <a:rPr lang="en-US"/>
              <a:pPr>
                <a:defRPr/>
              </a:pPr>
              <a:t>7/8/2022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619EF17-8358-4847-AB8C-B6ED7402663E}" type="slidenum">
              <a:rPr lang="en-US" altLang="en-US"/>
              <a:pPr/>
              <a:t>‹#›</a:t>
            </a:fld>
            <a:endParaRPr lang="en-US" altLang="en-US"/>
          </a:p>
        </p:txBody>
      </p:sp>
      <p:pic>
        <p:nvPicPr>
          <p:cNvPr id="1031" name="Picture 6" descr="PowerPtTemplate_MedicalGas.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343516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FF04D1A-8C50-463C-8EBA-D1F7190C37E8}" type="datetimeFigureOut">
              <a:rPr lang="en-US"/>
              <a:pPr>
                <a:defRPr/>
              </a:pPr>
              <a:t>7/8/2022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56263B7-731A-4D04-832E-6A59B8501547}" type="slidenum">
              <a:rPr lang="en-US" altLang="en-US"/>
              <a:pPr/>
              <a:t>‹#›</a:t>
            </a:fld>
            <a:endParaRPr lang="en-US" altLang="en-US"/>
          </a:p>
        </p:txBody>
      </p:sp>
      <p:pic>
        <p:nvPicPr>
          <p:cNvPr id="1031" name="Picture 6" descr="PowerPtTemplate_MedicalGas.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7977776"/>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F9A4D49-2BD9-4330-8B16-291C654DF8DE}"/>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a:extLst>
              <a:ext uri="{FF2B5EF4-FFF2-40B4-BE49-F238E27FC236}">
                <a16:creationId xmlns:a16="http://schemas.microsoft.com/office/drawing/2014/main" id="{0849FE2A-C944-4D35-A56B-4F957EBFFB8A}"/>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a:extLst>
              <a:ext uri="{FF2B5EF4-FFF2-40B4-BE49-F238E27FC236}">
                <a16:creationId xmlns:a16="http://schemas.microsoft.com/office/drawing/2014/main" id="{3482C926-CCA4-4E0C-866C-9EE52173497D}"/>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C3EE14B9-29EA-4AB1-AD1C-C19D2FBFD412}"/>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696EB43C-B178-4CF2-9F31-CF552B212EA1}"/>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Footer Placeholder 21">
            <a:extLst>
              <a:ext uri="{FF2B5EF4-FFF2-40B4-BE49-F238E27FC236}">
                <a16:creationId xmlns:a16="http://schemas.microsoft.com/office/drawing/2014/main" id="{BE04A5BD-C7AD-47D9-A15F-11853DA205AF}"/>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a:extLst>
              <a:ext uri="{FF2B5EF4-FFF2-40B4-BE49-F238E27FC236}">
                <a16:creationId xmlns:a16="http://schemas.microsoft.com/office/drawing/2014/main" id="{1D6C19B5-2C90-43F4-863B-C7C35BECDF1E}"/>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DC686AED-4A8C-4C9A-8D2E-1B1173C2D3AF}" type="slidenum">
              <a:rPr lang="en-US" altLang="en-US"/>
              <a:pPr/>
              <a:t>‹#›</a:t>
            </a:fld>
            <a:endParaRPr lang="en-US" altLang="en-US"/>
          </a:p>
        </p:txBody>
      </p:sp>
      <p:grpSp>
        <p:nvGrpSpPr>
          <p:cNvPr id="1033" name="Group 1">
            <a:extLst>
              <a:ext uri="{FF2B5EF4-FFF2-40B4-BE49-F238E27FC236}">
                <a16:creationId xmlns:a16="http://schemas.microsoft.com/office/drawing/2014/main" id="{D6E8014F-98E9-4CA8-88B8-6CAFA3031F00}"/>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7ED8E293-904F-4D27-8F0E-6F3EBC774629}"/>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a:extLst>
                <a:ext uri="{FF2B5EF4-FFF2-40B4-BE49-F238E27FC236}">
                  <a16:creationId xmlns:a16="http://schemas.microsoft.com/office/drawing/2014/main" id="{F27ED01C-FF66-4012-B157-C32FE975CAB6}"/>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extLst>
      <p:ext uri="{BB962C8B-B14F-4D97-AF65-F5344CB8AC3E}">
        <p14:creationId xmlns:p14="http://schemas.microsoft.com/office/powerpoint/2010/main" val="550323708"/>
      </p:ext>
    </p:extLst>
  </p:cSld>
  <p:clrMap bg1="lt1" tx1="dk1" bg2="lt2" tx2="dk2" accent1="accent1" accent2="accent2" accent3="accent3" accent4="accent4" accent5="accent5" accent6="accent6" hlink="hlink" folHlink="folHlink"/>
  <p:sldLayoutIdLst>
    <p:sldLayoutId id="2147483725" r:id="rId1"/>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F9A4D49-2BD9-4330-8B16-291C654DF8DE}"/>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a:extLst>
              <a:ext uri="{FF2B5EF4-FFF2-40B4-BE49-F238E27FC236}">
                <a16:creationId xmlns:a16="http://schemas.microsoft.com/office/drawing/2014/main" id="{0849FE2A-C944-4D35-A56B-4F957EBFFB8A}"/>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a:extLst>
              <a:ext uri="{FF2B5EF4-FFF2-40B4-BE49-F238E27FC236}">
                <a16:creationId xmlns:a16="http://schemas.microsoft.com/office/drawing/2014/main" id="{3482C926-CCA4-4E0C-866C-9EE52173497D}"/>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C3EE14B9-29EA-4AB1-AD1C-C19D2FBFD412}"/>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696EB43C-B178-4CF2-9F31-CF552B212EA1}"/>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Footer Placeholder 21">
            <a:extLst>
              <a:ext uri="{FF2B5EF4-FFF2-40B4-BE49-F238E27FC236}">
                <a16:creationId xmlns:a16="http://schemas.microsoft.com/office/drawing/2014/main" id="{BE04A5BD-C7AD-47D9-A15F-11853DA205AF}"/>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a:extLst>
              <a:ext uri="{FF2B5EF4-FFF2-40B4-BE49-F238E27FC236}">
                <a16:creationId xmlns:a16="http://schemas.microsoft.com/office/drawing/2014/main" id="{1D6C19B5-2C90-43F4-863B-C7C35BECDF1E}"/>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DC686AED-4A8C-4C9A-8D2E-1B1173C2D3AF}" type="slidenum">
              <a:rPr lang="en-US" altLang="en-US"/>
              <a:pPr/>
              <a:t>‹#›</a:t>
            </a:fld>
            <a:endParaRPr lang="en-US" altLang="en-US"/>
          </a:p>
        </p:txBody>
      </p:sp>
      <p:grpSp>
        <p:nvGrpSpPr>
          <p:cNvPr id="1033" name="Group 1">
            <a:extLst>
              <a:ext uri="{FF2B5EF4-FFF2-40B4-BE49-F238E27FC236}">
                <a16:creationId xmlns:a16="http://schemas.microsoft.com/office/drawing/2014/main" id="{D6E8014F-98E9-4CA8-88B8-6CAFA3031F00}"/>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7ED8E293-904F-4D27-8F0E-6F3EBC774629}"/>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a:extLst>
                <a:ext uri="{FF2B5EF4-FFF2-40B4-BE49-F238E27FC236}">
                  <a16:creationId xmlns:a16="http://schemas.microsoft.com/office/drawing/2014/main" id="{F27ED01C-FF66-4012-B157-C32FE975CAB6}"/>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extLst>
      <p:ext uri="{BB962C8B-B14F-4D97-AF65-F5344CB8AC3E}">
        <p14:creationId xmlns:p14="http://schemas.microsoft.com/office/powerpoint/2010/main" val="90864013"/>
      </p:ext>
    </p:extLst>
  </p:cSld>
  <p:clrMap bg1="lt1" tx1="dk1" bg2="lt2" tx2="dk2" accent1="accent1" accent2="accent2" accent3="accent3" accent4="accent4" accent5="accent5" accent6="accent6" hlink="hlink" folHlink="folHlink"/>
  <p:sldLayoutIdLst>
    <p:sldLayoutId id="2147483727" r:id="rId1"/>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F9A4D49-2BD9-4330-8B16-291C654DF8DE}"/>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a:extLst>
              <a:ext uri="{FF2B5EF4-FFF2-40B4-BE49-F238E27FC236}">
                <a16:creationId xmlns:a16="http://schemas.microsoft.com/office/drawing/2014/main" id="{0849FE2A-C944-4D35-A56B-4F957EBFFB8A}"/>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a:extLst>
              <a:ext uri="{FF2B5EF4-FFF2-40B4-BE49-F238E27FC236}">
                <a16:creationId xmlns:a16="http://schemas.microsoft.com/office/drawing/2014/main" id="{3482C926-CCA4-4E0C-866C-9EE52173497D}"/>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C3EE14B9-29EA-4AB1-AD1C-C19D2FBFD412}"/>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696EB43C-B178-4CF2-9F31-CF552B212EA1}"/>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Footer Placeholder 21">
            <a:extLst>
              <a:ext uri="{FF2B5EF4-FFF2-40B4-BE49-F238E27FC236}">
                <a16:creationId xmlns:a16="http://schemas.microsoft.com/office/drawing/2014/main" id="{BE04A5BD-C7AD-47D9-A15F-11853DA205AF}"/>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a:extLst>
              <a:ext uri="{FF2B5EF4-FFF2-40B4-BE49-F238E27FC236}">
                <a16:creationId xmlns:a16="http://schemas.microsoft.com/office/drawing/2014/main" id="{1D6C19B5-2C90-43F4-863B-C7C35BECDF1E}"/>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DC686AED-4A8C-4C9A-8D2E-1B1173C2D3AF}" type="slidenum">
              <a:rPr lang="en-US" altLang="en-US"/>
              <a:pPr/>
              <a:t>‹#›</a:t>
            </a:fld>
            <a:endParaRPr lang="en-US" altLang="en-US"/>
          </a:p>
        </p:txBody>
      </p:sp>
      <p:grpSp>
        <p:nvGrpSpPr>
          <p:cNvPr id="1033" name="Group 1">
            <a:extLst>
              <a:ext uri="{FF2B5EF4-FFF2-40B4-BE49-F238E27FC236}">
                <a16:creationId xmlns:a16="http://schemas.microsoft.com/office/drawing/2014/main" id="{D6E8014F-98E9-4CA8-88B8-6CAFA3031F00}"/>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7ED8E293-904F-4D27-8F0E-6F3EBC774629}"/>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a:extLst>
                <a:ext uri="{FF2B5EF4-FFF2-40B4-BE49-F238E27FC236}">
                  <a16:creationId xmlns:a16="http://schemas.microsoft.com/office/drawing/2014/main" id="{F27ED01C-FF66-4012-B157-C32FE975CAB6}"/>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extLst>
      <p:ext uri="{BB962C8B-B14F-4D97-AF65-F5344CB8AC3E}">
        <p14:creationId xmlns:p14="http://schemas.microsoft.com/office/powerpoint/2010/main" val="4144926506"/>
      </p:ext>
    </p:extLst>
  </p:cSld>
  <p:clrMap bg1="lt1" tx1="dk1" bg2="lt2" tx2="dk2" accent1="accent1" accent2="accent2" accent3="accent3" accent4="accent4" accent5="accent5" accent6="accent6" hlink="hlink" folHlink="folHlink"/>
  <p:sldLayoutIdLst>
    <p:sldLayoutId id="2147483729" r:id="rId1"/>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odesonline.nfpa.org/code/f2dff7ff-7c38-4d28-a62c-2b50579979ad/3c37c875-f6c2-4864-a8e1-dbc82177f1f4/np_024c1212-4cdb-11ea-b5e5-176131c58cf4.html#ID000990005532" TargetMode="External"/><Relationship Id="rId2" Type="http://schemas.openxmlformats.org/officeDocument/2006/relationships/hyperlink" Target="https://codesonline.nfpa.org/code/f2dff7ff-7c38-4d28-a62c-2b50579979ad/3c37c875-f6c2-4864-a8e1-dbc82177f1f4/np_1048b2f2-4cdb-11ea-b5e5-176131c58cf4.html#ID00099000139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odesonline.nfpa.org/code/f2dff7ff-7c38-4d28-a62c-2b50579979ad/3c37c875-f6c2-4864-a8e1-dbc82177f1f4/np_1048b2f2-4cdb-11ea-b5e5-176131c58cf4.html#ID000990001397" TargetMode="External"/><Relationship Id="rId2" Type="http://schemas.openxmlformats.org/officeDocument/2006/relationships/hyperlink" Target="https://codesonline.nfpa.org/code/f2dff7ff-7c38-4d28-a62c-2b50579979ad/3c37c875-f6c2-4864-a8e1-dbc82177f1f4/np_fe86a5d6-4cda-11ea-b5e5-176131c58cf4.html#ID00099000139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odesonline.nfpa.org/code/f2dff7ff-7c38-4d28-a62c-2b50579979ad/3c37c875-f6c2-4864-a8e1-dbc82177f1f4/np_024c1212-4cdb-11ea-b5e5-176131c58cf4.html#ID000990005532" TargetMode="External"/><Relationship Id="rId2" Type="http://schemas.openxmlformats.org/officeDocument/2006/relationships/hyperlink" Target="https://codesonline.nfpa.org/code/f2dff7ff-7c38-4d28-a62c-2b50579979ad/3c37c875-f6c2-4864-a8e1-dbc82177f1f4/np_5f18ec74-af1e-11ea-ad2d-657199739608.html#ID00099000819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odesonline.nfpa.org/code/f2dff7ff-7c38-4d28-a62c-2b50579979ad/3c37c875-f6c2-4864-a8e1-dbc82177f1f4/np_024c1212-4cdb-11ea-b5e5-176131c58cf4.html#ID00099000553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codesonline.nfpa.org/code/f2dff7ff-7c38-4d28-a62c-2b50579979ad/3c37c875-f6c2-4864-a8e1-dbc82177f1f4/np_024c1212-4cdb-11ea-b5e5-176131c58cf4.html#ID00099000553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8229600" cy="5440363"/>
          </a:xfrm>
        </p:spPr>
        <p:txBody>
          <a:bodyPr>
            <a:normAutofit/>
          </a:bodyPr>
          <a:lstStyle/>
          <a:p>
            <a:pPr marL="0" indent="0" algn="ctr">
              <a:buNone/>
            </a:pPr>
            <a:r>
              <a:rPr lang="en-US" sz="4400" dirty="0"/>
              <a:t>2021 Code</a:t>
            </a:r>
          </a:p>
          <a:p>
            <a:pPr marL="0" indent="0">
              <a:buNone/>
            </a:pPr>
            <a:r>
              <a:rPr lang="en-US" sz="2000" dirty="0"/>
              <a:t>5.1.10.11 Installation of Piping and Equipment.</a:t>
            </a:r>
          </a:p>
          <a:p>
            <a:pPr marL="0" indent="0">
              <a:buNone/>
            </a:pPr>
            <a:r>
              <a:rPr lang="en-US" sz="2000" dirty="0"/>
              <a:t>5.1.10.11.1 Pipe Sizing.</a:t>
            </a:r>
          </a:p>
          <a:p>
            <a:pPr marL="0" indent="0">
              <a:buNone/>
            </a:pPr>
            <a:r>
              <a:rPr lang="en-US" sz="2000" dirty="0"/>
              <a:t>5.1.10.11.1.1 Piping systems shall be designed and sized to</a:t>
            </a:r>
          </a:p>
          <a:p>
            <a:pPr marL="0" indent="0">
              <a:buNone/>
            </a:pPr>
            <a:r>
              <a:rPr lang="en-US" sz="2000" dirty="0"/>
              <a:t>deliver the required flow rates at the utilization pressures.</a:t>
            </a:r>
          </a:p>
          <a:p>
            <a:pPr marL="0" indent="0">
              <a:buNone/>
            </a:pPr>
            <a:r>
              <a:rPr lang="en-US" sz="2000" dirty="0"/>
              <a:t>5.1.10.11.1.2 Mains and branches in </a:t>
            </a:r>
            <a:r>
              <a:rPr lang="en-US" sz="2000" u="sng" dirty="0"/>
              <a:t>medical gas piping and </a:t>
            </a:r>
            <a:r>
              <a:rPr lang="en-US" sz="2000" u="sng" dirty="0" err="1"/>
              <a:t>wagd</a:t>
            </a:r>
            <a:r>
              <a:rPr lang="en-US" sz="2000" u="sng" dirty="0"/>
              <a:t> piping systems shall be not less than DN15 (NPS 1∕2) (5∕8 in. O.D.) size</a:t>
            </a:r>
            <a:r>
              <a:rPr lang="en-US" sz="2000" dirty="0"/>
              <a:t>.</a:t>
            </a:r>
          </a:p>
          <a:p>
            <a:pPr marL="0" indent="0">
              <a:buNone/>
            </a:pPr>
            <a:r>
              <a:rPr lang="en-US" sz="2000" dirty="0"/>
              <a:t>5.1.10.11.1.3 Mains and branches in </a:t>
            </a:r>
            <a:r>
              <a:rPr lang="en-US" sz="2000" u="sng" dirty="0"/>
              <a:t>medical–surgical vacuum</a:t>
            </a:r>
          </a:p>
          <a:p>
            <a:pPr marL="0" indent="0">
              <a:buNone/>
            </a:pPr>
            <a:r>
              <a:rPr lang="en-US" sz="2000" u="sng" dirty="0"/>
              <a:t>systems shall be not less than DN20 (NPS 3∕4) (7∕8 in. O.D.) size</a:t>
            </a:r>
            <a:r>
              <a:rPr lang="en-US" sz="2000" dirty="0"/>
              <a:t>.</a:t>
            </a:r>
          </a:p>
          <a:p>
            <a:pPr marL="0" indent="0">
              <a:buNone/>
            </a:pPr>
            <a:r>
              <a:rPr lang="en-US" sz="2000" dirty="0"/>
              <a:t>5.1.10.11.1.4 </a:t>
            </a:r>
            <a:r>
              <a:rPr lang="en-US" sz="2000" u="sng" dirty="0"/>
              <a:t>Drops to individual station outlets and inlets</a:t>
            </a:r>
          </a:p>
          <a:p>
            <a:pPr marL="0" indent="0">
              <a:buNone/>
            </a:pPr>
            <a:r>
              <a:rPr lang="en-US" sz="2000" u="sng" dirty="0"/>
              <a:t>shall be not less than DN15 (NPS 1∕2) (5∕8 in. O.D.) size</a:t>
            </a:r>
            <a:r>
              <a:rPr lang="en-US" sz="2000" dirty="0"/>
              <a:t>.</a:t>
            </a:r>
          </a:p>
          <a:p>
            <a:pPr marL="0" indent="0">
              <a:buNone/>
            </a:pPr>
            <a:r>
              <a:rPr lang="en-US" sz="2000" dirty="0"/>
              <a:t>5.1.10.11.1.5 Runouts to alarm panels and connecting tubing for gauges and alarm devices shall be permitted to be DN8 (NPS 1∕4) (3∕8 in. O.D.) size.</a:t>
            </a:r>
          </a:p>
        </p:txBody>
      </p:sp>
    </p:spTree>
    <p:extLst>
      <p:ext uri="{BB962C8B-B14F-4D97-AF65-F5344CB8AC3E}">
        <p14:creationId xmlns:p14="http://schemas.microsoft.com/office/powerpoint/2010/main" val="2820441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2200" dirty="0"/>
              <a:t>5.1.10.11.10.2 Installers of medical gas and vacuum piped distribution systems, all appurtenant piping supporting pump and compressor source systems, and appurtenant piping supporting source gas manifold systems not including permanently installed bulk source systems, shall be certified in accordance with ASSE 6010, Professional Qualification Standard for Medical Gas Systems Installers.</a:t>
            </a:r>
          </a:p>
          <a:p>
            <a:pPr marL="0" indent="0">
              <a:buNone/>
            </a:pPr>
            <a:r>
              <a:rPr lang="en-US" sz="2200" dirty="0"/>
              <a:t>5.1.10.11.10.3 CMT systems shall be installed by ASSE 6010–qualified installers using the CMT manufacturer’s instructions.</a:t>
            </a:r>
          </a:p>
          <a:p>
            <a:pPr marL="0" indent="0">
              <a:buNone/>
            </a:pPr>
            <a:r>
              <a:rPr lang="en-US" sz="2200" dirty="0"/>
              <a:t>5.1.10.11.10.4 Installers of medical gas and vacuum systems shall not use their certification to oversee installation by noncertified personnel.</a:t>
            </a:r>
          </a:p>
          <a:p>
            <a:pPr marL="0" indent="0">
              <a:buNone/>
            </a:pPr>
            <a:r>
              <a:rPr lang="en-US" sz="2200" dirty="0"/>
              <a:t>5.1.10.11.10.5 Brazing shall be performed by individuals who are qualified in accordance with the provisions of 5.1.10.11.11.</a:t>
            </a:r>
          </a:p>
          <a:p>
            <a:pPr marL="0" indent="0">
              <a:buNone/>
            </a:pPr>
            <a:endParaRPr lang="en-US" sz="2200" dirty="0"/>
          </a:p>
        </p:txBody>
      </p:sp>
    </p:spTree>
    <p:extLst>
      <p:ext uri="{BB962C8B-B14F-4D97-AF65-F5344CB8AC3E}">
        <p14:creationId xmlns:p14="http://schemas.microsoft.com/office/powerpoint/2010/main" val="2954551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5.1.10.11.10.6 Prior to any installation work, the installer of medical gas and vacuum piping shall provide and maintain documentation on the job site for the qualification of brazing procedures and individual </a:t>
            </a:r>
            <a:r>
              <a:rPr lang="en-US" sz="2200" dirty="0" err="1"/>
              <a:t>brazers</a:t>
            </a:r>
            <a:r>
              <a:rPr lang="en-US" sz="2200" dirty="0"/>
              <a:t> that is required under 5.1.10.11.11.</a:t>
            </a:r>
          </a:p>
          <a:p>
            <a:pPr marL="0" indent="0">
              <a:buNone/>
            </a:pPr>
            <a:r>
              <a:rPr lang="en-US" sz="2200" dirty="0"/>
              <a:t>5.1.10.11.11 Qualification of Brazing Procedures and Brazing.</a:t>
            </a:r>
          </a:p>
          <a:p>
            <a:pPr marL="0" indent="0">
              <a:buNone/>
            </a:pPr>
            <a:r>
              <a:rPr lang="en-US" sz="2200" dirty="0"/>
              <a:t>5.1.10.11.11.1 Brazing procedures and </a:t>
            </a:r>
            <a:r>
              <a:rPr lang="en-US" sz="2200" dirty="0" err="1"/>
              <a:t>brazer</a:t>
            </a:r>
            <a:r>
              <a:rPr lang="en-US" sz="2200" dirty="0"/>
              <a:t> performance for the installation of medical gas and vacuum piping shall be qualified in accordance with either Section IX, “Welding and Brazing Qualifications,” of the ASME Boiler and Pressure Vessel Code, or AWS B2.2/B2.2M, Standard for Brazing Procedure and Performance Qualification, both as modified by 5.1.10.11.11.2 through 5.1.10.11.11.5. </a:t>
            </a:r>
          </a:p>
          <a:p>
            <a:pPr marL="0" indent="0">
              <a:buNone/>
            </a:pPr>
            <a:r>
              <a:rPr lang="en-US" sz="2200" dirty="0"/>
              <a:t>5.1.10.11.11.2 </a:t>
            </a:r>
            <a:r>
              <a:rPr lang="en-US" sz="2200" dirty="0" err="1"/>
              <a:t>Brazers</a:t>
            </a:r>
            <a:r>
              <a:rPr lang="en-US" sz="2200" dirty="0"/>
              <a:t> shall be qualified by visual examination of the test coupon followed by sectioning.</a:t>
            </a:r>
          </a:p>
        </p:txBody>
      </p:sp>
    </p:spTree>
    <p:extLst>
      <p:ext uri="{BB962C8B-B14F-4D97-AF65-F5344CB8AC3E}">
        <p14:creationId xmlns:p14="http://schemas.microsoft.com/office/powerpoint/2010/main" val="3723437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5.1.10.11.11.7 Performance qualifications of </a:t>
            </a:r>
            <a:r>
              <a:rPr lang="en-US" sz="2200" dirty="0" err="1"/>
              <a:t>brazers</a:t>
            </a:r>
            <a:r>
              <a:rPr lang="en-US" sz="2200" dirty="0"/>
              <a:t> shall remain in effect indefinitely, unless the </a:t>
            </a:r>
            <a:r>
              <a:rPr lang="en-US" sz="2200" dirty="0" err="1"/>
              <a:t>brazer</a:t>
            </a:r>
            <a:r>
              <a:rPr lang="en-US" sz="2200" dirty="0"/>
              <a:t> does not braze with the </a:t>
            </a:r>
            <a:r>
              <a:rPr lang="en-US" sz="2200" u="sng" dirty="0"/>
              <a:t>qualified procedure for a period exceeding 6 months or there is a specific reason to question the ability of the </a:t>
            </a:r>
            <a:r>
              <a:rPr lang="en-US" sz="2200" u="sng" dirty="0" err="1"/>
              <a:t>brazer</a:t>
            </a:r>
            <a:r>
              <a:rPr lang="en-US" sz="2200" dirty="0"/>
              <a:t>.</a:t>
            </a:r>
          </a:p>
          <a:p>
            <a:pPr marL="0" indent="0">
              <a:buNone/>
            </a:pPr>
            <a:r>
              <a:rPr lang="en-US" sz="2200" dirty="0"/>
              <a:t>5.1.11.1 Pipe Labeling.</a:t>
            </a:r>
          </a:p>
          <a:p>
            <a:pPr marL="0" indent="0">
              <a:buNone/>
            </a:pPr>
            <a:r>
              <a:rPr lang="en-US" sz="2200" dirty="0"/>
              <a:t>5.1.11.1.1 Piping shall be labeled by stenciling or adhesive markers that identify the patient medical gas, the support gas, or the vacuum system and include the following:</a:t>
            </a:r>
          </a:p>
          <a:p>
            <a:pPr marL="344488" indent="-344488">
              <a:buNone/>
            </a:pPr>
            <a:r>
              <a:rPr lang="en-US" sz="2200" dirty="0"/>
              <a:t>(1) Name of the gas or vacuum system or the chemical symbol per Table 5.1.11</a:t>
            </a:r>
          </a:p>
          <a:p>
            <a:pPr marL="344488" indent="-344488">
              <a:buNone/>
            </a:pPr>
            <a:r>
              <a:rPr lang="en-US" sz="2200" dirty="0"/>
              <a:t>(2) Gas or vacuum system color code per Table 5.1.11</a:t>
            </a:r>
          </a:p>
        </p:txBody>
      </p:sp>
    </p:spTree>
    <p:extLst>
      <p:ext uri="{BB962C8B-B14F-4D97-AF65-F5344CB8AC3E}">
        <p14:creationId xmlns:p14="http://schemas.microsoft.com/office/powerpoint/2010/main" val="4156920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Othon Guillen\Pictures\Medgas Pics\Labels char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0757" y="919019"/>
            <a:ext cx="4662486" cy="271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2"/>
          <p:cNvSpPr>
            <a:spLocks noGrp="1" noChangeArrowheads="1"/>
          </p:cNvSpPr>
          <p:nvPr>
            <p:ph type="title"/>
          </p:nvPr>
        </p:nvSpPr>
        <p:spPr>
          <a:xfrm>
            <a:off x="1638300" y="381000"/>
            <a:ext cx="5867400" cy="457200"/>
          </a:xfrm>
        </p:spPr>
        <p:txBody>
          <a:bodyPr>
            <a:noAutofit/>
          </a:bodyPr>
          <a:lstStyle/>
          <a:p>
            <a:pPr eaLnBrk="1" hangingPunct="1"/>
            <a:r>
              <a:rPr lang="en-US" altLang="en-US" dirty="0"/>
              <a:t>5.1.11 Pipe Labeling</a:t>
            </a:r>
            <a:endParaRPr lang="en-US" altLang="en-US" dirty="0">
              <a:solidFill>
                <a:srgbClr val="FF0000"/>
              </a:solidFill>
            </a:endParaRPr>
          </a:p>
        </p:txBody>
      </p:sp>
      <p:pic>
        <p:nvPicPr>
          <p:cNvPr id="23556" name="Picture 3" descr="C:\Users\Othon Guillen\Pictures\Medgas Pics\Labels Styl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0757" y="3638431"/>
            <a:ext cx="4662486" cy="273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8861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3D6CFC-7818-44B9-BD4D-B947C30F027E}"/>
              </a:ext>
            </a:extLst>
          </p:cNvPr>
          <p:cNvSpPr>
            <a:spLocks noGrp="1"/>
          </p:cNvSpPr>
          <p:nvPr>
            <p:ph idx="1"/>
          </p:nvPr>
        </p:nvSpPr>
        <p:spPr>
          <a:xfrm>
            <a:off x="685800" y="533401"/>
            <a:ext cx="7696200" cy="5715006"/>
          </a:xfrm>
        </p:spPr>
        <p:txBody>
          <a:bodyPr>
            <a:normAutofit/>
          </a:bodyPr>
          <a:lstStyle/>
          <a:p>
            <a:pPr marL="0" indent="0">
              <a:buNone/>
            </a:pPr>
            <a:r>
              <a:rPr lang="en-US" sz="2200" b="1" dirty="0"/>
              <a:t>5.1.11.1.2 </a:t>
            </a:r>
            <a:r>
              <a:rPr lang="en-US" sz="2200" dirty="0"/>
              <a:t>Where positive pressure gas piping systems operate at pressures other than the standard gauge pressure in </a:t>
            </a:r>
            <a:r>
              <a:rPr lang="en-US" sz="2200" dirty="0">
                <a:hlinkClick r:id="rId2"/>
              </a:rPr>
              <a:t>Table 5.1.11</a:t>
            </a:r>
            <a:r>
              <a:rPr lang="en-US" sz="2200" dirty="0"/>
              <a:t>, the operating pressure in addition to the name of the gas shall be labeled.</a:t>
            </a:r>
          </a:p>
          <a:p>
            <a:pPr marL="0" indent="0">
              <a:buNone/>
            </a:pPr>
            <a:r>
              <a:rPr lang="en-US" sz="2200" b="1" dirty="0"/>
              <a:t>5.1.11.1.3 </a:t>
            </a:r>
            <a:r>
              <a:rPr lang="en-US" sz="2200" dirty="0"/>
              <a:t>Where vacuum systems are used to serve WAGD systems in accordance with </a:t>
            </a:r>
            <a:r>
              <a:rPr lang="en-US" sz="2200" dirty="0">
                <a:hlinkClick r:id="rId3"/>
              </a:rPr>
              <a:t>5.1.10.2.3.1</a:t>
            </a:r>
            <a:r>
              <a:rPr lang="en-US" sz="2200" dirty="0"/>
              <a:t>, piping in the immediate area of the WAGD system shall be labeled to indicate both systems.</a:t>
            </a:r>
          </a:p>
          <a:p>
            <a:pPr marL="0" indent="0">
              <a:buNone/>
            </a:pPr>
            <a:r>
              <a:rPr lang="en-US" sz="2200" dirty="0"/>
              <a:t>5.1.11.1.4 Pipe labels shall be located as follows:</a:t>
            </a:r>
          </a:p>
          <a:p>
            <a:pPr marL="0" indent="0">
              <a:buNone/>
            </a:pPr>
            <a:r>
              <a:rPr lang="en-US" sz="2200" dirty="0"/>
              <a:t>(1) At intervals of not more than 6.1 m (20 ft)</a:t>
            </a:r>
          </a:p>
          <a:p>
            <a:pPr marL="0" indent="0">
              <a:buNone/>
            </a:pPr>
            <a:r>
              <a:rPr lang="en-US" sz="2200" dirty="0"/>
              <a:t>(2) At least once in or above every room</a:t>
            </a:r>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3588905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000" dirty="0"/>
              <a:t>(3) On both sides of walls or partitions penetrated by the piping</a:t>
            </a:r>
          </a:p>
          <a:p>
            <a:pPr marL="0" indent="0">
              <a:buNone/>
            </a:pPr>
            <a:r>
              <a:rPr lang="en-US" sz="2000" dirty="0"/>
              <a:t>(4) At least once in every story height traversed by risers</a:t>
            </a:r>
          </a:p>
          <a:p>
            <a:pPr marL="0" indent="0">
              <a:buNone/>
            </a:pPr>
            <a:r>
              <a:rPr lang="en-US" sz="2000" dirty="0"/>
              <a:t>5.1.11.1.5 </a:t>
            </a:r>
            <a:r>
              <a:rPr lang="en-US" sz="2000" u="sng" dirty="0"/>
              <a:t>Medical gas piping shall not be painted.</a:t>
            </a:r>
          </a:p>
          <a:p>
            <a:pPr marL="0" indent="0">
              <a:buNone/>
            </a:pPr>
            <a:r>
              <a:rPr lang="en-US" sz="2000" b="1" dirty="0"/>
              <a:t>5.1.11.1.6 </a:t>
            </a:r>
            <a:r>
              <a:rPr lang="en-US" sz="2000" dirty="0"/>
              <a:t>Labeling of piping for compressor intakes, vacuum exhausts, and relief valve vent lines shall meet the requirements of </a:t>
            </a:r>
            <a:r>
              <a:rPr lang="en-US" sz="2000" dirty="0">
                <a:hlinkClick r:id="rId2"/>
              </a:rPr>
              <a:t>5.1.11.1.1</a:t>
            </a:r>
            <a:r>
              <a:rPr lang="en-US" sz="2000" dirty="0"/>
              <a:t> and state the specific function to distinguish them from the patient supply piping.</a:t>
            </a:r>
          </a:p>
          <a:p>
            <a:pPr marL="0" indent="0">
              <a:buNone/>
            </a:pPr>
            <a:r>
              <a:rPr lang="en-US" sz="2000" dirty="0"/>
              <a:t>5.1.11.2 Shutoff Valves.</a:t>
            </a:r>
          </a:p>
          <a:p>
            <a:pPr marL="0" indent="0">
              <a:buNone/>
            </a:pPr>
            <a:r>
              <a:rPr lang="en-US" sz="2000" dirty="0"/>
              <a:t>5.1.11.2.1 Shutoff valves shall be identified with the following:</a:t>
            </a:r>
          </a:p>
          <a:p>
            <a:pPr marL="0" indent="0">
              <a:buNone/>
            </a:pPr>
            <a:r>
              <a:rPr lang="en-US" sz="2000" dirty="0"/>
              <a:t>(1) Name or chemical symbol for the specific medical gas or vacuum system</a:t>
            </a:r>
          </a:p>
          <a:p>
            <a:pPr marL="0" indent="0">
              <a:buNone/>
            </a:pPr>
            <a:r>
              <a:rPr lang="en-US" sz="2000" dirty="0"/>
              <a:t>(2) Gas or vacuum system color code in accordance with </a:t>
            </a:r>
            <a:r>
              <a:rPr lang="en-US" sz="2000" dirty="0">
                <a:hlinkClick r:id="rId3"/>
              </a:rPr>
              <a:t>Table 5.1.11</a:t>
            </a:r>
            <a:endParaRPr lang="en-US" sz="2000" dirty="0"/>
          </a:p>
          <a:p>
            <a:pPr marL="0" indent="0">
              <a:buNone/>
            </a:pPr>
            <a:r>
              <a:rPr lang="en-US" sz="2000" dirty="0"/>
              <a:t>(3) Room or areas served</a:t>
            </a:r>
          </a:p>
          <a:p>
            <a:pPr marL="0" indent="0">
              <a:buNone/>
            </a:pPr>
            <a:r>
              <a:rPr lang="en-US" sz="2000" dirty="0"/>
              <a:t>(4) Caution to not close or open the valve except in emergency</a:t>
            </a:r>
          </a:p>
        </p:txBody>
      </p:sp>
    </p:spTree>
    <p:extLst>
      <p:ext uri="{BB962C8B-B14F-4D97-AF65-F5344CB8AC3E}">
        <p14:creationId xmlns:p14="http://schemas.microsoft.com/office/powerpoint/2010/main" val="3880417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2200" dirty="0"/>
              <a:t>5.1.11.2.2 Where positive pressure </a:t>
            </a:r>
            <a:r>
              <a:rPr lang="en-US" sz="2200" u="sng" dirty="0"/>
              <a:t>gas piping systems operate at pressures other than the standard gauge pressure of 345 kPa to 380 kPa (50 psi to 55 psi) or a gauge pressure of 1100 kPa to 1275 kPa (160 psi to 185 psi) for nitrogen or instrument air</a:t>
            </a:r>
            <a:r>
              <a:rPr lang="en-US" sz="2200" dirty="0"/>
              <a:t>, the valve identification shall also include the nonstandard operating pressure.</a:t>
            </a:r>
          </a:p>
          <a:p>
            <a:pPr marL="0" indent="0">
              <a:buNone/>
            </a:pPr>
            <a:r>
              <a:rPr lang="en-US" sz="2200" b="1" dirty="0"/>
              <a:t>5.1.11.2.3 </a:t>
            </a:r>
            <a:r>
              <a:rPr lang="en-US" sz="2200" b="1" dirty="0">
                <a:hlinkClick r:id="rId2"/>
              </a:rPr>
              <a:t>*</a:t>
            </a:r>
            <a:r>
              <a:rPr lang="en-US" sz="2200" b="1" dirty="0"/>
              <a:t> </a:t>
            </a:r>
            <a:r>
              <a:rPr lang="en-US" sz="2200" dirty="0"/>
              <a:t>Where vacuum systems are used to serve WAGD systems in accordance with </a:t>
            </a:r>
            <a:r>
              <a:rPr lang="en-US" sz="2200" dirty="0">
                <a:hlinkClick r:id="rId3"/>
              </a:rPr>
              <a:t>5.1.10.2.3.1</a:t>
            </a:r>
            <a:r>
              <a:rPr lang="en-US" sz="2200" dirty="0"/>
              <a:t>, valves that are on the source side of the connection to the WAGD system shall be labeled to indicate both systems.</a:t>
            </a:r>
          </a:p>
          <a:p>
            <a:pPr marL="0" indent="0">
              <a:buNone/>
            </a:pPr>
            <a:r>
              <a:rPr lang="en-US" sz="2200" dirty="0"/>
              <a:t>5.1.11.3 Station Outlets and Inlets.</a:t>
            </a:r>
          </a:p>
          <a:p>
            <a:pPr marL="0" indent="0">
              <a:buNone/>
            </a:pPr>
            <a:r>
              <a:rPr lang="en-US" sz="2200" dirty="0"/>
              <a:t>5.1.11.3.1.1 In sleep labs, where the outlet is downstream of a flow control device, the station outlet identification shall include a warning not to use the outlet for ventilating patients.</a:t>
            </a:r>
          </a:p>
        </p:txBody>
      </p:sp>
    </p:spTree>
    <p:extLst>
      <p:ext uri="{BB962C8B-B14F-4D97-AF65-F5344CB8AC3E}">
        <p14:creationId xmlns:p14="http://schemas.microsoft.com/office/powerpoint/2010/main" val="1236623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b="1" dirty="0"/>
              <a:t>5.1.11.4.3 </a:t>
            </a:r>
            <a:r>
              <a:rPr lang="en-US" sz="2200" dirty="0"/>
              <a:t>Where medical gas systems operate at pressures other than the standard gauge pressure of 345 kPa to 380 kPa (50 psi to 55 psi), or a gauge pressure of 1100 kPa to 1275 kPa (160 psi to 185 psi) for nitrogen or instrument air, the area alarm panel identification shall include the nonstandard operating pressure in addition to the name of the gas.</a:t>
            </a:r>
          </a:p>
          <a:p>
            <a:pPr marL="0" indent="0">
              <a:buNone/>
            </a:pPr>
            <a:r>
              <a:rPr lang="en-US" sz="2200" b="1" dirty="0"/>
              <a:t>5.1.11.4.4 </a:t>
            </a:r>
            <a:r>
              <a:rPr lang="en-US" sz="2200" dirty="0"/>
              <a:t>Where vacuum systems are used to serve WAGD systems per </a:t>
            </a:r>
            <a:r>
              <a:rPr lang="en-US" sz="2200" dirty="0">
                <a:hlinkClick r:id="rId2"/>
              </a:rPr>
              <a:t>5.1.10.2.3.1</a:t>
            </a:r>
            <a:r>
              <a:rPr lang="en-US" sz="2200" dirty="0"/>
              <a:t>, an area alarm panel(s) monitoring the area in which the WAGD system is used shall be labeled to indicate both systems.</a:t>
            </a:r>
          </a:p>
          <a:p>
            <a:pPr marL="0" indent="0">
              <a:buNone/>
            </a:pPr>
            <a:r>
              <a:rPr lang="en-US" sz="2200" b="1" dirty="0"/>
              <a:t>5.1.11.5 Source Equipment.</a:t>
            </a:r>
          </a:p>
          <a:p>
            <a:pPr marL="0" indent="0">
              <a:buNone/>
            </a:pPr>
            <a:r>
              <a:rPr lang="en-US" sz="2200" b="1" dirty="0"/>
              <a:t>5.1.11.5.1 </a:t>
            </a:r>
            <a:r>
              <a:rPr lang="en-US" sz="2200" dirty="0"/>
              <a:t>Source equipment shall be labeled or tagged to identify the patient medical gas, the medical support gas, or the vacuum system and include the following information:</a:t>
            </a:r>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2380130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A42B26-CDCC-48C6-AA9B-F5F65144EA1B}"/>
              </a:ext>
            </a:extLst>
          </p:cNvPr>
          <p:cNvSpPr>
            <a:spLocks noGrp="1"/>
          </p:cNvSpPr>
          <p:nvPr>
            <p:ph idx="1"/>
          </p:nvPr>
        </p:nvSpPr>
        <p:spPr>
          <a:xfrm>
            <a:off x="685800" y="533401"/>
            <a:ext cx="7696200" cy="5715006"/>
          </a:xfrm>
        </p:spPr>
        <p:txBody>
          <a:bodyPr>
            <a:normAutofit/>
          </a:bodyPr>
          <a:lstStyle/>
          <a:p>
            <a:pPr marL="344488" indent="-344488">
              <a:buNone/>
            </a:pPr>
            <a:r>
              <a:rPr lang="en-US" sz="2200" dirty="0"/>
              <a:t>(1) Name of the gas or vacuum system</a:t>
            </a:r>
          </a:p>
          <a:p>
            <a:pPr marL="344488" indent="-344488">
              <a:buNone/>
            </a:pPr>
            <a:r>
              <a:rPr lang="en-US" sz="2200" dirty="0"/>
              <a:t>(2) Gas or vacuum system color code</a:t>
            </a:r>
          </a:p>
          <a:p>
            <a:pPr marL="344488" indent="-344488">
              <a:buNone/>
            </a:pPr>
            <a:r>
              <a:rPr lang="en-US" sz="2200" dirty="0"/>
              <a:t>(3) Rooms, areas, or buildings served</a:t>
            </a:r>
          </a:p>
          <a:p>
            <a:pPr marL="344488" indent="-344488">
              <a:buNone/>
            </a:pPr>
            <a:r>
              <a:rPr lang="en-US" sz="2200" dirty="0"/>
              <a:t>(4) Emergency contact information for the department or individual responsible for maintaining the equipment</a:t>
            </a:r>
          </a:p>
          <a:p>
            <a:pPr marL="0" indent="0">
              <a:buNone/>
            </a:pPr>
            <a:r>
              <a:rPr lang="en-US" sz="2200" b="1" dirty="0"/>
              <a:t>5.1.11.5.2 </a:t>
            </a:r>
            <a:r>
              <a:rPr lang="en-US" sz="2200" dirty="0"/>
              <a:t>Where vacuum systems are used to serve WAGD systems in accordance with </a:t>
            </a:r>
            <a:r>
              <a:rPr lang="en-US" sz="2200" dirty="0">
                <a:hlinkClick r:id="rId2"/>
              </a:rPr>
              <a:t>5.1.10.2.3.1</a:t>
            </a:r>
            <a:r>
              <a:rPr lang="en-US" sz="2200" dirty="0"/>
              <a:t>, labeling for the medical–surgical vacuum source shall indicate that it serves both systems.</a:t>
            </a:r>
          </a:p>
          <a:p>
            <a:pPr marL="0" indent="0">
              <a:buNone/>
            </a:pPr>
            <a:endParaRPr lang="en-US" sz="2200" dirty="0"/>
          </a:p>
        </p:txBody>
      </p:sp>
    </p:spTree>
    <p:extLst>
      <p:ext uri="{BB962C8B-B14F-4D97-AF65-F5344CB8AC3E}">
        <p14:creationId xmlns:p14="http://schemas.microsoft.com/office/powerpoint/2010/main" val="1844946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5.1.10.11.2 Protection of Piping. Piping shall be protected against freezing, corrosion, and physical damage.</a:t>
            </a:r>
          </a:p>
          <a:p>
            <a:pPr marL="0" indent="0">
              <a:buNone/>
            </a:pPr>
            <a:r>
              <a:rPr lang="en-US" sz="2200" dirty="0"/>
              <a:t>5.1.10.11.2.1 Piping exposed in corridors and other areas where subject to physical damage from the movement of carts, stretchers, portable equipment, or vehicles shall be protected.</a:t>
            </a:r>
          </a:p>
          <a:p>
            <a:pPr marL="0" indent="0">
              <a:buNone/>
            </a:pPr>
            <a:r>
              <a:rPr lang="en-US" sz="2200" dirty="0"/>
              <a:t>5.1.10.11.2.2 Piping underground within buildings or embedded in concrete floors or walls shall be installed in a continuous conduit.</a:t>
            </a:r>
          </a:p>
          <a:p>
            <a:pPr marL="0" indent="0">
              <a:buNone/>
            </a:pPr>
            <a:r>
              <a:rPr lang="en-US" sz="2200" dirty="0"/>
              <a:t>5.1.10.11.3 Location of Piping.</a:t>
            </a:r>
          </a:p>
          <a:p>
            <a:pPr marL="0" indent="0">
              <a:buNone/>
            </a:pPr>
            <a:r>
              <a:rPr lang="en-US" sz="2200" dirty="0"/>
              <a:t>5.1.10.11.3.1 Piping risers shall be permitted to be installed in pipe shafts if protected from physical damage, effects of excessive heat, corrosion, or contact with oil.</a:t>
            </a:r>
          </a:p>
          <a:p>
            <a:pPr marL="0" indent="0">
              <a:buNone/>
            </a:pPr>
            <a:endParaRPr lang="en-US" sz="2200" dirty="0"/>
          </a:p>
        </p:txBody>
      </p:sp>
    </p:spTree>
    <p:extLst>
      <p:ext uri="{BB962C8B-B14F-4D97-AF65-F5344CB8AC3E}">
        <p14:creationId xmlns:p14="http://schemas.microsoft.com/office/powerpoint/2010/main" val="4202955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2200" dirty="0"/>
              <a:t>5.1.10.11.3.2 Piping shall not be installed in kitchens, stairwells, elevator shafts, elevator machine rooms, areas with open flames, electrical service equipment over 600 volts, and areas prohibited under NFPA 70 except for the following locations:</a:t>
            </a:r>
          </a:p>
          <a:p>
            <a:pPr marL="0" indent="0">
              <a:buNone/>
            </a:pPr>
            <a:r>
              <a:rPr lang="en-US" sz="2200" dirty="0"/>
              <a:t>5.1.10.11.3.3 Medical gas piping shall be permitted to be installed in the same service trench or tunnel with fuel gas lines, fuel oil lines, electrical lines, steam lines, and similar utilities, provided that the space is ventilated (naturally or mechanically) and </a:t>
            </a:r>
            <a:r>
              <a:rPr lang="en-US" sz="2200" u="sng" dirty="0"/>
              <a:t>the ambient temperature around the medical gas piping is limited to 54°C (130°F) maximum</a:t>
            </a:r>
            <a:r>
              <a:rPr lang="en-US" sz="2200" dirty="0"/>
              <a:t>.</a:t>
            </a:r>
          </a:p>
          <a:p>
            <a:pPr marL="0" indent="0">
              <a:buNone/>
            </a:pPr>
            <a:r>
              <a:rPr lang="en-US" sz="2200" dirty="0"/>
              <a:t>5.1.10.11.4 Pipe Support.</a:t>
            </a:r>
          </a:p>
          <a:p>
            <a:pPr marL="0" indent="0">
              <a:buNone/>
            </a:pPr>
            <a:r>
              <a:rPr lang="en-US" sz="2200" dirty="0"/>
              <a:t>5.1.10.11.4.1 Piping shall be supported from the building structure.</a:t>
            </a:r>
          </a:p>
        </p:txBody>
      </p:sp>
    </p:spTree>
    <p:extLst>
      <p:ext uri="{BB962C8B-B14F-4D97-AF65-F5344CB8AC3E}">
        <p14:creationId xmlns:p14="http://schemas.microsoft.com/office/powerpoint/2010/main" val="4181206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2200" dirty="0"/>
              <a:t>5.1.10.11.4.3 Supports for copper tube shall be sized for copper tube.</a:t>
            </a:r>
          </a:p>
          <a:p>
            <a:pPr marL="0" indent="0">
              <a:buNone/>
            </a:pPr>
            <a:r>
              <a:rPr lang="en-US" sz="2200" dirty="0"/>
              <a:t>5.1.10.11.4.4* Supports for CMT shall be in accordance with the CMT manufacturer’s installation instructions.</a:t>
            </a:r>
          </a:p>
          <a:p>
            <a:pPr marL="0" indent="0">
              <a:buNone/>
            </a:pPr>
            <a:r>
              <a:rPr lang="en-US" sz="2200" dirty="0"/>
              <a:t>5.1.10.11.4.5 In potentially damp locations, copper tube hangers or supports that are in contact with the tube shall be plastic coated or otherwise be electrically insulated from the tube by a material that will not absorb moisture.</a:t>
            </a:r>
          </a:p>
          <a:p>
            <a:pPr marL="0" indent="0">
              <a:buNone/>
            </a:pPr>
            <a:r>
              <a:rPr lang="en-US" sz="2200" dirty="0"/>
              <a:t>5.1.10.11.4.7 Where required, medical gas and vacuum piping shall be seismically restrained against earthquakes in accordance with the applicable building code.</a:t>
            </a:r>
          </a:p>
          <a:p>
            <a:pPr marL="0" indent="0">
              <a:buNone/>
            </a:pPr>
            <a:r>
              <a:rPr lang="en-US" sz="2200" dirty="0"/>
              <a:t>5.1.10.11.5 Underground Piping Outside of Buildings.</a:t>
            </a:r>
          </a:p>
          <a:p>
            <a:pPr marL="0" indent="0">
              <a:buNone/>
            </a:pPr>
            <a:r>
              <a:rPr lang="en-US" sz="2200" dirty="0"/>
              <a:t>5.1.10.11.5.1 Buried piping outside of buildings shall be installed below the local level of frost penetration.</a:t>
            </a:r>
          </a:p>
        </p:txBody>
      </p:sp>
    </p:spTree>
    <p:extLst>
      <p:ext uri="{BB962C8B-B14F-4D97-AF65-F5344CB8AC3E}">
        <p14:creationId xmlns:p14="http://schemas.microsoft.com/office/powerpoint/2010/main" val="4156793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Table 5.1.10.11.4.6 Maximum Pipe Support Spacing</a:t>
            </a:r>
          </a:p>
          <a:p>
            <a:pPr marL="0" indent="0">
              <a:buNone/>
            </a:pPr>
            <a:r>
              <a:rPr lang="en-US" sz="2200" dirty="0"/>
              <a:t>5.1.10.11.5.2 The installation procedure for underground piping shall protect the piping from physical damage while being backfilled.</a:t>
            </a:r>
          </a:p>
          <a:p>
            <a:pPr marL="0" indent="0">
              <a:buNone/>
            </a:pPr>
            <a:r>
              <a:rPr lang="en-US" sz="2200" dirty="0"/>
              <a:t>5.1.10.11.5.3 If underground piping is protected by a conduit, cover, or other enclosure, the following requirements shall be met:</a:t>
            </a:r>
          </a:p>
          <a:p>
            <a:pPr marL="344488" indent="-344488">
              <a:buNone/>
            </a:pPr>
            <a:r>
              <a:rPr lang="en-US" sz="2200" dirty="0"/>
              <a:t>(1) Access shall be provided at the joints for visual inspection and leak testing.</a:t>
            </a:r>
          </a:p>
          <a:p>
            <a:pPr marL="344488" indent="-344488">
              <a:buNone/>
            </a:pPr>
            <a:r>
              <a:rPr lang="en-US" sz="2200" dirty="0"/>
              <a:t>(2) The conduit, cover, or enclosure shall be self-draining and not retain groundwater in prolonged contact with the pipe.</a:t>
            </a:r>
          </a:p>
        </p:txBody>
      </p:sp>
    </p:spTree>
    <p:extLst>
      <p:ext uri="{BB962C8B-B14F-4D97-AF65-F5344CB8AC3E}">
        <p14:creationId xmlns:p14="http://schemas.microsoft.com/office/powerpoint/2010/main" val="1757503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5.1.10.11.5.5 The minimum backfilled cover above the top of the pipe or its </a:t>
            </a:r>
            <a:r>
              <a:rPr lang="en-US" sz="2200" u="sng" dirty="0"/>
              <a:t>enclosure for buried piping outside of buildings shall be 900 mm (36 in.), except that the minimum cover shall be permitted to be reduced to 450 mm (18 in.) where there is no potential for damage from surface loads or surface conditions</a:t>
            </a:r>
            <a:r>
              <a:rPr lang="en-US" sz="2200" dirty="0"/>
              <a:t>.</a:t>
            </a:r>
          </a:p>
          <a:p>
            <a:pPr marL="0" indent="0">
              <a:buNone/>
            </a:pPr>
            <a:r>
              <a:rPr lang="en-US" sz="2200" dirty="0"/>
              <a:t>5.1.10.11.5.8 A continuous tape or marker placed immediately above the pipe or its enclosure shall clearly identify the pipeline by specific name.</a:t>
            </a:r>
          </a:p>
          <a:p>
            <a:pPr marL="0" indent="0">
              <a:buNone/>
            </a:pPr>
            <a:r>
              <a:rPr lang="en-US" sz="2200" dirty="0"/>
              <a:t>5.1.10.11.5.9 A continuous warning means shall also be provided above the pipeline at approximately one-half the depth of burial.</a:t>
            </a:r>
          </a:p>
          <a:p>
            <a:pPr marL="0" indent="0">
              <a:buNone/>
            </a:pPr>
            <a:endParaRPr lang="en-US" sz="2200" dirty="0"/>
          </a:p>
        </p:txBody>
      </p:sp>
    </p:spTree>
    <p:extLst>
      <p:ext uri="{BB962C8B-B14F-4D97-AF65-F5344CB8AC3E}">
        <p14:creationId xmlns:p14="http://schemas.microsoft.com/office/powerpoint/2010/main" val="224503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5.1.10.11.6 Hose and Flexible Connectors.</a:t>
            </a:r>
          </a:p>
          <a:p>
            <a:pPr marL="0" indent="0">
              <a:buNone/>
            </a:pPr>
            <a:r>
              <a:rPr lang="en-US" sz="2200" dirty="0"/>
              <a:t>5.1.10.11.6.1 Hose and flexible connectors, both metallic and nonmetallic, shall be no longer than necessary and shall not penetrate or be concealed in walls, floors, ceilings, or partitions. </a:t>
            </a:r>
          </a:p>
          <a:p>
            <a:pPr marL="0" indent="0">
              <a:buNone/>
            </a:pPr>
            <a:r>
              <a:rPr lang="en-US" sz="2200" dirty="0"/>
              <a:t>5.1.10.11.6.2 Flexible connectors, metallic or nonmetallic, shall have a minimum burst pressure, </a:t>
            </a:r>
            <a:r>
              <a:rPr lang="en-US" sz="2200" u="sng" dirty="0"/>
              <a:t>with a gauge pressure of 6895 kPa (1000 psi).</a:t>
            </a:r>
          </a:p>
          <a:p>
            <a:pPr marL="0" indent="0">
              <a:buNone/>
            </a:pPr>
            <a:r>
              <a:rPr lang="en-US" sz="2200" dirty="0"/>
              <a:t>5.1.10.11.6.3 Metallic flexible joints shall be permitted in the pipeline where required for expansion joints, seismic protection, thermal expansion, or vibration control and shall be as follows:</a:t>
            </a:r>
          </a:p>
          <a:p>
            <a:pPr marL="344488" indent="-344488">
              <a:buNone/>
            </a:pPr>
            <a:r>
              <a:rPr lang="en-US" sz="2200" dirty="0"/>
              <a:t>(3) Suitable </a:t>
            </a:r>
            <a:r>
              <a:rPr lang="en-US" sz="2200" u="sng" dirty="0"/>
              <a:t>for service at 2070 kPa (300 psig) or above and able to withstand temperatures of 538°C (1000°F)</a:t>
            </a:r>
          </a:p>
        </p:txBody>
      </p:sp>
    </p:spTree>
    <p:extLst>
      <p:ext uri="{BB962C8B-B14F-4D97-AF65-F5344CB8AC3E}">
        <p14:creationId xmlns:p14="http://schemas.microsoft.com/office/powerpoint/2010/main" val="2250941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2200" dirty="0"/>
              <a:t>5.1.10.11.6.4 Metallic flexible joints in accordance with</a:t>
            </a:r>
          </a:p>
          <a:p>
            <a:pPr marL="0" indent="0">
              <a:buNone/>
            </a:pPr>
            <a:r>
              <a:rPr lang="en-US" sz="2200" dirty="0"/>
              <a:t>5.1.10.11.6.3 shall be permitted to be concealed in walls, ceilings, or partitions.</a:t>
            </a:r>
          </a:p>
          <a:p>
            <a:pPr marL="0" indent="0">
              <a:buNone/>
            </a:pPr>
            <a:r>
              <a:rPr lang="en-US" sz="2200" dirty="0"/>
              <a:t>5.1.10.11.7 Prohibited System Interconnections.</a:t>
            </a:r>
          </a:p>
          <a:p>
            <a:pPr marL="0" indent="0">
              <a:buNone/>
            </a:pPr>
            <a:r>
              <a:rPr lang="en-US" sz="2200" dirty="0"/>
              <a:t>5.1.10.11.7.1 Two or more medical gas or vacuum piping systems shall not be interconnected for installation, testing, or any other reason, except as permitted by 5.1.10.11.7.2.</a:t>
            </a:r>
          </a:p>
          <a:p>
            <a:pPr marL="0" indent="0">
              <a:buNone/>
            </a:pPr>
            <a:r>
              <a:rPr lang="en-US" sz="2200" dirty="0"/>
              <a:t>5.1.10.11.7.2 Medical gas and vacuum systems with the same contents shall be permitted to be interconnected with an inline valve installed between the systems.</a:t>
            </a:r>
          </a:p>
          <a:p>
            <a:pPr marL="0" indent="0">
              <a:buNone/>
            </a:pPr>
            <a:r>
              <a:rPr lang="en-US" sz="2200" dirty="0"/>
              <a:t>5.1.10.11.7.3 Leak testing shall be accomplished by separately charging and testing each individual piping system.</a:t>
            </a:r>
          </a:p>
        </p:txBody>
      </p:sp>
    </p:spTree>
    <p:extLst>
      <p:ext uri="{BB962C8B-B14F-4D97-AF65-F5344CB8AC3E}">
        <p14:creationId xmlns:p14="http://schemas.microsoft.com/office/powerpoint/2010/main" val="1304273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48146"/>
            <a:ext cx="8229600" cy="5378018"/>
          </a:xfrm>
        </p:spPr>
        <p:txBody>
          <a:bodyPr>
            <a:normAutofit/>
          </a:bodyPr>
          <a:lstStyle/>
          <a:p>
            <a:pPr marL="0" indent="0">
              <a:buNone/>
            </a:pPr>
            <a:r>
              <a:rPr lang="en-US" sz="2000" dirty="0"/>
              <a:t>5.1.10.11.8.3 Copies of the manufacturer’s instructions shall be left with the system owner.</a:t>
            </a:r>
          </a:p>
          <a:p>
            <a:pPr marL="0" indent="0">
              <a:buNone/>
            </a:pPr>
            <a:r>
              <a:rPr lang="en-US" sz="2000" dirty="0"/>
              <a:t>5.1.10.11.9 Changes in System Use.</a:t>
            </a:r>
          </a:p>
          <a:p>
            <a:pPr marL="0" indent="0">
              <a:buNone/>
            </a:pPr>
            <a:r>
              <a:rPr lang="en-US" sz="2000" dirty="0"/>
              <a:t>5.1.10.11.9.1 Where a positive pressure medical gas piping distribution system originally used or constructed for use at one pressure and for one gas is converted for operation at another pressure or for another gas, all provisions of 5.1.10 shall apply as if the system were new.</a:t>
            </a:r>
          </a:p>
          <a:p>
            <a:pPr marL="0" indent="0">
              <a:buNone/>
            </a:pPr>
            <a:r>
              <a:rPr lang="en-US" sz="2000" dirty="0"/>
              <a:t>5.1.10.11.9.2 A vacuum system shall not be permitted to be converted for use as a gas system.</a:t>
            </a:r>
          </a:p>
          <a:p>
            <a:pPr marL="0" indent="0">
              <a:buNone/>
            </a:pPr>
            <a:r>
              <a:rPr lang="en-US" sz="2000" dirty="0"/>
              <a:t>5.1.10.11.10 Qualification of Installers.</a:t>
            </a:r>
          </a:p>
          <a:p>
            <a:pPr marL="0" indent="0">
              <a:buNone/>
            </a:pPr>
            <a:r>
              <a:rPr lang="en-US" sz="2000" dirty="0"/>
              <a:t>5.1.10.11.10.1 The installation of medical gas and vacuum systems shall be made by qualified, competent technicians who are experienced in performing such installations, including all personnel who actually install the piping system.</a:t>
            </a:r>
          </a:p>
        </p:txBody>
      </p:sp>
    </p:spTree>
    <p:extLst>
      <p:ext uri="{BB962C8B-B14F-4D97-AF65-F5344CB8AC3E}">
        <p14:creationId xmlns:p14="http://schemas.microsoft.com/office/powerpoint/2010/main" val="1616860226"/>
      </p:ext>
    </p:extLst>
  </p:cSld>
  <p:clrMapOvr>
    <a:masterClrMapping/>
  </p:clrMapOvr>
</p:sld>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_rels/theme6.xml.rels><?xml version="1.0" encoding="UTF-8" standalone="yes"?>
<Relationships xmlns="http://schemas.openxmlformats.org/package/2006/relationships"><Relationship Id="rId1" Type="http://schemas.openxmlformats.org/officeDocument/2006/relationships/image" Target="../media/image2.jpeg"/></Relationships>
</file>

<file path=ppt/theme/_rels/theme7.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UA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A Background" id="{F14A7940-12C2-4347-AC88-02B25961C95F}" vid="{BE418033-B445-4759-AB8D-A3133E9941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UA Background</Template>
  <TotalTime>60</TotalTime>
  <Words>1546</Words>
  <Application>Microsoft Office PowerPoint</Application>
  <PresentationFormat>On-screen Show (4:3)</PresentationFormat>
  <Paragraphs>93</Paragraphs>
  <Slides>18</Slides>
  <Notes>0</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18</vt:i4>
      </vt:variant>
    </vt:vector>
  </HeadingPairs>
  <TitlesOfParts>
    <vt:vector size="29" baseType="lpstr">
      <vt:lpstr>Arial</vt:lpstr>
      <vt:lpstr>Calibri</vt:lpstr>
      <vt:lpstr>Constantia</vt:lpstr>
      <vt:lpstr>Wingdings 2</vt:lpstr>
      <vt:lpstr>UA Background</vt:lpstr>
      <vt:lpstr>Office Theme</vt:lpstr>
      <vt:lpstr>2_Office Theme</vt:lpstr>
      <vt:lpstr>1_Office Theme</vt:lpstr>
      <vt:lpstr>Flow</vt:lpstr>
      <vt:lpstr>1_Flow</vt:lpstr>
      <vt:lpstr>2_Flow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5.1.11 Pipe Labeling</vt:lpstr>
      <vt:lpstr>PowerPoint Presentation</vt:lpstr>
      <vt:lpstr>PowerPoint Presentation</vt:lpstr>
      <vt:lpstr>PowerPoint Presentation</vt:lpstr>
      <vt:lpstr>PowerPoint Presentation</vt:lpstr>
      <vt:lpstr>PowerPoint Presentation</vt:lpstr>
    </vt:vector>
  </TitlesOfParts>
  <Company>UA Local 190 JATC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Randall Whitaker</dc:creator>
  <cp:lastModifiedBy>Alexis Strickland</cp:lastModifiedBy>
  <cp:revision>8</cp:revision>
  <dcterms:created xsi:type="dcterms:W3CDTF">2018-02-19T14:32:30Z</dcterms:created>
  <dcterms:modified xsi:type="dcterms:W3CDTF">2022-07-08T18:04:04Z</dcterms:modified>
</cp:coreProperties>
</file>