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theme/theme6.xml" ContentType="application/vnd.openxmlformats-officedocument.theme+xml"/>
  <Override PartName="/ppt/theme/themeOverride1.xml" ContentType="application/vnd.openxmlformats-officedocument.themeOverride+xml"/>
  <Override PartName="/ppt/slideLayouts/slideLayout45.xml" ContentType="application/vnd.openxmlformats-officedocument.presentationml.slideLayout+xml"/>
  <Override PartName="/ppt/theme/theme7.xml" ContentType="application/vnd.openxmlformats-officedocument.them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2" r:id="rId2"/>
    <p:sldMasterId id="2147483706" r:id="rId3"/>
    <p:sldMasterId id="2147483715" r:id="rId4"/>
    <p:sldMasterId id="2147483724" r:id="rId5"/>
    <p:sldMasterId id="2147483726" r:id="rId6"/>
    <p:sldMasterId id="2147483728" r:id="rId7"/>
  </p:sldMasterIdLst>
  <p:sldIdLst>
    <p:sldId id="343" r:id="rId8"/>
    <p:sldId id="269" r:id="rId9"/>
    <p:sldId id="256" r:id="rId10"/>
    <p:sldId id="257" r:id="rId11"/>
    <p:sldId id="268" r:id="rId12"/>
    <p:sldId id="430" r:id="rId13"/>
    <p:sldId id="431" r:id="rId14"/>
    <p:sldId id="267" r:id="rId15"/>
    <p:sldId id="266" r:id="rId16"/>
    <p:sldId id="265" r:id="rId17"/>
    <p:sldId id="471" r:id="rId18"/>
    <p:sldId id="279" r:id="rId19"/>
    <p:sldId id="264" r:id="rId20"/>
    <p:sldId id="456" r:id="rId21"/>
    <p:sldId id="348" r:id="rId22"/>
    <p:sldId id="468" r:id="rId23"/>
    <p:sldId id="263" r:id="rId24"/>
    <p:sldId id="262" r:id="rId25"/>
    <p:sldId id="261" r:id="rId26"/>
    <p:sldId id="260" r:id="rId27"/>
    <p:sldId id="352" r:id="rId28"/>
    <p:sldId id="469" r:id="rId29"/>
    <p:sldId id="259" r:id="rId30"/>
    <p:sldId id="258" r:id="rId31"/>
    <p:sldId id="280" r:id="rId32"/>
    <p:sldId id="282" r:id="rId33"/>
    <p:sldId id="281" r:id="rId34"/>
    <p:sldId id="284" r:id="rId35"/>
    <p:sldId id="283" r:id="rId36"/>
    <p:sldId id="273" r:id="rId37"/>
    <p:sldId id="272" r:id="rId38"/>
    <p:sldId id="271" r:id="rId39"/>
    <p:sldId id="275" r:id="rId40"/>
    <p:sldId id="274" r:id="rId41"/>
    <p:sldId id="270" r:id="rId42"/>
    <p:sldId id="278" r:id="rId43"/>
    <p:sldId id="277" r:id="rId44"/>
    <p:sldId id="276" r:id="rId45"/>
    <p:sldId id="447" r:id="rId46"/>
    <p:sldId id="452" r:id="rId47"/>
    <p:sldId id="451" r:id="rId48"/>
    <p:sldId id="450" r:id="rId49"/>
    <p:sldId id="470" r:id="rId50"/>
    <p:sldId id="449" r:id="rId51"/>
    <p:sldId id="441" r:id="rId5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2C70C483-08F9-4224-BA04-C9C6274F8A2F}">
          <p14:sldIdLst>
            <p14:sldId id="343"/>
            <p14:sldId id="269"/>
            <p14:sldId id="256"/>
            <p14:sldId id="257"/>
            <p14:sldId id="268"/>
            <p14:sldId id="430"/>
            <p14:sldId id="431"/>
            <p14:sldId id="267"/>
            <p14:sldId id="266"/>
            <p14:sldId id="265"/>
            <p14:sldId id="471"/>
            <p14:sldId id="279"/>
            <p14:sldId id="264"/>
            <p14:sldId id="456"/>
            <p14:sldId id="348"/>
            <p14:sldId id="468"/>
            <p14:sldId id="263"/>
            <p14:sldId id="262"/>
            <p14:sldId id="261"/>
            <p14:sldId id="260"/>
            <p14:sldId id="352"/>
            <p14:sldId id="469"/>
            <p14:sldId id="259"/>
            <p14:sldId id="258"/>
            <p14:sldId id="280"/>
            <p14:sldId id="282"/>
            <p14:sldId id="281"/>
            <p14:sldId id="284"/>
            <p14:sldId id="283"/>
            <p14:sldId id="273"/>
            <p14:sldId id="272"/>
            <p14:sldId id="271"/>
            <p14:sldId id="275"/>
            <p14:sldId id="274"/>
            <p14:sldId id="270"/>
            <p14:sldId id="278"/>
            <p14:sldId id="277"/>
            <p14:sldId id="276"/>
            <p14:sldId id="447"/>
            <p14:sldId id="452"/>
            <p14:sldId id="451"/>
            <p14:sldId id="450"/>
            <p14:sldId id="470"/>
            <p14:sldId id="449"/>
            <p14:sldId id="44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6.xml"/><Relationship Id="rId1" Type="http://schemas.openxmlformats.org/officeDocument/2006/relationships/themeOverride" Target="../theme/themeOverride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7.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263160D-0E9D-48FB-AB9A-FF99705B9B01}"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CDF76-454D-4928-85CB-66EE6F2A4931}" type="slidenum">
              <a:rPr lang="en-US" smtClean="0"/>
              <a:t>‹#›</a:t>
            </a:fld>
            <a:endParaRPr lang="en-US"/>
          </a:p>
        </p:txBody>
      </p:sp>
    </p:spTree>
    <p:extLst>
      <p:ext uri="{BB962C8B-B14F-4D97-AF65-F5344CB8AC3E}">
        <p14:creationId xmlns:p14="http://schemas.microsoft.com/office/powerpoint/2010/main" val="4250009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63160D-0E9D-48FB-AB9A-FF99705B9B01}"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CDF76-454D-4928-85CB-66EE6F2A4931}" type="slidenum">
              <a:rPr lang="en-US" smtClean="0"/>
              <a:t>‹#›</a:t>
            </a:fld>
            <a:endParaRPr lang="en-US"/>
          </a:p>
        </p:txBody>
      </p:sp>
    </p:spTree>
    <p:extLst>
      <p:ext uri="{BB962C8B-B14F-4D97-AF65-F5344CB8AC3E}">
        <p14:creationId xmlns:p14="http://schemas.microsoft.com/office/powerpoint/2010/main" val="2789465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63160D-0E9D-48FB-AB9A-FF99705B9B01}"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CDF76-454D-4928-85CB-66EE6F2A4931}" type="slidenum">
              <a:rPr lang="en-US" smtClean="0"/>
              <a:t>‹#›</a:t>
            </a:fld>
            <a:endParaRPr lang="en-US"/>
          </a:p>
        </p:txBody>
      </p:sp>
    </p:spTree>
    <p:extLst>
      <p:ext uri="{BB962C8B-B14F-4D97-AF65-F5344CB8AC3E}">
        <p14:creationId xmlns:p14="http://schemas.microsoft.com/office/powerpoint/2010/main" val="265559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4113" y="4572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r>
              <a:rPr lang="en-US"/>
              <a:t>Click icon to add online image</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0263160D-0E9D-48FB-AB9A-FF99705B9B01}" type="datetimeFigureOut">
              <a:rPr lang="en-US" smtClean="0"/>
              <a:t>7/8/2022</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83FCDF76-454D-4928-85CB-66EE6F2A4931}" type="slidenum">
              <a:rPr lang="en-US" smtClean="0"/>
              <a:t>‹#›</a:t>
            </a:fld>
            <a:endParaRPr lang="en-US"/>
          </a:p>
        </p:txBody>
      </p:sp>
    </p:spTree>
    <p:extLst>
      <p:ext uri="{BB962C8B-B14F-4D97-AF65-F5344CB8AC3E}">
        <p14:creationId xmlns:p14="http://schemas.microsoft.com/office/powerpoint/2010/main" val="4052162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4113" y="4572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r>
              <a:rPr lang="en-US"/>
              <a:t>Click icon to add online image</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0263160D-0E9D-48FB-AB9A-FF99705B9B01}" type="datetimeFigureOut">
              <a:rPr lang="en-US" smtClean="0"/>
              <a:t>7/8/2022</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83FCDF76-454D-4928-85CB-66EE6F2A4931}" type="slidenum">
              <a:rPr lang="en-US" smtClean="0"/>
              <a:t>‹#›</a:t>
            </a:fld>
            <a:endParaRPr lang="en-US"/>
          </a:p>
        </p:txBody>
      </p:sp>
    </p:spTree>
    <p:extLst>
      <p:ext uri="{BB962C8B-B14F-4D97-AF65-F5344CB8AC3E}">
        <p14:creationId xmlns:p14="http://schemas.microsoft.com/office/powerpoint/2010/main" val="3506575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777F8B-9406-9742-9888-B31FD2106918}" type="datetimeFigureOut">
              <a:rPr lang="en-US" smtClean="0"/>
              <a:pPr/>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2106409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777F8B-9406-9742-9888-B31FD2106918}" type="datetimeFigureOut">
              <a:rPr lang="en-US" smtClean="0"/>
              <a:pPr/>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1447550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777F8B-9406-9742-9888-B31FD2106918}" type="datetimeFigureOut">
              <a:rPr lang="en-US" smtClean="0"/>
              <a:pPr/>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4015949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777F8B-9406-9742-9888-B31FD2106918}" type="datetimeFigureOut">
              <a:rPr lang="en-US" smtClean="0"/>
              <a:pPr/>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3608521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777F8B-9406-9742-9888-B31FD2106918}" type="datetimeFigureOut">
              <a:rPr lang="en-US" smtClean="0"/>
              <a:pPr/>
              <a:t>7/8/2022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1164802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777F8B-9406-9742-9888-B31FD2106918}" type="datetimeFigureOut">
              <a:rPr lang="en-US" smtClean="0"/>
              <a:pPr/>
              <a:t>7/8/2022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984835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63160D-0E9D-48FB-AB9A-FF99705B9B01}"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CDF76-454D-4928-85CB-66EE6F2A4931}" type="slidenum">
              <a:rPr lang="en-US" smtClean="0"/>
              <a:t>‹#›</a:t>
            </a:fld>
            <a:endParaRPr lang="en-US"/>
          </a:p>
        </p:txBody>
      </p:sp>
    </p:spTree>
    <p:extLst>
      <p:ext uri="{BB962C8B-B14F-4D97-AF65-F5344CB8AC3E}">
        <p14:creationId xmlns:p14="http://schemas.microsoft.com/office/powerpoint/2010/main" val="3013028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777F8B-9406-9742-9888-B31FD2106918}" type="datetimeFigureOut">
              <a:rPr lang="en-US" smtClean="0"/>
              <a:pPr/>
              <a:t>7/8/2022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34301795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777F8B-9406-9742-9888-B31FD2106918}" type="datetimeFigureOut">
              <a:rPr lang="en-US" smtClean="0"/>
              <a:pPr/>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19576545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777F8B-9406-9742-9888-B31FD2106918}" type="datetimeFigureOut">
              <a:rPr lang="en-US" smtClean="0"/>
              <a:pPr/>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2782068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777F8B-9406-9742-9888-B31FD2106918}" type="datetimeFigureOut">
              <a:rPr lang="en-US" smtClean="0"/>
              <a:pPr/>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14663297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777F8B-9406-9742-9888-B31FD2106918}" type="datetimeFigureOut">
              <a:rPr lang="en-US" smtClean="0"/>
              <a:pPr/>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1898573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2147888"/>
            <a:ext cx="3810000" cy="4114800"/>
          </a:xfrm>
        </p:spPr>
        <p:txBody>
          <a:bodyPr rtlCol="0">
            <a:normAutofit/>
          </a:bodyPr>
          <a:lstStyle/>
          <a:p>
            <a:pPr lvl="0"/>
            <a:r>
              <a:rPr lang="en-US" noProof="0"/>
              <a:t>Click icon to add online image</a:t>
            </a:r>
          </a:p>
        </p:txBody>
      </p:sp>
      <p:sp>
        <p:nvSpPr>
          <p:cNvPr id="4" name="Text Placeholder 3"/>
          <p:cNvSpPr>
            <a:spLocks noGrp="1"/>
          </p:cNvSpPr>
          <p:nvPr>
            <p:ph type="body" sz="half" idx="2"/>
          </p:nvPr>
        </p:nvSpPr>
        <p:spPr>
          <a:xfrm>
            <a:off x="4648200" y="2147888"/>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3246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fld id="{444B366C-DB19-4B19-A79A-2FA187A7719C}" type="slidenum">
              <a:rPr lang="en-US" altLang="en-US"/>
              <a:pPr/>
              <a:t>‹#›</a:t>
            </a:fld>
            <a:endParaRPr lang="en-US" altLang="en-US"/>
          </a:p>
        </p:txBody>
      </p:sp>
    </p:spTree>
    <p:extLst>
      <p:ext uri="{BB962C8B-B14F-4D97-AF65-F5344CB8AC3E}">
        <p14:creationId xmlns:p14="http://schemas.microsoft.com/office/powerpoint/2010/main" val="6848274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2147888"/>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2147888"/>
            <a:ext cx="3810000" cy="4114800"/>
          </a:xfrm>
        </p:spPr>
        <p:txBody>
          <a:bodyPr rtlCol="0">
            <a:normAutofit/>
          </a:bodyPr>
          <a:lstStyle/>
          <a:p>
            <a:pPr lvl="0"/>
            <a:r>
              <a:rPr lang="en-US" noProof="0"/>
              <a:t>Click icon to add online image</a:t>
            </a:r>
          </a:p>
        </p:txBody>
      </p:sp>
      <p:sp>
        <p:nvSpPr>
          <p:cNvPr id="5" name="Date Placeholder 4"/>
          <p:cNvSpPr>
            <a:spLocks noGrp="1"/>
          </p:cNvSpPr>
          <p:nvPr>
            <p:ph type="dt" sz="half" idx="10"/>
          </p:nvPr>
        </p:nvSpPr>
        <p:spPr>
          <a:xfrm>
            <a:off x="685800" y="63246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fld id="{3547E607-EB58-44D3-8ED8-F58AF44D1D42}" type="slidenum">
              <a:rPr lang="en-US" altLang="en-US"/>
              <a:pPr/>
              <a:t>‹#›</a:t>
            </a:fld>
            <a:endParaRPr lang="en-US" altLang="en-US"/>
          </a:p>
        </p:txBody>
      </p:sp>
    </p:spTree>
    <p:extLst>
      <p:ext uri="{BB962C8B-B14F-4D97-AF65-F5344CB8AC3E}">
        <p14:creationId xmlns:p14="http://schemas.microsoft.com/office/powerpoint/2010/main" val="17409272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CD89AB6-68C0-4CA9-9E2D-B545075C8E1F}" type="datetimeFigureOut">
              <a:rPr lang="en-US"/>
              <a:pPr>
                <a:defRPr/>
              </a:pPr>
              <a:t>7/8/2022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B5297E12-5900-4580-ADE6-4334CF8BB506}" type="slidenum">
              <a:rPr lang="en-US" altLang="en-US"/>
              <a:pPr/>
              <a:t>‹#›</a:t>
            </a:fld>
            <a:endParaRPr lang="en-US" altLang="en-US"/>
          </a:p>
        </p:txBody>
      </p:sp>
    </p:spTree>
    <p:extLst>
      <p:ext uri="{BB962C8B-B14F-4D97-AF65-F5344CB8AC3E}">
        <p14:creationId xmlns:p14="http://schemas.microsoft.com/office/powerpoint/2010/main" val="16023047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2147888"/>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2147888"/>
            <a:ext cx="3810000" cy="4114800"/>
          </a:xfrm>
        </p:spPr>
        <p:txBody>
          <a:bodyPr rtlCol="0">
            <a:normAutofit/>
          </a:bodyPr>
          <a:lstStyle/>
          <a:p>
            <a:pPr lvl="0"/>
            <a:r>
              <a:rPr lang="en-US" noProof="0"/>
              <a:t>Click icon to add online image</a:t>
            </a:r>
          </a:p>
        </p:txBody>
      </p:sp>
      <p:sp>
        <p:nvSpPr>
          <p:cNvPr id="5" name="Date Placeholder 4"/>
          <p:cNvSpPr>
            <a:spLocks noGrp="1"/>
          </p:cNvSpPr>
          <p:nvPr>
            <p:ph type="dt" sz="half" idx="10"/>
          </p:nvPr>
        </p:nvSpPr>
        <p:spPr>
          <a:xfrm>
            <a:off x="685800" y="63246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fld id="{3547E607-EB58-44D3-8ED8-F58AF44D1D42}" type="slidenum">
              <a:rPr lang="en-US" altLang="en-US"/>
              <a:pPr/>
              <a:t>‹#›</a:t>
            </a:fld>
            <a:endParaRPr lang="en-US" altLang="en-US"/>
          </a:p>
        </p:txBody>
      </p:sp>
    </p:spTree>
    <p:extLst>
      <p:ext uri="{BB962C8B-B14F-4D97-AF65-F5344CB8AC3E}">
        <p14:creationId xmlns:p14="http://schemas.microsoft.com/office/powerpoint/2010/main" val="31485102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EEF1D8-AD62-4527-BAF0-5B60D709C5F2}" type="datetimeFigureOut">
              <a:rPr lang="en-US"/>
              <a:pPr>
                <a:defRPr/>
              </a:pPr>
              <a:t>7/8/2022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B4F1BDD8-99D0-4E3B-BC14-DA0A35D32FA2}" type="slidenum">
              <a:rPr lang="en-US" altLang="en-US"/>
              <a:pPr/>
              <a:t>‹#›</a:t>
            </a:fld>
            <a:endParaRPr lang="en-US" altLang="en-US"/>
          </a:p>
        </p:txBody>
      </p:sp>
    </p:spTree>
    <p:extLst>
      <p:ext uri="{BB962C8B-B14F-4D97-AF65-F5344CB8AC3E}">
        <p14:creationId xmlns:p14="http://schemas.microsoft.com/office/powerpoint/2010/main" val="2656784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63160D-0E9D-48FB-AB9A-FF99705B9B01}"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CDF76-454D-4928-85CB-66EE6F2A4931}" type="slidenum">
              <a:rPr lang="en-US" smtClean="0"/>
              <a:t>‹#›</a:t>
            </a:fld>
            <a:endParaRPr lang="en-US"/>
          </a:p>
        </p:txBody>
      </p:sp>
    </p:spTree>
    <p:extLst>
      <p:ext uri="{BB962C8B-B14F-4D97-AF65-F5344CB8AC3E}">
        <p14:creationId xmlns:p14="http://schemas.microsoft.com/office/powerpoint/2010/main" val="11078526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2147888"/>
            <a:ext cx="3810000" cy="4114800"/>
          </a:xfrm>
        </p:spPr>
        <p:txBody>
          <a:bodyPr rtlCol="0">
            <a:normAutofit/>
          </a:bodyPr>
          <a:lstStyle/>
          <a:p>
            <a:pPr lvl="0"/>
            <a:r>
              <a:rPr lang="en-US" noProof="0"/>
              <a:t>Click icon to add online image</a:t>
            </a:r>
          </a:p>
        </p:txBody>
      </p:sp>
      <p:sp>
        <p:nvSpPr>
          <p:cNvPr id="4" name="Text Placeholder 3"/>
          <p:cNvSpPr>
            <a:spLocks noGrp="1"/>
          </p:cNvSpPr>
          <p:nvPr>
            <p:ph type="body" sz="half" idx="2"/>
          </p:nvPr>
        </p:nvSpPr>
        <p:spPr>
          <a:xfrm>
            <a:off x="4648200" y="2147888"/>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3246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fld id="{444B366C-DB19-4B19-A79A-2FA187A7719C}" type="slidenum">
              <a:rPr lang="en-US" altLang="en-US"/>
              <a:pPr/>
              <a:t>‹#›</a:t>
            </a:fld>
            <a:endParaRPr lang="en-US" altLang="en-US"/>
          </a:p>
        </p:txBody>
      </p:sp>
    </p:spTree>
    <p:extLst>
      <p:ext uri="{BB962C8B-B14F-4D97-AF65-F5344CB8AC3E}">
        <p14:creationId xmlns:p14="http://schemas.microsoft.com/office/powerpoint/2010/main" val="359092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27A6FC1-D947-46FC-9989-916A6AA01B49}" type="datetimeFigureOut">
              <a:rPr lang="en-US"/>
              <a:pPr>
                <a:defRPr/>
              </a:pPr>
              <a:t>7/8/2022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AA85B98-C6E1-4C1E-AEED-70CB217BE42D}" type="slidenum">
              <a:rPr lang="en-US" altLang="en-US"/>
              <a:pPr/>
              <a:t>‹#›</a:t>
            </a:fld>
            <a:endParaRPr lang="en-US" altLang="en-US"/>
          </a:p>
        </p:txBody>
      </p:sp>
    </p:spTree>
    <p:extLst>
      <p:ext uri="{BB962C8B-B14F-4D97-AF65-F5344CB8AC3E}">
        <p14:creationId xmlns:p14="http://schemas.microsoft.com/office/powerpoint/2010/main" val="18843597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B48B5B3-57FB-4372-BDC1-74111E171CD4}" type="datetimeFigureOut">
              <a:rPr lang="en-US"/>
              <a:pPr>
                <a:defRPr/>
              </a:pPr>
              <a:t>7/8/2022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D7CD46A-BEC5-4ABD-BFBF-DA75F989DD3B}" type="slidenum">
              <a:rPr lang="en-US" altLang="en-US"/>
              <a:pPr/>
              <a:t>‹#›</a:t>
            </a:fld>
            <a:endParaRPr lang="en-US" altLang="en-US"/>
          </a:p>
        </p:txBody>
      </p:sp>
    </p:spTree>
    <p:extLst>
      <p:ext uri="{BB962C8B-B14F-4D97-AF65-F5344CB8AC3E}">
        <p14:creationId xmlns:p14="http://schemas.microsoft.com/office/powerpoint/2010/main" val="42305857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F7715EA-FA8A-4050-A97A-9E95922AF67F}" type="datetimeFigureOut">
              <a:rPr lang="en-US"/>
              <a:pPr>
                <a:defRPr/>
              </a:pPr>
              <a:t>7/8/2022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680B2F2-E5B5-4146-BCCF-889385B96C89}" type="slidenum">
              <a:rPr lang="en-US" altLang="en-US"/>
              <a:pPr/>
              <a:t>‹#›</a:t>
            </a:fld>
            <a:endParaRPr lang="en-US" altLang="en-US"/>
          </a:p>
        </p:txBody>
      </p:sp>
    </p:spTree>
    <p:extLst>
      <p:ext uri="{BB962C8B-B14F-4D97-AF65-F5344CB8AC3E}">
        <p14:creationId xmlns:p14="http://schemas.microsoft.com/office/powerpoint/2010/main" val="1680997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777F8B-9406-9742-9888-B31FD2106918}" type="datetimeFigureOut">
              <a:rPr lang="en-US" smtClean="0"/>
              <a:pPr/>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36911803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F7715EA-FA8A-4050-A97A-9E95922AF67F}" type="datetimeFigureOut">
              <a:rPr lang="en-US"/>
              <a:pPr>
                <a:defRPr/>
              </a:pPr>
              <a:t>7/8/2022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680B2F2-E5B5-4146-BCCF-889385B96C89}" type="slidenum">
              <a:rPr lang="en-US" altLang="en-US"/>
              <a:pPr/>
              <a:t>‹#›</a:t>
            </a:fld>
            <a:endParaRPr lang="en-US" altLang="en-US"/>
          </a:p>
        </p:txBody>
      </p:sp>
    </p:spTree>
    <p:extLst>
      <p:ext uri="{BB962C8B-B14F-4D97-AF65-F5344CB8AC3E}">
        <p14:creationId xmlns:p14="http://schemas.microsoft.com/office/powerpoint/2010/main" val="34008871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8763" y="304800"/>
            <a:ext cx="7564437" cy="1143000"/>
          </a:xfrm>
        </p:spPr>
        <p:txBody>
          <a:bodyPr/>
          <a:lstStyle/>
          <a:p>
            <a:r>
              <a:rPr lang="en-US"/>
              <a:t>Click to edit Master title style</a:t>
            </a:r>
          </a:p>
        </p:txBody>
      </p:sp>
      <p:sp>
        <p:nvSpPr>
          <p:cNvPr id="3" name="ClipArt Placeholder 2"/>
          <p:cNvSpPr>
            <a:spLocks noGrp="1"/>
          </p:cNvSpPr>
          <p:nvPr>
            <p:ph type="clipArt" sz="half" idx="1"/>
          </p:nvPr>
        </p:nvSpPr>
        <p:spPr>
          <a:xfrm>
            <a:off x="1479550" y="1981200"/>
            <a:ext cx="3736975" cy="4114800"/>
          </a:xfrm>
        </p:spPr>
        <p:txBody>
          <a:bodyPr rtlCol="0">
            <a:normAutofit/>
          </a:bodyPr>
          <a:lstStyle/>
          <a:p>
            <a:pPr lvl="0"/>
            <a:r>
              <a:rPr lang="en-US" noProof="0"/>
              <a:t>Click icon to add online image</a:t>
            </a:r>
          </a:p>
        </p:txBody>
      </p:sp>
      <p:sp>
        <p:nvSpPr>
          <p:cNvPr id="4" name="Text Placeholder 3"/>
          <p:cNvSpPr>
            <a:spLocks noGrp="1"/>
          </p:cNvSpPr>
          <p:nvPr>
            <p:ph type="body" sz="half" idx="2"/>
          </p:nvPr>
        </p:nvSpPr>
        <p:spPr>
          <a:xfrm>
            <a:off x="5368925" y="1981200"/>
            <a:ext cx="3736975"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481138" y="6248400"/>
            <a:ext cx="1782762"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7973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7226300" y="6248400"/>
            <a:ext cx="1905000" cy="457200"/>
          </a:xfrm>
        </p:spPr>
        <p:txBody>
          <a:bodyPr/>
          <a:lstStyle>
            <a:lvl1pPr>
              <a:defRPr/>
            </a:lvl1pPr>
          </a:lstStyle>
          <a:p>
            <a:fld id="{96EF1E72-158F-4975-8D15-ACFB009A903D}" type="slidenum">
              <a:rPr lang="en-US" altLang="en-US"/>
              <a:pPr/>
              <a:t>‹#›</a:t>
            </a:fld>
            <a:endParaRPr lang="en-US" altLang="en-US"/>
          </a:p>
        </p:txBody>
      </p:sp>
    </p:spTree>
    <p:extLst>
      <p:ext uri="{BB962C8B-B14F-4D97-AF65-F5344CB8AC3E}">
        <p14:creationId xmlns:p14="http://schemas.microsoft.com/office/powerpoint/2010/main" val="30197582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D41705D-98F9-4017-B8DE-F7E946C69845}" type="datetimeFigureOut">
              <a:rPr lang="en-US"/>
              <a:pPr>
                <a:defRPr/>
              </a:pPr>
              <a:t>7/8/2022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B079544-D3BE-4E73-8E25-9B9C1961DB6A}" type="slidenum">
              <a:rPr lang="en-US" altLang="en-US"/>
              <a:pPr/>
              <a:t>‹#›</a:t>
            </a:fld>
            <a:endParaRPr lang="en-US" altLang="en-US"/>
          </a:p>
        </p:txBody>
      </p:sp>
    </p:spTree>
    <p:extLst>
      <p:ext uri="{BB962C8B-B14F-4D97-AF65-F5344CB8AC3E}">
        <p14:creationId xmlns:p14="http://schemas.microsoft.com/office/powerpoint/2010/main" val="12227550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B48B5B3-57FB-4372-BDC1-74111E171CD4}" type="datetimeFigureOut">
              <a:rPr lang="en-US"/>
              <a:pPr>
                <a:defRPr/>
              </a:pPr>
              <a:t>7/8/2022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D7CD46A-BEC5-4ABD-BFBF-DA75F989DD3B}" type="slidenum">
              <a:rPr lang="en-US" altLang="en-US"/>
              <a:pPr/>
              <a:t>‹#›</a:t>
            </a:fld>
            <a:endParaRPr lang="en-US" altLang="en-US"/>
          </a:p>
        </p:txBody>
      </p:sp>
    </p:spTree>
    <p:extLst>
      <p:ext uri="{BB962C8B-B14F-4D97-AF65-F5344CB8AC3E}">
        <p14:creationId xmlns:p14="http://schemas.microsoft.com/office/powerpoint/2010/main" val="124089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1DDF2F77-9F21-48E9-A483-4BB7DF8F4ACD}"/>
              </a:ext>
            </a:extLst>
          </p:cNvPr>
          <p:cNvSpPr>
            <a:spLocks noGrp="1"/>
          </p:cNvSpPr>
          <p:nvPr>
            <p:ph type="dt" sz="half" idx="10"/>
          </p:nvPr>
        </p:nvSpPr>
        <p:spPr/>
        <p:txBody>
          <a:bodyPr/>
          <a:lstStyle>
            <a:lvl1pPr>
              <a:defRPr/>
            </a:lvl1pPr>
          </a:lstStyle>
          <a:p>
            <a:pPr>
              <a:defRPr/>
            </a:pPr>
            <a:endParaRPr lang="en-US"/>
          </a:p>
        </p:txBody>
      </p:sp>
      <p:sp>
        <p:nvSpPr>
          <p:cNvPr id="3" name="Footer Placeholder 21">
            <a:extLst>
              <a:ext uri="{FF2B5EF4-FFF2-40B4-BE49-F238E27FC236}">
                <a16:creationId xmlns:a16="http://schemas.microsoft.com/office/drawing/2014/main" id="{090599A6-9582-4BB5-AC27-12137B7D7D7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CA272BC6-E307-4F98-A8CA-38183AB7E045}"/>
              </a:ext>
            </a:extLst>
          </p:cNvPr>
          <p:cNvSpPr>
            <a:spLocks noGrp="1"/>
          </p:cNvSpPr>
          <p:nvPr>
            <p:ph type="sldNum" sz="quarter" idx="12"/>
          </p:nvPr>
        </p:nvSpPr>
        <p:spPr/>
        <p:txBody>
          <a:bodyPr/>
          <a:lstStyle>
            <a:lvl1pPr>
              <a:defRPr/>
            </a:lvl1pPr>
          </a:lstStyle>
          <a:p>
            <a:fld id="{B9C06420-6C5E-4726-BDC2-9D1BF84C85D6}" type="slidenum">
              <a:rPr lang="en-US" altLang="en-US"/>
              <a:pPr/>
              <a:t>‹#›</a:t>
            </a:fld>
            <a:endParaRPr lang="en-US" altLang="en-US"/>
          </a:p>
        </p:txBody>
      </p:sp>
    </p:spTree>
    <p:extLst>
      <p:ext uri="{BB962C8B-B14F-4D97-AF65-F5344CB8AC3E}">
        <p14:creationId xmlns:p14="http://schemas.microsoft.com/office/powerpoint/2010/main" val="3111113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263160D-0E9D-48FB-AB9A-FF99705B9B01}"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FCDF76-454D-4928-85CB-66EE6F2A4931}" type="slidenum">
              <a:rPr lang="en-US" smtClean="0"/>
              <a:t>‹#›</a:t>
            </a:fld>
            <a:endParaRPr lang="en-US"/>
          </a:p>
        </p:txBody>
      </p:sp>
    </p:spTree>
    <p:extLst>
      <p:ext uri="{BB962C8B-B14F-4D97-AF65-F5344CB8AC3E}">
        <p14:creationId xmlns:p14="http://schemas.microsoft.com/office/powerpoint/2010/main" val="32528337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777F8B-9406-9742-9888-B31FD2106918}" type="datetimeFigureOut">
              <a:rPr lang="en-US" smtClean="0"/>
              <a:pPr/>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2898416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4113" y="4572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r>
              <a:rPr lang="en-US"/>
              <a:t>Click icon to add online image</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B6F74201-0DB8-4EFF-A9DF-5B99DA2E7C81}" type="slidenum">
              <a:rPr lang="en-US"/>
              <a:pPr/>
              <a:t>‹#›</a:t>
            </a:fld>
            <a:endParaRPr lang="en-US"/>
          </a:p>
        </p:txBody>
      </p:sp>
    </p:spTree>
    <p:extLst>
      <p:ext uri="{BB962C8B-B14F-4D97-AF65-F5344CB8AC3E}">
        <p14:creationId xmlns:p14="http://schemas.microsoft.com/office/powerpoint/2010/main" val="14779840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777F8B-9406-9742-9888-B31FD2106918}" type="datetimeFigureOut">
              <a:rPr lang="en-US" smtClean="0"/>
              <a:pPr/>
              <a:t>7/8/2022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30182195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1DDF2F77-9F21-48E9-A483-4BB7DF8F4ACD}"/>
              </a:ext>
            </a:extLst>
          </p:cNvPr>
          <p:cNvSpPr>
            <a:spLocks noGrp="1"/>
          </p:cNvSpPr>
          <p:nvPr>
            <p:ph type="dt" sz="half" idx="10"/>
          </p:nvPr>
        </p:nvSpPr>
        <p:spPr/>
        <p:txBody>
          <a:bodyPr/>
          <a:lstStyle>
            <a:lvl1pPr>
              <a:defRPr/>
            </a:lvl1pPr>
          </a:lstStyle>
          <a:p>
            <a:pPr>
              <a:defRPr/>
            </a:pPr>
            <a:endParaRPr lang="en-US"/>
          </a:p>
        </p:txBody>
      </p:sp>
      <p:sp>
        <p:nvSpPr>
          <p:cNvPr id="3" name="Footer Placeholder 21">
            <a:extLst>
              <a:ext uri="{FF2B5EF4-FFF2-40B4-BE49-F238E27FC236}">
                <a16:creationId xmlns:a16="http://schemas.microsoft.com/office/drawing/2014/main" id="{090599A6-9582-4BB5-AC27-12137B7D7D7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CA272BC6-E307-4F98-A8CA-38183AB7E045}"/>
              </a:ext>
            </a:extLst>
          </p:cNvPr>
          <p:cNvSpPr>
            <a:spLocks noGrp="1"/>
          </p:cNvSpPr>
          <p:nvPr>
            <p:ph type="sldNum" sz="quarter" idx="12"/>
          </p:nvPr>
        </p:nvSpPr>
        <p:spPr/>
        <p:txBody>
          <a:bodyPr/>
          <a:lstStyle>
            <a:lvl1pPr>
              <a:defRPr/>
            </a:lvl1pPr>
          </a:lstStyle>
          <a:p>
            <a:fld id="{B9C06420-6C5E-4726-BDC2-9D1BF84C85D6}" type="slidenum">
              <a:rPr lang="en-US" altLang="en-US"/>
              <a:pPr/>
              <a:t>‹#›</a:t>
            </a:fld>
            <a:endParaRPr lang="en-US" altLang="en-US"/>
          </a:p>
        </p:txBody>
      </p:sp>
    </p:spTree>
    <p:extLst>
      <p:ext uri="{BB962C8B-B14F-4D97-AF65-F5344CB8AC3E}">
        <p14:creationId xmlns:p14="http://schemas.microsoft.com/office/powerpoint/2010/main" val="4896429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A6FDAC63-122B-4209-AC56-02190A2B520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5A4A326-80FD-405A-AA04-57C4048CCC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D3A3F2A-B459-4AA3-B48B-9DD73F460A60}"/>
              </a:ext>
            </a:extLst>
          </p:cNvPr>
          <p:cNvSpPr>
            <a:spLocks noGrp="1"/>
          </p:cNvSpPr>
          <p:nvPr>
            <p:ph type="sldNum" sz="quarter" idx="12"/>
          </p:nvPr>
        </p:nvSpPr>
        <p:spPr/>
        <p:txBody>
          <a:bodyPr/>
          <a:lstStyle>
            <a:lvl1pPr>
              <a:defRPr>
                <a:solidFill>
                  <a:srgbClr val="D1EAEE"/>
                </a:solidFill>
              </a:defRPr>
            </a:lvl1pPr>
          </a:lstStyle>
          <a:p>
            <a:fld id="{2A9C8AEC-3BF1-48F5-8999-197CEE0595E9}" type="slidenum">
              <a:rPr lang="en-US" altLang="en-US"/>
              <a:pPr/>
              <a:t>‹#›</a:t>
            </a:fld>
            <a:endParaRPr lang="en-US" altLang="en-US"/>
          </a:p>
        </p:txBody>
      </p:sp>
    </p:spTree>
    <p:extLst>
      <p:ext uri="{BB962C8B-B14F-4D97-AF65-F5344CB8AC3E}">
        <p14:creationId xmlns:p14="http://schemas.microsoft.com/office/powerpoint/2010/main" val="1050848687"/>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A6FDAC63-122B-4209-AC56-02190A2B520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5A4A326-80FD-405A-AA04-57C4048CCC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D3A3F2A-B459-4AA3-B48B-9DD73F460A60}"/>
              </a:ext>
            </a:extLst>
          </p:cNvPr>
          <p:cNvSpPr>
            <a:spLocks noGrp="1"/>
          </p:cNvSpPr>
          <p:nvPr>
            <p:ph type="sldNum" sz="quarter" idx="12"/>
          </p:nvPr>
        </p:nvSpPr>
        <p:spPr/>
        <p:txBody>
          <a:bodyPr/>
          <a:lstStyle>
            <a:lvl1pPr>
              <a:defRPr>
                <a:solidFill>
                  <a:srgbClr val="D1EAEE"/>
                </a:solidFill>
              </a:defRPr>
            </a:lvl1pPr>
          </a:lstStyle>
          <a:p>
            <a:fld id="{2A9C8AEC-3BF1-48F5-8999-197CEE0595E9}" type="slidenum">
              <a:rPr lang="en-US" altLang="en-US"/>
              <a:pPr/>
              <a:t>‹#›</a:t>
            </a:fld>
            <a:endParaRPr lang="en-US" altLang="en-US"/>
          </a:p>
        </p:txBody>
      </p:sp>
    </p:spTree>
    <p:extLst>
      <p:ext uri="{BB962C8B-B14F-4D97-AF65-F5344CB8AC3E}">
        <p14:creationId xmlns:p14="http://schemas.microsoft.com/office/powerpoint/2010/main" val="219536275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63160D-0E9D-48FB-AB9A-FF99705B9B01}" type="datetimeFigureOut">
              <a:rPr lang="en-US" smtClean="0"/>
              <a:t>7/8/2022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FCDF76-454D-4928-85CB-66EE6F2A4931}" type="slidenum">
              <a:rPr lang="en-US" smtClean="0"/>
              <a:t>‹#›</a:t>
            </a:fld>
            <a:endParaRPr lang="en-US"/>
          </a:p>
        </p:txBody>
      </p:sp>
    </p:spTree>
    <p:extLst>
      <p:ext uri="{BB962C8B-B14F-4D97-AF65-F5344CB8AC3E}">
        <p14:creationId xmlns:p14="http://schemas.microsoft.com/office/powerpoint/2010/main" val="2949464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63160D-0E9D-48FB-AB9A-FF99705B9B01}" type="datetimeFigureOut">
              <a:rPr lang="en-US" smtClean="0"/>
              <a:t>7/8/2022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FCDF76-454D-4928-85CB-66EE6F2A4931}" type="slidenum">
              <a:rPr lang="en-US" smtClean="0"/>
              <a:t>‹#›</a:t>
            </a:fld>
            <a:endParaRPr lang="en-US"/>
          </a:p>
        </p:txBody>
      </p:sp>
    </p:spTree>
    <p:extLst>
      <p:ext uri="{BB962C8B-B14F-4D97-AF65-F5344CB8AC3E}">
        <p14:creationId xmlns:p14="http://schemas.microsoft.com/office/powerpoint/2010/main" val="3987905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63160D-0E9D-48FB-AB9A-FF99705B9B01}" type="datetimeFigureOut">
              <a:rPr lang="en-US" smtClean="0"/>
              <a:t>7/8/2022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FCDF76-454D-4928-85CB-66EE6F2A4931}" type="slidenum">
              <a:rPr lang="en-US" smtClean="0"/>
              <a:t>‹#›</a:t>
            </a:fld>
            <a:endParaRPr lang="en-US"/>
          </a:p>
        </p:txBody>
      </p:sp>
    </p:spTree>
    <p:extLst>
      <p:ext uri="{BB962C8B-B14F-4D97-AF65-F5344CB8AC3E}">
        <p14:creationId xmlns:p14="http://schemas.microsoft.com/office/powerpoint/2010/main" val="3821680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63160D-0E9D-48FB-AB9A-FF99705B9B01}"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FCDF76-454D-4928-85CB-66EE6F2A4931}" type="slidenum">
              <a:rPr lang="en-US" smtClean="0"/>
              <a:t>‹#›</a:t>
            </a:fld>
            <a:endParaRPr lang="en-US"/>
          </a:p>
        </p:txBody>
      </p:sp>
    </p:spTree>
    <p:extLst>
      <p:ext uri="{BB962C8B-B14F-4D97-AF65-F5344CB8AC3E}">
        <p14:creationId xmlns:p14="http://schemas.microsoft.com/office/powerpoint/2010/main" val="1367094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63160D-0E9D-48FB-AB9A-FF99705B9B01}"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FCDF76-454D-4928-85CB-66EE6F2A4931}" type="slidenum">
              <a:rPr lang="en-US" smtClean="0"/>
              <a:t>‹#›</a:t>
            </a:fld>
            <a:endParaRPr lang="en-US"/>
          </a:p>
        </p:txBody>
      </p:sp>
    </p:spTree>
    <p:extLst>
      <p:ext uri="{BB962C8B-B14F-4D97-AF65-F5344CB8AC3E}">
        <p14:creationId xmlns:p14="http://schemas.microsoft.com/office/powerpoint/2010/main" val="2177707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image" Target="../media/image1.jpeg"/><Relationship Id="rId4" Type="http://schemas.openxmlformats.org/officeDocument/2006/relationships/slideLayout" Target="../slideLayouts/slideLayout3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image" Target="../media/image1.jpeg"/><Relationship Id="rId4" Type="http://schemas.openxmlformats.org/officeDocument/2006/relationships/slideLayout" Target="../slideLayouts/slideLayout3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5.xml"/><Relationship Id="rId1"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6.xml"/><Relationship Id="rId1" Type="http://schemas.openxmlformats.org/officeDocument/2006/relationships/slideLayout" Target="../slideLayouts/slideLayout44.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7.xml"/><Relationship Id="rId1"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3160D-0E9D-48FB-AB9A-FF99705B9B01}" type="datetimeFigureOut">
              <a:rPr lang="en-US" smtClean="0"/>
              <a:t>7/8/2022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FCDF76-454D-4928-85CB-66EE6F2A4931}" type="slidenum">
              <a:rPr lang="en-US" smtClean="0"/>
              <a:t>‹#›</a:t>
            </a:fld>
            <a:endParaRPr lang="en-US"/>
          </a:p>
        </p:txBody>
      </p:sp>
      <p:pic>
        <p:nvPicPr>
          <p:cNvPr id="7" name="Picture 6" descr="PowerPtTemplate_MedicalGas.jpg"/>
          <p:cNvPicPr>
            <a:picLocks noChangeAspect="1"/>
          </p:cNvPicPr>
          <p:nvPr/>
        </p:nvPicPr>
        <p:blipFill>
          <a:blip r:embed="rId15"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355748348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777F8B-9406-9742-9888-B31FD2106918}" type="datetimeFigureOut">
              <a:rPr lang="en-US" smtClean="0"/>
              <a:pPr/>
              <a:t>7/8/2022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41EBA-E197-B941-96EB-A0159BA1F8B4}" type="slidenum">
              <a:rPr lang="en-US" smtClean="0"/>
              <a:pPr/>
              <a:t>‹#›</a:t>
            </a:fld>
            <a:endParaRPr lang="en-US"/>
          </a:p>
        </p:txBody>
      </p:sp>
      <p:pic>
        <p:nvPicPr>
          <p:cNvPr id="7" name="Picture 6" descr="PowerPtTemplate_MedicalGas.jpg"/>
          <p:cNvPicPr>
            <a:picLocks noChangeAspect="1"/>
          </p:cNvPicPr>
          <p:nvPr/>
        </p:nvPicPr>
        <p:blipFill>
          <a:blip r:embed="rId15"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77863516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DD0A9A7-24BF-40E7-860A-C76472841330}" type="datetimeFigureOut">
              <a:rPr lang="en-US"/>
              <a:pPr>
                <a:defRPr/>
              </a:pPr>
              <a:t>7/8/2022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619EF17-8358-4847-AB8C-B6ED7402663E}" type="slidenum">
              <a:rPr lang="en-US" altLang="en-US"/>
              <a:pPr/>
              <a:t>‹#›</a:t>
            </a:fld>
            <a:endParaRPr lang="en-US" altLang="en-US"/>
          </a:p>
        </p:txBody>
      </p:sp>
      <p:pic>
        <p:nvPicPr>
          <p:cNvPr id="1031" name="Picture 6" descr="PowerPtTemplate_MedicalGas.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399393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FF04D1A-8C50-463C-8EBA-D1F7190C37E8}" type="datetimeFigureOut">
              <a:rPr lang="en-US"/>
              <a:pPr>
                <a:defRPr/>
              </a:pPr>
              <a:t>7/8/2022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956263B7-731A-4D04-832E-6A59B8501547}" type="slidenum">
              <a:rPr lang="en-US" altLang="en-US"/>
              <a:pPr/>
              <a:t>‹#›</a:t>
            </a:fld>
            <a:endParaRPr lang="en-US" altLang="en-US"/>
          </a:p>
        </p:txBody>
      </p:sp>
      <p:pic>
        <p:nvPicPr>
          <p:cNvPr id="1031" name="Picture 6" descr="PowerPtTemplate_MedicalGas.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177910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9F9A4D49-2BD9-4330-8B16-291C654DF8DE}"/>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a:extLst>
              <a:ext uri="{FF2B5EF4-FFF2-40B4-BE49-F238E27FC236}">
                <a16:creationId xmlns:a16="http://schemas.microsoft.com/office/drawing/2014/main" id="{0849FE2A-C944-4D35-A56B-4F957EBFFB8A}"/>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Title Placeholder 8">
            <a:extLst>
              <a:ext uri="{FF2B5EF4-FFF2-40B4-BE49-F238E27FC236}">
                <a16:creationId xmlns:a16="http://schemas.microsoft.com/office/drawing/2014/main" id="{3482C926-CCA4-4E0C-866C-9EE52173497D}"/>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a:extLst>
              <a:ext uri="{FF2B5EF4-FFF2-40B4-BE49-F238E27FC236}">
                <a16:creationId xmlns:a16="http://schemas.microsoft.com/office/drawing/2014/main" id="{C3EE14B9-29EA-4AB1-AD1C-C19D2FBFD412}"/>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696EB43C-B178-4CF2-9F31-CF552B212EA1}"/>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US"/>
          </a:p>
        </p:txBody>
      </p:sp>
      <p:sp>
        <p:nvSpPr>
          <p:cNvPr id="22" name="Footer Placeholder 21">
            <a:extLst>
              <a:ext uri="{FF2B5EF4-FFF2-40B4-BE49-F238E27FC236}">
                <a16:creationId xmlns:a16="http://schemas.microsoft.com/office/drawing/2014/main" id="{BE04A5BD-C7AD-47D9-A15F-11853DA205AF}"/>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US"/>
          </a:p>
        </p:txBody>
      </p:sp>
      <p:sp>
        <p:nvSpPr>
          <p:cNvPr id="18" name="Slide Number Placeholder 17">
            <a:extLst>
              <a:ext uri="{FF2B5EF4-FFF2-40B4-BE49-F238E27FC236}">
                <a16:creationId xmlns:a16="http://schemas.microsoft.com/office/drawing/2014/main" id="{1D6C19B5-2C90-43F4-863B-C7C35BECDF1E}"/>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fld id="{DC686AED-4A8C-4C9A-8D2E-1B1173C2D3AF}" type="slidenum">
              <a:rPr lang="en-US" altLang="en-US"/>
              <a:pPr/>
              <a:t>‹#›</a:t>
            </a:fld>
            <a:endParaRPr lang="en-US" altLang="en-US"/>
          </a:p>
        </p:txBody>
      </p:sp>
      <p:grpSp>
        <p:nvGrpSpPr>
          <p:cNvPr id="1033" name="Group 1">
            <a:extLst>
              <a:ext uri="{FF2B5EF4-FFF2-40B4-BE49-F238E27FC236}">
                <a16:creationId xmlns:a16="http://schemas.microsoft.com/office/drawing/2014/main" id="{D6E8014F-98E9-4CA8-88B8-6CAFA3031F00}"/>
              </a:ext>
            </a:extLst>
          </p:cNvPr>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7ED8E293-904F-4D27-8F0E-6F3EBC774629}"/>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3" name="Freeform 12">
              <a:extLst>
                <a:ext uri="{FF2B5EF4-FFF2-40B4-BE49-F238E27FC236}">
                  <a16:creationId xmlns:a16="http://schemas.microsoft.com/office/drawing/2014/main" id="{F27ED01C-FF66-4012-B157-C32FE975CAB6}"/>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grpSp>
    </p:spTree>
    <p:extLst>
      <p:ext uri="{BB962C8B-B14F-4D97-AF65-F5344CB8AC3E}">
        <p14:creationId xmlns:p14="http://schemas.microsoft.com/office/powerpoint/2010/main" val="2601574939"/>
      </p:ext>
    </p:extLst>
  </p:cSld>
  <p:clrMap bg1="lt1" tx1="dk1" bg2="lt2" tx2="dk2" accent1="accent1" accent2="accent2" accent3="accent3" accent4="accent4" accent5="accent5" accent6="accent6" hlink="hlink" folHlink="folHlink"/>
  <p:sldLayoutIdLst>
    <p:sldLayoutId id="2147483725" r:id="rId1"/>
  </p:sldLayoutIdLst>
  <p:txStyles>
    <p:titleStyle>
      <a:lvl1pPr algn="l" rtl="0" eaLnBrk="1" fontAlgn="base" hangingPunct="1">
        <a:spcBef>
          <a:spcPct val="0"/>
        </a:spcBef>
        <a:spcAft>
          <a:spcPct val="0"/>
        </a:spcAft>
        <a:defRPr sz="5000" kern="1200">
          <a:solidFill>
            <a:schemeClr val="tx2"/>
          </a:solidFill>
          <a:latin typeface="+mj-lt"/>
          <a:ea typeface="+mj-ea"/>
          <a:cs typeface="+mj-cs"/>
        </a:defRPr>
      </a:lvl1pPr>
      <a:lvl2pPr algn="l" rtl="0" eaLnBrk="1" fontAlgn="base" hangingPunct="1">
        <a:spcBef>
          <a:spcPct val="0"/>
        </a:spcBef>
        <a:spcAft>
          <a:spcPct val="0"/>
        </a:spcAft>
        <a:defRPr sz="5000">
          <a:solidFill>
            <a:schemeClr val="tx2"/>
          </a:solidFill>
          <a:latin typeface="Calibri" pitchFamily="34" charset="0"/>
        </a:defRPr>
      </a:lvl2pPr>
      <a:lvl3pPr algn="l" rtl="0" eaLnBrk="1" fontAlgn="base" hangingPunct="1">
        <a:spcBef>
          <a:spcPct val="0"/>
        </a:spcBef>
        <a:spcAft>
          <a:spcPct val="0"/>
        </a:spcAft>
        <a:defRPr sz="5000">
          <a:solidFill>
            <a:schemeClr val="tx2"/>
          </a:solidFill>
          <a:latin typeface="Calibri" pitchFamily="34" charset="0"/>
        </a:defRPr>
      </a:lvl3pPr>
      <a:lvl4pPr algn="l" rtl="0" eaLnBrk="1" fontAlgn="base" hangingPunct="1">
        <a:spcBef>
          <a:spcPct val="0"/>
        </a:spcBef>
        <a:spcAft>
          <a:spcPct val="0"/>
        </a:spcAft>
        <a:defRPr sz="5000">
          <a:solidFill>
            <a:schemeClr val="tx2"/>
          </a:solidFill>
          <a:latin typeface="Calibri" pitchFamily="34" charset="0"/>
        </a:defRPr>
      </a:lvl4pPr>
      <a:lvl5pPr algn="l" rtl="0" eaLnBrk="1" fontAlgn="base" hangingPunct="1">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p:titleStyle>
    <p:bodyStyle>
      <a:lvl1pPr marL="273050" indent="-273050" algn="l" rtl="0" eaLnBrk="1" fontAlgn="base" hangingPunct="1">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9F9A4D49-2BD9-4330-8B16-291C654DF8DE}"/>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a:extLst>
              <a:ext uri="{FF2B5EF4-FFF2-40B4-BE49-F238E27FC236}">
                <a16:creationId xmlns:a16="http://schemas.microsoft.com/office/drawing/2014/main" id="{0849FE2A-C944-4D35-A56B-4F957EBFFB8A}"/>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Title Placeholder 8">
            <a:extLst>
              <a:ext uri="{FF2B5EF4-FFF2-40B4-BE49-F238E27FC236}">
                <a16:creationId xmlns:a16="http://schemas.microsoft.com/office/drawing/2014/main" id="{3482C926-CCA4-4E0C-866C-9EE52173497D}"/>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a:extLst>
              <a:ext uri="{FF2B5EF4-FFF2-40B4-BE49-F238E27FC236}">
                <a16:creationId xmlns:a16="http://schemas.microsoft.com/office/drawing/2014/main" id="{C3EE14B9-29EA-4AB1-AD1C-C19D2FBFD412}"/>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696EB43C-B178-4CF2-9F31-CF552B212EA1}"/>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US"/>
          </a:p>
        </p:txBody>
      </p:sp>
      <p:sp>
        <p:nvSpPr>
          <p:cNvPr id="22" name="Footer Placeholder 21">
            <a:extLst>
              <a:ext uri="{FF2B5EF4-FFF2-40B4-BE49-F238E27FC236}">
                <a16:creationId xmlns:a16="http://schemas.microsoft.com/office/drawing/2014/main" id="{BE04A5BD-C7AD-47D9-A15F-11853DA205AF}"/>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US"/>
          </a:p>
        </p:txBody>
      </p:sp>
      <p:sp>
        <p:nvSpPr>
          <p:cNvPr id="18" name="Slide Number Placeholder 17">
            <a:extLst>
              <a:ext uri="{FF2B5EF4-FFF2-40B4-BE49-F238E27FC236}">
                <a16:creationId xmlns:a16="http://schemas.microsoft.com/office/drawing/2014/main" id="{1D6C19B5-2C90-43F4-863B-C7C35BECDF1E}"/>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fld id="{DC686AED-4A8C-4C9A-8D2E-1B1173C2D3AF}" type="slidenum">
              <a:rPr lang="en-US" altLang="en-US"/>
              <a:pPr/>
              <a:t>‹#›</a:t>
            </a:fld>
            <a:endParaRPr lang="en-US" altLang="en-US"/>
          </a:p>
        </p:txBody>
      </p:sp>
      <p:grpSp>
        <p:nvGrpSpPr>
          <p:cNvPr id="1033" name="Group 1">
            <a:extLst>
              <a:ext uri="{FF2B5EF4-FFF2-40B4-BE49-F238E27FC236}">
                <a16:creationId xmlns:a16="http://schemas.microsoft.com/office/drawing/2014/main" id="{D6E8014F-98E9-4CA8-88B8-6CAFA3031F00}"/>
              </a:ext>
            </a:extLst>
          </p:cNvPr>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7ED8E293-904F-4D27-8F0E-6F3EBC774629}"/>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3" name="Freeform 12">
              <a:extLst>
                <a:ext uri="{FF2B5EF4-FFF2-40B4-BE49-F238E27FC236}">
                  <a16:creationId xmlns:a16="http://schemas.microsoft.com/office/drawing/2014/main" id="{F27ED01C-FF66-4012-B157-C32FE975CAB6}"/>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grpSp>
    </p:spTree>
    <p:extLst>
      <p:ext uri="{BB962C8B-B14F-4D97-AF65-F5344CB8AC3E}">
        <p14:creationId xmlns:p14="http://schemas.microsoft.com/office/powerpoint/2010/main" val="4006062236"/>
      </p:ext>
    </p:extLst>
  </p:cSld>
  <p:clrMap bg1="lt1" tx1="dk1" bg2="lt2" tx2="dk2" accent1="accent1" accent2="accent2" accent3="accent3" accent4="accent4" accent5="accent5" accent6="accent6" hlink="hlink" folHlink="folHlink"/>
  <p:sldLayoutIdLst>
    <p:sldLayoutId id="2147483727" r:id="rId1"/>
  </p:sldLayoutIdLst>
  <p:txStyles>
    <p:titleStyle>
      <a:lvl1pPr algn="l" rtl="0" eaLnBrk="1" fontAlgn="base" hangingPunct="1">
        <a:spcBef>
          <a:spcPct val="0"/>
        </a:spcBef>
        <a:spcAft>
          <a:spcPct val="0"/>
        </a:spcAft>
        <a:defRPr sz="5000" kern="1200">
          <a:solidFill>
            <a:schemeClr val="tx2"/>
          </a:solidFill>
          <a:latin typeface="+mj-lt"/>
          <a:ea typeface="+mj-ea"/>
          <a:cs typeface="+mj-cs"/>
        </a:defRPr>
      </a:lvl1pPr>
      <a:lvl2pPr algn="l" rtl="0" eaLnBrk="1" fontAlgn="base" hangingPunct="1">
        <a:spcBef>
          <a:spcPct val="0"/>
        </a:spcBef>
        <a:spcAft>
          <a:spcPct val="0"/>
        </a:spcAft>
        <a:defRPr sz="5000">
          <a:solidFill>
            <a:schemeClr val="tx2"/>
          </a:solidFill>
          <a:latin typeface="Calibri" pitchFamily="34" charset="0"/>
        </a:defRPr>
      </a:lvl2pPr>
      <a:lvl3pPr algn="l" rtl="0" eaLnBrk="1" fontAlgn="base" hangingPunct="1">
        <a:spcBef>
          <a:spcPct val="0"/>
        </a:spcBef>
        <a:spcAft>
          <a:spcPct val="0"/>
        </a:spcAft>
        <a:defRPr sz="5000">
          <a:solidFill>
            <a:schemeClr val="tx2"/>
          </a:solidFill>
          <a:latin typeface="Calibri" pitchFamily="34" charset="0"/>
        </a:defRPr>
      </a:lvl3pPr>
      <a:lvl4pPr algn="l" rtl="0" eaLnBrk="1" fontAlgn="base" hangingPunct="1">
        <a:spcBef>
          <a:spcPct val="0"/>
        </a:spcBef>
        <a:spcAft>
          <a:spcPct val="0"/>
        </a:spcAft>
        <a:defRPr sz="5000">
          <a:solidFill>
            <a:schemeClr val="tx2"/>
          </a:solidFill>
          <a:latin typeface="Calibri" pitchFamily="34" charset="0"/>
        </a:defRPr>
      </a:lvl4pPr>
      <a:lvl5pPr algn="l" rtl="0" eaLnBrk="1" fontAlgn="base" hangingPunct="1">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p:titleStyle>
    <p:bodyStyle>
      <a:lvl1pPr marL="273050" indent="-273050" algn="l" rtl="0" eaLnBrk="1" fontAlgn="base" hangingPunct="1">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9F9A4D49-2BD9-4330-8B16-291C654DF8DE}"/>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a:extLst>
              <a:ext uri="{FF2B5EF4-FFF2-40B4-BE49-F238E27FC236}">
                <a16:creationId xmlns:a16="http://schemas.microsoft.com/office/drawing/2014/main" id="{0849FE2A-C944-4D35-A56B-4F957EBFFB8A}"/>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Title Placeholder 8">
            <a:extLst>
              <a:ext uri="{FF2B5EF4-FFF2-40B4-BE49-F238E27FC236}">
                <a16:creationId xmlns:a16="http://schemas.microsoft.com/office/drawing/2014/main" id="{3482C926-CCA4-4E0C-866C-9EE52173497D}"/>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a:extLst>
              <a:ext uri="{FF2B5EF4-FFF2-40B4-BE49-F238E27FC236}">
                <a16:creationId xmlns:a16="http://schemas.microsoft.com/office/drawing/2014/main" id="{C3EE14B9-29EA-4AB1-AD1C-C19D2FBFD412}"/>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696EB43C-B178-4CF2-9F31-CF552B212EA1}"/>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US"/>
          </a:p>
        </p:txBody>
      </p:sp>
      <p:sp>
        <p:nvSpPr>
          <p:cNvPr id="22" name="Footer Placeholder 21">
            <a:extLst>
              <a:ext uri="{FF2B5EF4-FFF2-40B4-BE49-F238E27FC236}">
                <a16:creationId xmlns:a16="http://schemas.microsoft.com/office/drawing/2014/main" id="{BE04A5BD-C7AD-47D9-A15F-11853DA205AF}"/>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US"/>
          </a:p>
        </p:txBody>
      </p:sp>
      <p:sp>
        <p:nvSpPr>
          <p:cNvPr id="18" name="Slide Number Placeholder 17">
            <a:extLst>
              <a:ext uri="{FF2B5EF4-FFF2-40B4-BE49-F238E27FC236}">
                <a16:creationId xmlns:a16="http://schemas.microsoft.com/office/drawing/2014/main" id="{1D6C19B5-2C90-43F4-863B-C7C35BECDF1E}"/>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fld id="{DC686AED-4A8C-4C9A-8D2E-1B1173C2D3AF}" type="slidenum">
              <a:rPr lang="en-US" altLang="en-US"/>
              <a:pPr/>
              <a:t>‹#›</a:t>
            </a:fld>
            <a:endParaRPr lang="en-US" altLang="en-US"/>
          </a:p>
        </p:txBody>
      </p:sp>
      <p:grpSp>
        <p:nvGrpSpPr>
          <p:cNvPr id="1033" name="Group 1">
            <a:extLst>
              <a:ext uri="{FF2B5EF4-FFF2-40B4-BE49-F238E27FC236}">
                <a16:creationId xmlns:a16="http://schemas.microsoft.com/office/drawing/2014/main" id="{D6E8014F-98E9-4CA8-88B8-6CAFA3031F00}"/>
              </a:ext>
            </a:extLst>
          </p:cNvPr>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7ED8E293-904F-4D27-8F0E-6F3EBC774629}"/>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3" name="Freeform 12">
              <a:extLst>
                <a:ext uri="{FF2B5EF4-FFF2-40B4-BE49-F238E27FC236}">
                  <a16:creationId xmlns:a16="http://schemas.microsoft.com/office/drawing/2014/main" id="{F27ED01C-FF66-4012-B157-C32FE975CAB6}"/>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grpSp>
    </p:spTree>
    <p:extLst>
      <p:ext uri="{BB962C8B-B14F-4D97-AF65-F5344CB8AC3E}">
        <p14:creationId xmlns:p14="http://schemas.microsoft.com/office/powerpoint/2010/main" val="2018150239"/>
      </p:ext>
    </p:extLst>
  </p:cSld>
  <p:clrMap bg1="lt1" tx1="dk1" bg2="lt2" tx2="dk2" accent1="accent1" accent2="accent2" accent3="accent3" accent4="accent4" accent5="accent5" accent6="accent6" hlink="hlink" folHlink="folHlink"/>
  <p:sldLayoutIdLst>
    <p:sldLayoutId id="2147483729" r:id="rId1"/>
  </p:sldLayoutIdLst>
  <p:txStyles>
    <p:titleStyle>
      <a:lvl1pPr algn="l" rtl="0" eaLnBrk="1" fontAlgn="base" hangingPunct="1">
        <a:spcBef>
          <a:spcPct val="0"/>
        </a:spcBef>
        <a:spcAft>
          <a:spcPct val="0"/>
        </a:spcAft>
        <a:defRPr sz="5000" kern="1200">
          <a:solidFill>
            <a:schemeClr val="tx2"/>
          </a:solidFill>
          <a:latin typeface="+mj-lt"/>
          <a:ea typeface="+mj-ea"/>
          <a:cs typeface="+mj-cs"/>
        </a:defRPr>
      </a:lvl1pPr>
      <a:lvl2pPr algn="l" rtl="0" eaLnBrk="1" fontAlgn="base" hangingPunct="1">
        <a:spcBef>
          <a:spcPct val="0"/>
        </a:spcBef>
        <a:spcAft>
          <a:spcPct val="0"/>
        </a:spcAft>
        <a:defRPr sz="5000">
          <a:solidFill>
            <a:schemeClr val="tx2"/>
          </a:solidFill>
          <a:latin typeface="Calibri" pitchFamily="34" charset="0"/>
        </a:defRPr>
      </a:lvl2pPr>
      <a:lvl3pPr algn="l" rtl="0" eaLnBrk="1" fontAlgn="base" hangingPunct="1">
        <a:spcBef>
          <a:spcPct val="0"/>
        </a:spcBef>
        <a:spcAft>
          <a:spcPct val="0"/>
        </a:spcAft>
        <a:defRPr sz="5000">
          <a:solidFill>
            <a:schemeClr val="tx2"/>
          </a:solidFill>
          <a:latin typeface="Calibri" pitchFamily="34" charset="0"/>
        </a:defRPr>
      </a:lvl3pPr>
      <a:lvl4pPr algn="l" rtl="0" eaLnBrk="1" fontAlgn="base" hangingPunct="1">
        <a:spcBef>
          <a:spcPct val="0"/>
        </a:spcBef>
        <a:spcAft>
          <a:spcPct val="0"/>
        </a:spcAft>
        <a:defRPr sz="5000">
          <a:solidFill>
            <a:schemeClr val="tx2"/>
          </a:solidFill>
          <a:latin typeface="Calibri" pitchFamily="34" charset="0"/>
        </a:defRPr>
      </a:lvl4pPr>
      <a:lvl5pPr algn="l" rtl="0" eaLnBrk="1" fontAlgn="base" hangingPunct="1">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p:titleStyle>
    <p:bodyStyle>
      <a:lvl1pPr marL="273050" indent="-273050" algn="l" rtl="0" eaLnBrk="1" fontAlgn="base" hangingPunct="1">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codesonline.nfpa.org/code/f2dff7ff-7c38-4d28-a62c-2b50579979ad/3c37c875-f6c2-4864-a8e1-dbc82177f1f4/np_fe8aeb97-4cda-11ea-b5e5-176131c58cf4.html#ID000990001398"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https://codesonline.nfpa.org/code/f2dff7ff-7c38-4d28-a62c-2b50579979ad/3c37c875-f6c2-4864-a8e1-dbc82177f1f4/np_0d338404-4cdb-11ea-b5e5-176131c58cf4.html#ID000990006595" TargetMode="External"/><Relationship Id="rId2" Type="http://schemas.openxmlformats.org/officeDocument/2006/relationships/hyperlink" Target="https://codesonline.nfpa.org/code/f2dff7ff-7c38-4d28-a62c-2b50579979ad/3c37c875-f6c2-4864-a8e1-dbc82177f1f4/np_afed6214-4cdb-11ea-b5e5-176131c58cf4.html#ID000990006719" TargetMode="External"/><Relationship Id="rId1" Type="http://schemas.openxmlformats.org/officeDocument/2006/relationships/slideLayout" Target="../slideLayouts/slideLayout2.xml"/><Relationship Id="rId5" Type="http://schemas.openxmlformats.org/officeDocument/2006/relationships/hyperlink" Target="https://codesonline.nfpa.org/code/f2dff7ff-7c38-4d28-a62c-2b50579979ad/3c37c875-f6c2-4864-a8e1-dbc82177f1f4/np_b0681071-4cdb-11ea-b5e5-176131c58cf4.html#ID000990006744" TargetMode="External"/><Relationship Id="rId4" Type="http://schemas.openxmlformats.org/officeDocument/2006/relationships/hyperlink" Target="https://codesonline.nfpa.org/code/f2dff7ff-7c38-4d28-a62c-2b50579979ad/3c37c875-f6c2-4864-a8e1-dbc82177f1f4/np_07545eca-4cdb-11ea-b5e5-176131c58cf4.html#ID000990006627"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codesonline.nfpa.org/code/f2dff7ff-7c38-4d28-a62c-2b50579979ad/3c37c875-f6c2-4864-a8e1-dbc82177f1f4/np_0d311303-4cdb-11ea-b5e5-176131c58cf4.html#ID000990006596"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codesonline.nfpa.org/code/f2dff7ff-7c38-4d28-a62c-2b50579979ad/3c37c875-f6c2-4864-a8e1-dbc82177f1f4/np_0eca770f-4cdb-11ea-b5e5-176131c58cf4.html#ID000990000420"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codesonline.nfpa.org/code/f2dff7ff-7c38-4d28-a62c-2b50579979ad/3c37c875-f6c2-4864-a8e1-dbc82177f1f4/np_04271414-4cdb-11ea-b5e5-176131c58cf4.html#ID000990001103" TargetMode="External"/><Relationship Id="rId2" Type="http://schemas.openxmlformats.org/officeDocument/2006/relationships/hyperlink" Target="https://codesonline.nfpa.org/code/f2dff7ff-7c38-4d28-a62c-2b50579979ad/3c37c875-f6c2-4864-a8e1-dbc82177f1f4/np_0d311303-4cdb-11ea-b5e5-176131c58cf4.html#ID000990006596"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codesonline.nfpa.org/code/f2dff7ff-7c38-4d28-a62c-2b50579979ad/3c37c875-f6c2-4864-a8e1-dbc82177f1f4/np_0f75ab61-4cdb-11ea-b5e5-176131c58cf4.html#ID000990000371" TargetMode="External"/><Relationship Id="rId2" Type="http://schemas.openxmlformats.org/officeDocument/2006/relationships/hyperlink" Target="https://codesonline.nfpa.org/code/f2dff7ff-7c38-4d28-a62c-2b50579979ad/3c37c875-f6c2-4864-a8e1-dbc82177f1f4/np_07545eca-4cdb-11ea-b5e5-176131c58cf4.html#ID000990006627"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codesonline.nfpa.org/code/f2dff7ff-7c38-4d28-a62c-2b50579979ad/3c37c875-f6c2-4864-a8e1-dbc82177f1f4/np_0ec3c04e-4cdb-11ea-b5e5-176131c58cf4.html#ID000990000421" TargetMode="External"/><Relationship Id="rId2" Type="http://schemas.openxmlformats.org/officeDocument/2006/relationships/hyperlink" Target="https://codesonline.nfpa.org/code/f2dff7ff-7c38-4d28-a62c-2b50579979ad/3c37c875-f6c2-4864-a8e1-dbc82177f1f4/np_afd7b730-4cdb-11ea-b5e5-176131c58cf4.html" TargetMode="External"/><Relationship Id="rId1" Type="http://schemas.openxmlformats.org/officeDocument/2006/relationships/slideLayout" Target="../slideLayouts/slideLayout2.xml"/><Relationship Id="rId5" Type="http://schemas.openxmlformats.org/officeDocument/2006/relationships/hyperlink" Target="https://codesonline.nfpa.org/code/f2dff7ff-7c38-4d28-a62c-2b50579979ad/3c37c875-f6c2-4864-a8e1-dbc82177f1f4/np_078d7039-4cdb-11ea-b5e5-176131c58cf4.html#ID000990006623" TargetMode="External"/><Relationship Id="rId4" Type="http://schemas.openxmlformats.org/officeDocument/2006/relationships/hyperlink" Target="https://codesonline.nfpa.org/code/f2dff7ff-7c38-4d28-a62c-2b50579979ad/3c37c875-f6c2-4864-a8e1-dbc82177f1f4/np_afd3bf8f-4cdb-11ea-b5e5-176131c58cf4.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914400" y="152400"/>
            <a:ext cx="7391400" cy="1295400"/>
          </a:xfrm>
          <a:prstGeom prst="rect">
            <a:avLst/>
          </a:prstGeom>
          <a:noFill/>
          <a:ln w="9525">
            <a:noFill/>
            <a:miter lim="800000"/>
            <a:headEnd/>
            <a:tailEnd/>
          </a:ln>
        </p:spPr>
        <p:txBody>
          <a:bodyPr anchor="ctr">
            <a:noAutofit/>
          </a:bodyPr>
          <a:lstStyle/>
          <a:p>
            <a:pPr algn="ctr" defTabSz="457200" fontAlgn="auto">
              <a:spcAft>
                <a:spcPts val="0"/>
              </a:spcAft>
              <a:defRPr/>
            </a:pPr>
            <a:r>
              <a:rPr lang="en-US" sz="4400" dirty="0"/>
              <a:t>2021 Code </a:t>
            </a:r>
          </a:p>
          <a:p>
            <a:pPr algn="ctr" defTabSz="457200" fontAlgn="auto">
              <a:spcAft>
                <a:spcPts val="0"/>
              </a:spcAft>
              <a:defRPr/>
            </a:pPr>
            <a:r>
              <a:rPr lang="en-US" sz="4000" dirty="0">
                <a:latin typeface="+mj-lt"/>
                <a:ea typeface="+mj-ea"/>
                <a:cs typeface="+mj-cs"/>
              </a:rPr>
              <a:t>Medical-Surgical Vacuum Systems</a:t>
            </a:r>
          </a:p>
        </p:txBody>
      </p:sp>
      <p:pic>
        <p:nvPicPr>
          <p:cNvPr id="5123" name="Picture 3" descr="C:\Users\Othon Guillen\Pictures\Medgas Pics\Medical Vacuum Pum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1831" y="1600200"/>
            <a:ext cx="270033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60004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5123"/>
                                        </p:tgtEl>
                                        <p:attrNameLst>
                                          <p:attrName>style.visibility</p:attrName>
                                        </p:attrNameLst>
                                      </p:cBhvr>
                                      <p:to>
                                        <p:strVal val="visible"/>
                                      </p:to>
                                    </p:set>
                                    <p:animEffect transition="in" filter="checkerboard(across)">
                                      <p:cBhvr>
                                        <p:cTn id="11"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marL="344488" indent="-344488">
              <a:buNone/>
            </a:pPr>
            <a:r>
              <a:rPr lang="en-US" sz="2200" dirty="0"/>
              <a:t>(B) Controls shall provide the following functions:</a:t>
            </a:r>
          </a:p>
          <a:p>
            <a:pPr marL="344488" indent="-344488">
              <a:buNone/>
            </a:pPr>
            <a:r>
              <a:rPr lang="en-US" sz="2200" dirty="0"/>
              <a:t>(3) </a:t>
            </a:r>
            <a:r>
              <a:rPr lang="en-US" sz="2200" u="sng" dirty="0"/>
              <a:t>An automatic restart function </a:t>
            </a:r>
            <a:r>
              <a:rPr lang="en-US" sz="2200" dirty="0"/>
              <a:t>shall be included, such that the supply of medical vacuum will resume normally after power interruption without manual intervention.</a:t>
            </a:r>
          </a:p>
          <a:p>
            <a:pPr marL="0" indent="0">
              <a:buNone/>
            </a:pPr>
            <a:r>
              <a:rPr lang="en-US" sz="2200" dirty="0"/>
              <a:t>5.1.3.7.7 Medical–Surgical Vacuum Exhaust.</a:t>
            </a:r>
          </a:p>
          <a:p>
            <a:pPr marL="0" indent="0">
              <a:buNone/>
            </a:pPr>
            <a:r>
              <a:rPr lang="en-US" sz="2200" dirty="0"/>
              <a:t>5.1.3.7.7.2 The exhaust shall be located as follows:</a:t>
            </a:r>
          </a:p>
          <a:p>
            <a:pPr marL="344488" indent="-344488">
              <a:buNone/>
            </a:pPr>
            <a:r>
              <a:rPr lang="en-US" sz="2200" dirty="0"/>
              <a:t>(1) Outdoors</a:t>
            </a:r>
          </a:p>
          <a:p>
            <a:pPr marL="344488" indent="-344488">
              <a:buNone/>
            </a:pPr>
            <a:r>
              <a:rPr lang="en-US" sz="2200" dirty="0"/>
              <a:t>(2) </a:t>
            </a:r>
            <a:r>
              <a:rPr lang="en-US" sz="2200" u="sng" dirty="0"/>
              <a:t>At least 7.5 m (25 ft) from any door, window, air intake, or other openings in buildings or places of public assembly </a:t>
            </a:r>
          </a:p>
          <a:p>
            <a:pPr marL="0" indent="0">
              <a:buNone/>
            </a:pPr>
            <a:r>
              <a:rPr lang="en-US" sz="2200" dirty="0"/>
              <a:t>5.1.3.7.7.3 The end of the exhaust shall be turned down and screened or otherwise be protected against the entry of vermin, debris, or precipitation by screening fabricated or composed of a noncorroding material.</a:t>
            </a:r>
          </a:p>
        </p:txBody>
      </p:sp>
    </p:spTree>
    <p:extLst>
      <p:ext uri="{BB962C8B-B14F-4D97-AF65-F5344CB8AC3E}">
        <p14:creationId xmlns:p14="http://schemas.microsoft.com/office/powerpoint/2010/main" val="558393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9E700EE-D1F4-4211-A792-15D546DB2F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031" y="990600"/>
            <a:ext cx="7439938" cy="4525963"/>
          </a:xfrm>
          <a:prstGeom prst="rect">
            <a:avLst/>
          </a:prstGeom>
        </p:spPr>
      </p:pic>
    </p:spTree>
    <p:extLst>
      <p:ext uri="{BB962C8B-B14F-4D97-AF65-F5344CB8AC3E}">
        <p14:creationId xmlns:p14="http://schemas.microsoft.com/office/powerpoint/2010/main" val="289569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5C35DF-2BA2-4EF3-9F90-98852DF153CA}"/>
              </a:ext>
            </a:extLst>
          </p:cNvPr>
          <p:cNvSpPr>
            <a:spLocks noGrp="1"/>
          </p:cNvSpPr>
          <p:nvPr>
            <p:ph idx="1"/>
          </p:nvPr>
        </p:nvSpPr>
        <p:spPr>
          <a:xfrm>
            <a:off x="827700" y="609601"/>
            <a:ext cx="6711654" cy="5638806"/>
          </a:xfrm>
        </p:spPr>
        <p:txBody>
          <a:bodyPr>
            <a:normAutofit/>
          </a:bodyPr>
          <a:lstStyle/>
          <a:p>
            <a:pPr marL="0" indent="0">
              <a:buNone/>
            </a:pPr>
            <a:endParaRPr lang="en-US" sz="2200" b="1" dirty="0"/>
          </a:p>
          <a:p>
            <a:pPr marL="0" indent="0">
              <a:buNone/>
            </a:pPr>
            <a:r>
              <a:rPr lang="en-US" sz="2200" b="1" dirty="0"/>
              <a:t>5.1.3.7.7.4 </a:t>
            </a:r>
            <a:r>
              <a:rPr lang="en-US" sz="2200" dirty="0"/>
              <a:t>Vacuum exhaust shall be labeled in accordance with </a:t>
            </a:r>
            <a:r>
              <a:rPr lang="en-US" sz="2200" dirty="0">
                <a:hlinkClick r:id="rId2"/>
              </a:rPr>
              <a:t>5.1.11.1</a:t>
            </a:r>
            <a:r>
              <a:rPr lang="en-US" sz="2200" dirty="0"/>
              <a:t> with any method that would distinguish it as a vacuum exhaust.</a:t>
            </a:r>
          </a:p>
          <a:p>
            <a:pPr marL="0" indent="0">
              <a:buNone/>
            </a:pPr>
            <a:r>
              <a:rPr lang="en-US" sz="2200" dirty="0"/>
              <a:t>5.1.3.7.7.5 The exhaust shall be free of dips and loops that might trap condensate or oil or provided with a drip leg and </a:t>
            </a:r>
            <a:r>
              <a:rPr lang="en-US" sz="2200" dirty="0" err="1"/>
              <a:t>valved</a:t>
            </a:r>
            <a:r>
              <a:rPr lang="en-US" sz="2200" dirty="0"/>
              <a:t> drain at the bottom of the low point.</a:t>
            </a:r>
          </a:p>
          <a:p>
            <a:endParaRPr lang="en-US" dirty="0"/>
          </a:p>
        </p:txBody>
      </p:sp>
    </p:spTree>
    <p:extLst>
      <p:ext uri="{BB962C8B-B14F-4D97-AF65-F5344CB8AC3E}">
        <p14:creationId xmlns:p14="http://schemas.microsoft.com/office/powerpoint/2010/main" val="178688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marL="0" indent="0">
              <a:buNone/>
            </a:pPr>
            <a:r>
              <a:rPr lang="en-US" sz="2000" dirty="0"/>
              <a:t>5.1.3.7.7.6 Vacuum exhausts from multiple pumps shall be permitted to be joined together to one common exhaust where the following conditions are met:</a:t>
            </a:r>
          </a:p>
          <a:p>
            <a:pPr marL="344488" indent="-344488">
              <a:buNone/>
            </a:pPr>
            <a:r>
              <a:rPr lang="en-US" sz="2000" dirty="0"/>
              <a:t>(1) The common exhaust is sized to minimize back pressure in accordance with the pump manufacturer’s recommendations.</a:t>
            </a:r>
          </a:p>
          <a:p>
            <a:pPr marL="344488" indent="-344488">
              <a:buNone/>
            </a:pPr>
            <a:r>
              <a:rPr lang="en-US" sz="2000" dirty="0"/>
              <a:t>(2) Each pump can be isolated by manual or check valve, blind flange, or tube cap to prevent open exhaust piping when the pump(s) is removed for service from consequent flow of exhaust air into the room.</a:t>
            </a:r>
          </a:p>
          <a:p>
            <a:pPr marL="0" indent="0">
              <a:buNone/>
            </a:pPr>
            <a:r>
              <a:rPr lang="en-US" sz="2000" dirty="0"/>
              <a:t>5.1.3.7.8 Operating Alarms. When the capacity of the medical vacuum supply system not in use is less than the equivalent capacity of one pump, a local alarm shall activate [see 5.1.9.5.4(4)]. This signal shall require manual reset.</a:t>
            </a:r>
          </a:p>
        </p:txBody>
      </p:sp>
    </p:spTree>
    <p:extLst>
      <p:ext uri="{BB962C8B-B14F-4D97-AF65-F5344CB8AC3E}">
        <p14:creationId xmlns:p14="http://schemas.microsoft.com/office/powerpoint/2010/main" val="3648916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D2C0A80-1125-4985-8EAB-EAA027AD4041}"/>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1875" r="21875"/>
          <a:stretch>
            <a:fillRect/>
          </a:stretch>
        </p:blipFill>
        <p:spPr>
          <a:xfrm rot="5400000">
            <a:off x="2251075" y="153987"/>
            <a:ext cx="4568825" cy="5486400"/>
          </a:xfrm>
        </p:spPr>
      </p:pic>
      <p:sp>
        <p:nvSpPr>
          <p:cNvPr id="4" name="Text Placeholder 3">
            <a:extLst>
              <a:ext uri="{FF2B5EF4-FFF2-40B4-BE49-F238E27FC236}">
                <a16:creationId xmlns:a16="http://schemas.microsoft.com/office/drawing/2014/main" id="{C7981065-F8DC-4F8A-8044-63963936EDB3}"/>
              </a:ext>
            </a:extLst>
          </p:cNvPr>
          <p:cNvSpPr>
            <a:spLocks noGrp="1"/>
          </p:cNvSpPr>
          <p:nvPr>
            <p:ph type="body" sz="half" idx="2"/>
          </p:nvPr>
        </p:nvSpPr>
        <p:spPr>
          <a:xfrm>
            <a:off x="1447800" y="5367338"/>
            <a:ext cx="6248400" cy="804862"/>
          </a:xfrm>
        </p:spPr>
        <p:txBody>
          <a:bodyPr>
            <a:noAutofit/>
          </a:bodyPr>
          <a:lstStyle/>
          <a:p>
            <a:pPr algn="ctr"/>
            <a:r>
              <a:rPr lang="en-US" sz="4400" dirty="0"/>
              <a:t>Vacuum Sensor Locations</a:t>
            </a:r>
          </a:p>
        </p:txBody>
      </p:sp>
    </p:spTree>
    <p:extLst>
      <p:ext uri="{BB962C8B-B14F-4D97-AF65-F5344CB8AC3E}">
        <p14:creationId xmlns:p14="http://schemas.microsoft.com/office/powerpoint/2010/main" val="3632607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9" name="Rectangle 9"/>
          <p:cNvSpPr>
            <a:spLocks noGrp="1" noChangeArrowheads="1"/>
          </p:cNvSpPr>
          <p:nvPr>
            <p:ph type="title" idx="4294967295"/>
          </p:nvPr>
        </p:nvSpPr>
        <p:spPr>
          <a:xfrm>
            <a:off x="685800" y="405564"/>
            <a:ext cx="7772400" cy="822325"/>
          </a:xfrm>
        </p:spPr>
        <p:txBody>
          <a:bodyPr rtlCol="0">
            <a:noAutofit/>
          </a:bodyPr>
          <a:lstStyle/>
          <a:p>
            <a:pPr eaLnBrk="1" fontAlgn="auto" hangingPunct="1">
              <a:spcAft>
                <a:spcPts val="0"/>
              </a:spcAft>
              <a:defRPr/>
            </a:pPr>
            <a:r>
              <a:rPr lang="en-US" dirty="0"/>
              <a:t>5.1.3.6.1 Source Vacuum Pumps</a:t>
            </a:r>
          </a:p>
        </p:txBody>
      </p:sp>
      <p:pic>
        <p:nvPicPr>
          <p:cNvPr id="3" name="Picture 2" descr="Diagram&#10;&#10;Description automatically generated">
            <a:extLst>
              <a:ext uri="{FF2B5EF4-FFF2-40B4-BE49-F238E27FC236}">
                <a16:creationId xmlns:a16="http://schemas.microsoft.com/office/drawing/2014/main" id="{12D74652-A9EF-FB53-8A6F-F036AE1D5B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636" y="1227889"/>
            <a:ext cx="6324728" cy="4791911"/>
          </a:xfrm>
          <a:prstGeom prst="rect">
            <a:avLst/>
          </a:prstGeom>
        </p:spPr>
      </p:pic>
    </p:spTree>
    <p:extLst>
      <p:ext uri="{BB962C8B-B14F-4D97-AF65-F5344CB8AC3E}">
        <p14:creationId xmlns:p14="http://schemas.microsoft.com/office/powerpoint/2010/main" val="217810057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E0FFAA07-5D4F-497C-B306-04E6F1BDE845}"/>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8645" b="8645"/>
          <a:stretch>
            <a:fillRect/>
          </a:stretch>
        </p:blipFill>
        <p:spPr>
          <a:xfrm>
            <a:off x="1792288" y="612774"/>
            <a:ext cx="5486400" cy="4645025"/>
          </a:xfrm>
        </p:spPr>
      </p:pic>
      <p:sp>
        <p:nvSpPr>
          <p:cNvPr id="4" name="Text Placeholder 3">
            <a:extLst>
              <a:ext uri="{FF2B5EF4-FFF2-40B4-BE49-F238E27FC236}">
                <a16:creationId xmlns:a16="http://schemas.microsoft.com/office/drawing/2014/main" id="{5C754D90-CBF3-43B2-9EB1-A4E3A00F93E6}"/>
              </a:ext>
            </a:extLst>
          </p:cNvPr>
          <p:cNvSpPr>
            <a:spLocks noGrp="1"/>
          </p:cNvSpPr>
          <p:nvPr>
            <p:ph type="body" sz="half" idx="2"/>
          </p:nvPr>
        </p:nvSpPr>
        <p:spPr>
          <a:xfrm>
            <a:off x="1447800" y="5367338"/>
            <a:ext cx="6248400" cy="804862"/>
          </a:xfrm>
        </p:spPr>
        <p:txBody>
          <a:bodyPr>
            <a:noAutofit/>
          </a:bodyPr>
          <a:lstStyle/>
          <a:p>
            <a:pPr algn="ctr"/>
            <a:r>
              <a:rPr lang="en-US" sz="4400" dirty="0"/>
              <a:t>Contact less Claw Vacuum</a:t>
            </a:r>
          </a:p>
        </p:txBody>
      </p:sp>
    </p:spTree>
    <p:extLst>
      <p:ext uri="{BB962C8B-B14F-4D97-AF65-F5344CB8AC3E}">
        <p14:creationId xmlns:p14="http://schemas.microsoft.com/office/powerpoint/2010/main" val="2354642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marL="0" indent="0">
              <a:buNone/>
            </a:pPr>
            <a:r>
              <a:rPr lang="en-US" sz="2200" dirty="0"/>
              <a:t>5.1.3.8* Waste Anesthetic Gas Disposal (WAGD) Central Supply Systems.</a:t>
            </a:r>
          </a:p>
          <a:p>
            <a:pPr marL="0" indent="0">
              <a:buNone/>
            </a:pPr>
            <a:r>
              <a:rPr lang="en-US" sz="2200" dirty="0"/>
              <a:t>5.1.3.8.1* Supply Sources. WAGD supply sources shall be chosen in consultation with the medical staff having knowledge of the requirements to determine the type of system, number and placement of terminals, and other required safety and operating devices.</a:t>
            </a:r>
          </a:p>
          <a:p>
            <a:pPr marL="0" indent="0">
              <a:buNone/>
            </a:pPr>
            <a:r>
              <a:rPr lang="en-US" sz="2200" dirty="0"/>
              <a:t>5.1.3.8.1.1 WAGD shall be permitted to be produced through the medical–surgical vacuum source, by a dedicated producer, or by venturi.</a:t>
            </a:r>
          </a:p>
          <a:p>
            <a:pPr marL="0" indent="0">
              <a:buNone/>
            </a:pPr>
            <a:r>
              <a:rPr lang="en-US" sz="2200" dirty="0"/>
              <a:t>5.1.3.8.1.2 If WAGD is produced by the medical–surgical vacuum source, the following shall apply:</a:t>
            </a:r>
          </a:p>
        </p:txBody>
      </p:sp>
    </p:spTree>
    <p:extLst>
      <p:ext uri="{BB962C8B-B14F-4D97-AF65-F5344CB8AC3E}">
        <p14:creationId xmlns:p14="http://schemas.microsoft.com/office/powerpoint/2010/main" val="2464640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marL="344488" indent="-344488">
              <a:buNone/>
            </a:pPr>
            <a:r>
              <a:rPr lang="en-US" sz="2200" dirty="0"/>
              <a:t>(2) The total concentration of oxidizers (</a:t>
            </a:r>
            <a:r>
              <a:rPr lang="en-US" sz="2200" u="sng" dirty="0"/>
              <a:t>oxygen) shall be maintained below 23.6 percent</a:t>
            </a:r>
            <a:r>
              <a:rPr lang="en-US" sz="2200" dirty="0"/>
              <a:t>, or the vacuum pump shall comply with 5.1.3.8.2.1.</a:t>
            </a:r>
          </a:p>
          <a:p>
            <a:pPr marL="0" indent="0">
              <a:buNone/>
            </a:pPr>
            <a:r>
              <a:rPr lang="en-US" sz="2200" dirty="0"/>
              <a:t>5.1.3.8.1.4 If WAGD is produced by a dedicated WAGD producer with a total power less than 1 horsepower in total (both producers), the following shall apply:</a:t>
            </a:r>
          </a:p>
          <a:p>
            <a:pPr marL="344488" indent="-344488">
              <a:buNone/>
            </a:pPr>
            <a:r>
              <a:rPr lang="en-US" sz="2200" dirty="0"/>
              <a:t>(1) The WAGD source shall be permitted to be located near the inlet(s) served.</a:t>
            </a:r>
          </a:p>
          <a:p>
            <a:pPr marL="0" indent="0">
              <a:buNone/>
            </a:pPr>
            <a:r>
              <a:rPr lang="en-US" sz="2200" dirty="0"/>
              <a:t>5.1.3.8.1.5 For liquid ring pumps in WAGD service, seal water shall be of a quality as recommended by the pump manufacturer.</a:t>
            </a:r>
          </a:p>
          <a:p>
            <a:pPr marL="0" indent="0">
              <a:buNone/>
            </a:pPr>
            <a:r>
              <a:rPr lang="en-US" sz="2200" dirty="0"/>
              <a:t>5.1.3.8.1.6 The WAGD source shall consist of the following:</a:t>
            </a:r>
          </a:p>
          <a:p>
            <a:pPr marL="344488" indent="-344488">
              <a:buNone/>
            </a:pPr>
            <a:r>
              <a:rPr lang="en-US" sz="2200" dirty="0"/>
              <a:t>(1) Two or more WAGD producers sufficient to serve the peak calculated demand with the largest single WAGD producer out of service</a:t>
            </a:r>
          </a:p>
        </p:txBody>
      </p:sp>
    </p:spTree>
    <p:extLst>
      <p:ext uri="{BB962C8B-B14F-4D97-AF65-F5344CB8AC3E}">
        <p14:creationId xmlns:p14="http://schemas.microsoft.com/office/powerpoint/2010/main" val="933344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364163"/>
          </a:xfrm>
        </p:spPr>
        <p:txBody>
          <a:bodyPr>
            <a:normAutofit/>
          </a:bodyPr>
          <a:lstStyle/>
          <a:p>
            <a:pPr marL="0" indent="0">
              <a:buNone/>
            </a:pPr>
            <a:r>
              <a:rPr lang="en-US" sz="2200" dirty="0"/>
              <a:t>5.1.3.8.1.7 If WAGD is produced by a venturi, the following shall apply:</a:t>
            </a:r>
          </a:p>
          <a:p>
            <a:pPr marL="344488" indent="-344488">
              <a:buNone/>
            </a:pPr>
            <a:r>
              <a:rPr lang="en-US" sz="2200" dirty="0"/>
              <a:t>(1) </a:t>
            </a:r>
            <a:r>
              <a:rPr lang="en-US" sz="2200" u="sng" dirty="0"/>
              <a:t>The venturi shall not be user-adjustable </a:t>
            </a:r>
            <a:r>
              <a:rPr lang="en-US" sz="2200" dirty="0"/>
              <a:t>(i.e., require the use of special tools).</a:t>
            </a:r>
          </a:p>
          <a:p>
            <a:pPr marL="344488" indent="-344488">
              <a:buNone/>
            </a:pPr>
            <a:r>
              <a:rPr lang="en-US" sz="2200" dirty="0"/>
              <a:t>(2) The </a:t>
            </a:r>
            <a:r>
              <a:rPr lang="en-US" sz="2200" u="sng" dirty="0"/>
              <a:t>venturi shall be driven using water, inert gas, instrument air, or other dedicated air source</a:t>
            </a:r>
            <a:r>
              <a:rPr lang="en-US" sz="2200" dirty="0"/>
              <a:t>.</a:t>
            </a:r>
          </a:p>
          <a:p>
            <a:pPr marL="344488" indent="-344488">
              <a:buNone/>
            </a:pPr>
            <a:r>
              <a:rPr lang="en-US" sz="2200" dirty="0"/>
              <a:t>(3) Medical air shall not be used to power the </a:t>
            </a:r>
            <a:r>
              <a:rPr lang="en-US" sz="2200" dirty="0" err="1"/>
              <a:t>venturi</a:t>
            </a:r>
            <a:r>
              <a:rPr lang="en-US" sz="2200" dirty="0"/>
              <a:t>.</a:t>
            </a:r>
          </a:p>
          <a:p>
            <a:pPr marL="0" indent="0">
              <a:buNone/>
            </a:pPr>
            <a:r>
              <a:rPr lang="en-US" sz="2200" dirty="0"/>
              <a:t>5.1.3.8.2 WAGD Producers.</a:t>
            </a:r>
          </a:p>
          <a:p>
            <a:pPr marL="0" indent="0">
              <a:buNone/>
            </a:pPr>
            <a:r>
              <a:rPr lang="en-US" sz="2200" dirty="0"/>
              <a:t>5.1.3.8.2.1 Vacuum pumps dedicated for WAGD service shall be as follows:</a:t>
            </a:r>
          </a:p>
          <a:p>
            <a:pPr marL="344488" indent="-344488">
              <a:buNone/>
            </a:pPr>
            <a:r>
              <a:rPr lang="en-US" sz="2200" dirty="0"/>
              <a:t>(2) Designed of materials and using lubricants and sealants that are inert in the presence of oxygen, nitrous oxide, and halogenated anesthetics</a:t>
            </a:r>
          </a:p>
          <a:p>
            <a:pPr marL="0" indent="0">
              <a:buNone/>
            </a:pPr>
            <a:r>
              <a:rPr lang="en-US" sz="2200" dirty="0"/>
              <a:t>5.1.3.8.2.2 Vacuum producers (e.g., fans or blowers) designed for operation at vacuums below 130 mm (5 in.) </a:t>
            </a:r>
            <a:r>
              <a:rPr lang="en-US" sz="2200" dirty="0" err="1"/>
              <a:t>HgV</a:t>
            </a:r>
            <a:r>
              <a:rPr lang="en-US" sz="2200" dirty="0"/>
              <a:t> shall be as follows:</a:t>
            </a:r>
          </a:p>
        </p:txBody>
      </p:sp>
    </p:spTree>
    <p:extLst>
      <p:ext uri="{BB962C8B-B14F-4D97-AF65-F5344CB8AC3E}">
        <p14:creationId xmlns:p14="http://schemas.microsoft.com/office/powerpoint/2010/main" val="1827876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marL="0" indent="0">
              <a:buNone/>
            </a:pPr>
            <a:r>
              <a:rPr lang="en-US" sz="2200" dirty="0"/>
              <a:t>5.1.3.7.1 Medical–Surgical Vacuum Central Sources. </a:t>
            </a:r>
          </a:p>
          <a:p>
            <a:pPr marL="0" indent="0">
              <a:buNone/>
            </a:pPr>
            <a:r>
              <a:rPr lang="en-US" sz="2200" dirty="0"/>
              <a:t>Medical–surgical vacuum central supply systems shall be located per 5.1.3.3 as follows:</a:t>
            </a:r>
          </a:p>
          <a:p>
            <a:pPr marL="344488" indent="-344488">
              <a:buNone/>
            </a:pPr>
            <a:r>
              <a:rPr lang="en-US" sz="2200" dirty="0"/>
              <a:t>(1) Indoors in a dedicated mechanical equipment area, adequately ventilated and with any required utilities </a:t>
            </a:r>
          </a:p>
          <a:p>
            <a:pPr marL="0" indent="0">
              <a:buNone/>
            </a:pPr>
            <a:r>
              <a:rPr lang="en-US" sz="2200" dirty="0"/>
              <a:t>5.1.3.7.1.1 Medical–surgical vacuum central supply systems shall consist of the following:</a:t>
            </a:r>
          </a:p>
          <a:p>
            <a:pPr marL="344488" indent="-344488">
              <a:buNone/>
            </a:pPr>
            <a:r>
              <a:rPr lang="en-US" sz="2200" dirty="0"/>
              <a:t>(1) Two or more vacuum pumps sufficient to serve the peak calculated demand with the largest single vacuum pump out of service</a:t>
            </a:r>
          </a:p>
          <a:p>
            <a:pPr marL="344488" indent="-344488">
              <a:buNone/>
            </a:pPr>
            <a:r>
              <a:rPr lang="en-US" sz="2200" dirty="0"/>
              <a:t>(2) Automatic means to prevent backflow from any on-cycle vacuum pumps through any off-cycle vacuum pumps</a:t>
            </a:r>
          </a:p>
        </p:txBody>
      </p:sp>
    </p:spTree>
    <p:extLst>
      <p:ext uri="{BB962C8B-B14F-4D97-AF65-F5344CB8AC3E}">
        <p14:creationId xmlns:p14="http://schemas.microsoft.com/office/powerpoint/2010/main" val="3410940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marL="344488" indent="-344488">
              <a:buNone/>
            </a:pPr>
            <a:r>
              <a:rPr lang="en-US" sz="2200" dirty="0"/>
              <a:t>(4) Used only for WAGD service and not employed for other services</a:t>
            </a:r>
          </a:p>
          <a:p>
            <a:pPr marL="344488" indent="-344488">
              <a:buNone/>
            </a:pPr>
            <a:r>
              <a:rPr lang="en-US" sz="2200" dirty="0"/>
              <a:t>(5) Interconnected via piping, ductwork, and so forth, made of materials determined by the manufacturer as suitable to the service</a:t>
            </a:r>
          </a:p>
          <a:p>
            <a:pPr marL="0" indent="0">
              <a:buNone/>
            </a:pPr>
            <a:r>
              <a:rPr lang="en-US" sz="2200" dirty="0"/>
              <a:t>5.1.3.8.3.2 Where WAGD source systems have two or more producers, and the capacity of the WAGD system not in use is less than the equivalent capacity of one producer, a local alarm shall activate [see 5.1.9.5.4(5)]. This signal shall require manual </a:t>
            </a:r>
          </a:p>
          <a:p>
            <a:pPr marL="0" indent="0">
              <a:buNone/>
            </a:pPr>
            <a:r>
              <a:rPr lang="en-US" sz="2200" dirty="0"/>
              <a:t>Reset</a:t>
            </a:r>
          </a:p>
          <a:p>
            <a:pPr marL="0" indent="0">
              <a:buNone/>
            </a:pPr>
            <a:r>
              <a:rPr lang="en-US" sz="2200" dirty="0"/>
              <a:t>5.1.3.8.4.1</a:t>
            </a:r>
          </a:p>
          <a:p>
            <a:pPr marL="0" indent="0">
              <a:buNone/>
            </a:pPr>
            <a:r>
              <a:rPr lang="en-US" sz="2200" dirty="0"/>
              <a:t>WAGD source systems shall be controlled to ensure continuous flow under all conditions of system use as follows:</a:t>
            </a:r>
          </a:p>
          <a:p>
            <a:pPr marL="344488" indent="-344488">
              <a:buNone/>
            </a:pPr>
            <a:r>
              <a:rPr lang="en-US" sz="2200" dirty="0"/>
              <a:t>(1) Automatic activation of producer(s) as necessary to supply the demand.</a:t>
            </a:r>
          </a:p>
        </p:txBody>
      </p:sp>
    </p:spTree>
    <p:extLst>
      <p:ext uri="{BB962C8B-B14F-4D97-AF65-F5344CB8AC3E}">
        <p14:creationId xmlns:p14="http://schemas.microsoft.com/office/powerpoint/2010/main" val="2793744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5" name="Rectangle 11"/>
          <p:cNvSpPr>
            <a:spLocks noGrp="1" noChangeArrowheads="1"/>
          </p:cNvSpPr>
          <p:nvPr>
            <p:ph type="title" idx="4294967295"/>
          </p:nvPr>
        </p:nvSpPr>
        <p:spPr>
          <a:xfrm>
            <a:off x="685800" y="381000"/>
            <a:ext cx="7772400" cy="990600"/>
          </a:xfrm>
        </p:spPr>
        <p:txBody>
          <a:bodyPr>
            <a:normAutofit/>
          </a:bodyPr>
          <a:lstStyle/>
          <a:p>
            <a:pPr eaLnBrk="1" hangingPunct="1"/>
            <a:r>
              <a:rPr lang="en-US" altLang="en-US" dirty="0"/>
              <a:t>5.1.3.8 WAGD Sources Category1</a:t>
            </a:r>
          </a:p>
        </p:txBody>
      </p:sp>
      <p:pic>
        <p:nvPicPr>
          <p:cNvPr id="4" name="Picture 3" descr="Diagram&#10;&#10;Description automatically generated">
            <a:extLst>
              <a:ext uri="{FF2B5EF4-FFF2-40B4-BE49-F238E27FC236}">
                <a16:creationId xmlns:a16="http://schemas.microsoft.com/office/drawing/2014/main" id="{0E0242B0-45B7-5840-1EFB-319CF804E5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7345" y="1346200"/>
            <a:ext cx="6289310" cy="4724400"/>
          </a:xfrm>
          <a:prstGeom prst="rect">
            <a:avLst/>
          </a:prstGeom>
        </p:spPr>
      </p:pic>
    </p:spTree>
    <p:extLst>
      <p:ext uri="{BB962C8B-B14F-4D97-AF65-F5344CB8AC3E}">
        <p14:creationId xmlns:p14="http://schemas.microsoft.com/office/powerpoint/2010/main" val="250066892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140E26D6-D20A-4954-9AAC-2C2E359E5343}"/>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6372" b="16372"/>
          <a:stretch>
            <a:fillRect/>
          </a:stretch>
        </p:blipFill>
        <p:spPr>
          <a:xfrm>
            <a:off x="1792288" y="612774"/>
            <a:ext cx="5486400" cy="4416425"/>
          </a:xfrm>
        </p:spPr>
      </p:pic>
      <p:sp>
        <p:nvSpPr>
          <p:cNvPr id="4" name="Text Placeholder 3">
            <a:extLst>
              <a:ext uri="{FF2B5EF4-FFF2-40B4-BE49-F238E27FC236}">
                <a16:creationId xmlns:a16="http://schemas.microsoft.com/office/drawing/2014/main" id="{41FBEE41-73E2-4AAA-AF78-26DA1532841B}"/>
              </a:ext>
            </a:extLst>
          </p:cNvPr>
          <p:cNvSpPr>
            <a:spLocks noGrp="1"/>
          </p:cNvSpPr>
          <p:nvPr>
            <p:ph type="body" sz="half" idx="2"/>
          </p:nvPr>
        </p:nvSpPr>
        <p:spPr/>
        <p:txBody>
          <a:bodyPr>
            <a:normAutofit/>
          </a:bodyPr>
          <a:lstStyle/>
          <a:p>
            <a:pPr algn="ctr"/>
            <a:r>
              <a:rPr lang="en-US" sz="4400" dirty="0"/>
              <a:t>WAGD Producer</a:t>
            </a:r>
          </a:p>
        </p:txBody>
      </p:sp>
    </p:spTree>
    <p:extLst>
      <p:ext uri="{BB962C8B-B14F-4D97-AF65-F5344CB8AC3E}">
        <p14:creationId xmlns:p14="http://schemas.microsoft.com/office/powerpoint/2010/main" val="4094593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25000" lnSpcReduction="20000"/>
          </a:bodyPr>
          <a:lstStyle/>
          <a:p>
            <a:pPr marL="0" indent="0">
              <a:buNone/>
            </a:pPr>
            <a:r>
              <a:rPr lang="en-US" sz="8000" dirty="0"/>
              <a:t>(D) WAGD source system controls shall be provided with electrical systems including at least:</a:t>
            </a:r>
          </a:p>
          <a:p>
            <a:pPr marL="0" indent="0">
              <a:buNone/>
            </a:pPr>
            <a:r>
              <a:rPr lang="en-US" sz="8000" dirty="0"/>
              <a:t>(4) An </a:t>
            </a:r>
            <a:r>
              <a:rPr lang="en-US" sz="8000" u="sng" dirty="0"/>
              <a:t>automatic restart </a:t>
            </a:r>
            <a:r>
              <a:rPr lang="en-US" sz="8000" dirty="0"/>
              <a:t>function shall be included, such that the pump(s) will restart after power interruption without manual intervention.</a:t>
            </a:r>
          </a:p>
          <a:p>
            <a:pPr marL="0" indent="0">
              <a:buNone/>
            </a:pPr>
            <a:r>
              <a:rPr lang="en-US" sz="8000" b="1" dirty="0"/>
              <a:t>5.1.3.9 </a:t>
            </a:r>
            <a:r>
              <a:rPr lang="en-US" sz="8000" b="1" dirty="0">
                <a:hlinkClick r:id="rId2"/>
              </a:rPr>
              <a:t>*</a:t>
            </a:r>
            <a:r>
              <a:rPr lang="en-US" sz="8000" b="1" dirty="0"/>
              <a:t>  Oxygen Central Supply Systems Using Concentrators.</a:t>
            </a:r>
          </a:p>
          <a:p>
            <a:pPr marL="0" indent="0">
              <a:buNone/>
            </a:pPr>
            <a:r>
              <a:rPr lang="en-US" sz="8000" dirty="0"/>
              <a:t>Any oxygen central supply system that includes one or more oxygen concentrator supply systems shall comply with </a:t>
            </a:r>
            <a:r>
              <a:rPr lang="en-US" sz="8000" dirty="0">
                <a:hlinkClick r:id="rId3"/>
              </a:rPr>
              <a:t>5.1.3.9.1</a:t>
            </a:r>
            <a:r>
              <a:rPr lang="en-US" sz="8000" dirty="0"/>
              <a:t> through </a:t>
            </a:r>
            <a:r>
              <a:rPr lang="en-US" sz="8000" dirty="0">
                <a:hlinkClick r:id="rId4"/>
              </a:rPr>
              <a:t>5.1.3.9.5</a:t>
            </a:r>
            <a:r>
              <a:rPr lang="en-US" sz="8000" dirty="0"/>
              <a:t>.</a:t>
            </a:r>
          </a:p>
          <a:p>
            <a:pPr marL="0" indent="0">
              <a:buNone/>
            </a:pPr>
            <a:r>
              <a:rPr lang="en-US" sz="8000" b="1" dirty="0"/>
              <a:t>5.1.3.9.1 </a:t>
            </a:r>
            <a:r>
              <a:rPr lang="en-US" sz="8000" b="1" dirty="0">
                <a:hlinkClick r:id="rId5"/>
              </a:rPr>
              <a:t>*</a:t>
            </a:r>
            <a:r>
              <a:rPr lang="en-US" sz="8000" b="1" dirty="0"/>
              <a:t>  Oxygen Concentrator Supply Units.</a:t>
            </a:r>
          </a:p>
          <a:p>
            <a:pPr marL="0" indent="0">
              <a:buNone/>
            </a:pPr>
            <a:r>
              <a:rPr lang="en-US" sz="8000" b="1" dirty="0"/>
              <a:t>5.1.3.9.1.1 </a:t>
            </a:r>
          </a:p>
          <a:p>
            <a:pPr marL="0" indent="0">
              <a:buNone/>
            </a:pPr>
            <a:r>
              <a:rPr lang="en-US" sz="8000" dirty="0"/>
              <a:t>Oxygen concentrator supply units for use with medical gas pipelines shall produce oxygen meeting the requirements of Oxygen 93 USP or Oxygen USP.</a:t>
            </a:r>
          </a:p>
          <a:p>
            <a:pPr marL="0" indent="0">
              <a:buNone/>
            </a:pPr>
            <a:r>
              <a:rPr lang="en-US" sz="8000" b="1" dirty="0"/>
              <a:t>5.1.3.9.1.2 </a:t>
            </a:r>
          </a:p>
          <a:p>
            <a:pPr marL="0" indent="0">
              <a:buNone/>
            </a:pPr>
            <a:r>
              <a:rPr lang="en-US" sz="8000" dirty="0"/>
              <a:t>Output shall have less than or equal to 1 mg/m</a:t>
            </a:r>
            <a:r>
              <a:rPr lang="en-US" sz="8000" baseline="30000" dirty="0"/>
              <a:t>3</a:t>
            </a:r>
            <a:r>
              <a:rPr lang="en-US" sz="8000" dirty="0"/>
              <a:t> (1.685 × 10</a:t>
            </a:r>
            <a:r>
              <a:rPr lang="en-US" sz="8000" baseline="30000" dirty="0"/>
              <a:t>−6</a:t>
            </a:r>
            <a:r>
              <a:rPr lang="en-US" sz="8000" dirty="0"/>
              <a:t> </a:t>
            </a:r>
            <a:r>
              <a:rPr lang="en-US" sz="8000" dirty="0" err="1"/>
              <a:t>lb</a:t>
            </a:r>
            <a:r>
              <a:rPr lang="en-US" sz="8000" dirty="0"/>
              <a:t>/yd</a:t>
            </a:r>
            <a:r>
              <a:rPr lang="en-US" sz="8000" baseline="30000" dirty="0"/>
              <a:t>3</a:t>
            </a:r>
            <a:r>
              <a:rPr lang="en-US" sz="8000" dirty="0"/>
              <a:t>) of permanent particulates sized 1 micron or larger at normal atmospheric pressure.</a:t>
            </a:r>
          </a:p>
          <a:p>
            <a:pPr marL="0" indent="0">
              <a:buNone/>
            </a:pPr>
            <a:r>
              <a:rPr lang="en-US" sz="8000" b="1" dirty="0"/>
              <a:t>5.1.3.9.1.3 </a:t>
            </a:r>
          </a:p>
          <a:p>
            <a:pPr marL="0" indent="0">
              <a:buNone/>
            </a:pPr>
            <a:r>
              <a:rPr lang="en-US" sz="8000" dirty="0"/>
              <a:t>Materials of construction on the air side of the oxygen concentrator unit shall be suitable for the service as determined by the manufacturer.</a:t>
            </a:r>
          </a:p>
          <a:p>
            <a:pPr marL="0" indent="0">
              <a:buNone/>
            </a:pPr>
            <a:endParaRPr lang="en-US" sz="2000" dirty="0"/>
          </a:p>
        </p:txBody>
      </p:sp>
    </p:spTree>
    <p:extLst>
      <p:ext uri="{BB962C8B-B14F-4D97-AF65-F5344CB8AC3E}">
        <p14:creationId xmlns:p14="http://schemas.microsoft.com/office/powerpoint/2010/main" val="4262116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marL="0" indent="0">
              <a:buNone/>
            </a:pPr>
            <a:r>
              <a:rPr lang="en-US" sz="2000" b="1" dirty="0"/>
              <a:t>5.1.3.9.1.5 </a:t>
            </a:r>
            <a:r>
              <a:rPr lang="en-US" sz="2000" dirty="0"/>
              <a:t>The components that make up the oxygen concentrator unit shall be as follows:</a:t>
            </a:r>
          </a:p>
          <a:p>
            <a:pPr marL="344488" indent="-344488">
              <a:buNone/>
            </a:pPr>
            <a:r>
              <a:rPr lang="en-US" sz="2000" dirty="0"/>
              <a:t>(1) The manufacturer of the concentrator unit shall be permitted to use such components and arrangement of such components as needed to produce oxygen complying with </a:t>
            </a:r>
            <a:r>
              <a:rPr lang="en-US" sz="2000" dirty="0">
                <a:hlinkClick r:id="rId2"/>
              </a:rPr>
              <a:t>5.1.3.9.1.1</a:t>
            </a:r>
            <a:r>
              <a:rPr lang="en-US" sz="2000" dirty="0"/>
              <a:t> in the quantity as required by the facility, except where otherwise specifically defined in this code.</a:t>
            </a:r>
          </a:p>
          <a:p>
            <a:pPr marL="344488" indent="-344488">
              <a:buNone/>
            </a:pPr>
            <a:r>
              <a:rPr lang="en-US" sz="2000" dirty="0"/>
              <a:t>(2) Air receivers and oxygen accumulators, where used, shall comply with Section VIII, “Unfired Pressure Vessels,” of the ASME </a:t>
            </a:r>
            <a:r>
              <a:rPr lang="en-US" sz="2000" i="1" dirty="0"/>
              <a:t>Boiler and Pressure Vessels Code</a:t>
            </a:r>
            <a:r>
              <a:rPr lang="en-US" sz="2000" dirty="0"/>
              <a:t> and be provided with overpressure relief valves.</a:t>
            </a:r>
          </a:p>
          <a:p>
            <a:pPr marL="0" indent="0">
              <a:buNone/>
            </a:pPr>
            <a:r>
              <a:rPr lang="en-US" sz="2000" b="1" dirty="0"/>
              <a:t>5.1.3.9.1.6 </a:t>
            </a:r>
            <a:r>
              <a:rPr lang="en-US" sz="2000" dirty="0"/>
              <a:t>The supply air to the concentrator(s) shall be of a quality to ensure the oxygen concentrator unit can produce oxygen complying with </a:t>
            </a:r>
            <a:r>
              <a:rPr lang="en-US" sz="2000" dirty="0">
                <a:hlinkClick r:id="rId2"/>
              </a:rPr>
              <a:t>5.1.3.9.1.1</a:t>
            </a:r>
            <a:r>
              <a:rPr lang="en-US" sz="2000" dirty="0"/>
              <a:t> and shall not be subject to normally anticipated contamination (e.g., vehicle or other exhausts, gas leakage, discharge from vents, flooding).</a:t>
            </a:r>
          </a:p>
          <a:p>
            <a:pPr marL="0" indent="0">
              <a:buNone/>
            </a:pPr>
            <a:endParaRPr lang="en-US" sz="2000" dirty="0"/>
          </a:p>
        </p:txBody>
      </p:sp>
    </p:spTree>
    <p:extLst>
      <p:ext uri="{BB962C8B-B14F-4D97-AF65-F5344CB8AC3E}">
        <p14:creationId xmlns:p14="http://schemas.microsoft.com/office/powerpoint/2010/main" val="4041925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1D65D8-1D21-424C-8AE9-741AEA71B914}"/>
              </a:ext>
            </a:extLst>
          </p:cNvPr>
          <p:cNvSpPr>
            <a:spLocks noGrp="1"/>
          </p:cNvSpPr>
          <p:nvPr>
            <p:ph idx="1"/>
          </p:nvPr>
        </p:nvSpPr>
        <p:spPr>
          <a:xfrm>
            <a:off x="685800" y="457200"/>
            <a:ext cx="7848600" cy="5791207"/>
          </a:xfrm>
        </p:spPr>
        <p:txBody>
          <a:bodyPr>
            <a:noAutofit/>
          </a:bodyPr>
          <a:lstStyle/>
          <a:p>
            <a:pPr marL="0" indent="0">
              <a:buNone/>
            </a:pPr>
            <a:r>
              <a:rPr lang="en-US" sz="2000" b="1" dirty="0"/>
              <a:t>5.1.3.9.1.7  </a:t>
            </a:r>
            <a:r>
              <a:rPr lang="en-US" sz="2000" dirty="0"/>
              <a:t>The oxygen concentrator supply unit and any associated electrical equipment shall be provided with, at a minimum, the following electrical components:</a:t>
            </a:r>
          </a:p>
          <a:p>
            <a:pPr marL="344488" indent="-344488">
              <a:buNone/>
            </a:pPr>
            <a:r>
              <a:rPr lang="en-US" sz="2000" dirty="0"/>
              <a:t>(1) Either a disconnect switch for each major electrical component or a single disconnect that deactivates all electrical components in the concentrator unit</a:t>
            </a:r>
          </a:p>
          <a:p>
            <a:pPr marL="344488" indent="-344488">
              <a:buNone/>
            </a:pPr>
            <a:r>
              <a:rPr lang="en-US" sz="2000" dirty="0"/>
              <a:t>(2) Motor-starting devices with overload protection for any component with an electrical motor over 2 hp</a:t>
            </a:r>
          </a:p>
          <a:p>
            <a:pPr marL="0" indent="0">
              <a:buNone/>
            </a:pPr>
            <a:r>
              <a:rPr lang="en-US" sz="2000" b="1" dirty="0"/>
              <a:t>5.1.3.9.1.8 </a:t>
            </a:r>
            <a:r>
              <a:rPr lang="en-US" sz="2000" dirty="0"/>
              <a:t>A vent valve shall be provided as follows:</a:t>
            </a:r>
          </a:p>
          <a:p>
            <a:pPr marL="344488" indent="-344488">
              <a:buNone/>
            </a:pPr>
            <a:r>
              <a:rPr lang="en-US" sz="2000" dirty="0"/>
              <a:t>(1) Located on the source side of the concentrator outlet isolation valve to permit the operation of the oxygen concentrator unit for validation, calibration, and testing while the unit is isolated from the pipeline system</a:t>
            </a:r>
          </a:p>
          <a:p>
            <a:pPr marL="344488" indent="-344488">
              <a:buNone/>
            </a:pPr>
            <a:r>
              <a:rPr lang="en-US" sz="2000" dirty="0"/>
              <a:t>(2) Sized to allow for at least 25 percent of the oxygen concentrator unit flow</a:t>
            </a:r>
          </a:p>
          <a:p>
            <a:pPr marL="344488" indent="-344488">
              <a:buNone/>
            </a:pPr>
            <a:r>
              <a:rPr lang="en-US" sz="2000" dirty="0"/>
              <a:t>(3) Vented to a location compliant with </a:t>
            </a:r>
            <a:r>
              <a:rPr lang="en-US" sz="2000" dirty="0">
                <a:hlinkClick r:id="rId2"/>
              </a:rPr>
              <a:t>5.1.3.3.3.2</a:t>
            </a:r>
            <a:endParaRPr lang="en-US" sz="2000" dirty="0"/>
          </a:p>
          <a:p>
            <a:pPr marL="0" indent="0">
              <a:buNone/>
            </a:pPr>
            <a:endParaRPr lang="en-US" sz="2000" dirty="0"/>
          </a:p>
        </p:txBody>
      </p:sp>
    </p:spTree>
    <p:extLst>
      <p:ext uri="{BB962C8B-B14F-4D97-AF65-F5344CB8AC3E}">
        <p14:creationId xmlns:p14="http://schemas.microsoft.com/office/powerpoint/2010/main" val="2280821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9FB345-2BEA-4EF3-857E-9A61E727BFE2}"/>
              </a:ext>
            </a:extLst>
          </p:cNvPr>
          <p:cNvSpPr>
            <a:spLocks noGrp="1"/>
          </p:cNvSpPr>
          <p:nvPr>
            <p:ph idx="1"/>
          </p:nvPr>
        </p:nvSpPr>
        <p:spPr>
          <a:xfrm>
            <a:off x="827700" y="609601"/>
            <a:ext cx="6711654" cy="5638806"/>
          </a:xfrm>
        </p:spPr>
        <p:txBody>
          <a:bodyPr>
            <a:normAutofit fontScale="70000" lnSpcReduction="20000"/>
          </a:bodyPr>
          <a:lstStyle/>
          <a:p>
            <a:pPr marL="0" indent="0">
              <a:buNone/>
            </a:pPr>
            <a:endParaRPr lang="en-US" b="1" dirty="0"/>
          </a:p>
          <a:p>
            <a:pPr marL="0" indent="0">
              <a:buNone/>
            </a:pPr>
            <a:endParaRPr lang="en-US" b="1" dirty="0"/>
          </a:p>
          <a:p>
            <a:pPr marL="0" indent="0">
              <a:buNone/>
            </a:pPr>
            <a:r>
              <a:rPr lang="en-US" b="1" dirty="0"/>
              <a:t>5.1.3.9.1.9 </a:t>
            </a:r>
            <a:r>
              <a:rPr lang="en-US" dirty="0"/>
              <a:t>A DN8 (NPS </a:t>
            </a:r>
            <a:r>
              <a:rPr lang="en-US" baseline="30000" dirty="0"/>
              <a:t>1</a:t>
            </a:r>
            <a:r>
              <a:rPr lang="en-US" dirty="0"/>
              <a:t>∕</a:t>
            </a:r>
            <a:r>
              <a:rPr lang="en-US" baseline="-25000" dirty="0"/>
              <a:t>4</a:t>
            </a:r>
            <a:r>
              <a:rPr lang="en-US" dirty="0"/>
              <a:t>) valved sample port shall be provided near the oxygen concentration monitor sensor connection for sampling of the gas from the oxygen concentrator unit.</a:t>
            </a:r>
          </a:p>
          <a:p>
            <a:pPr marL="0" indent="0">
              <a:buNone/>
            </a:pPr>
            <a:r>
              <a:rPr lang="en-US" b="1" dirty="0"/>
              <a:t>5.1.3.9.1.10 </a:t>
            </a:r>
            <a:r>
              <a:rPr lang="en-US" dirty="0"/>
              <a:t>At least one 0.1 micron filter suitable for oxygen service shall be provided at the outlet of the oxygen concentrator supply unit.</a:t>
            </a:r>
          </a:p>
          <a:p>
            <a:pPr marL="0" indent="0">
              <a:buNone/>
            </a:pPr>
            <a:r>
              <a:rPr lang="en-US" b="1" dirty="0"/>
              <a:t>5.1.3.9.1.11 </a:t>
            </a:r>
            <a:r>
              <a:rPr lang="en-US" dirty="0"/>
              <a:t>A check valve shall be provided at the outlet of the oxygen concentrator supply unit to prevent backflow into the oxygen concentrator supply unit and to allow service to the unit.</a:t>
            </a:r>
          </a:p>
          <a:p>
            <a:pPr marL="0" indent="0">
              <a:buNone/>
            </a:pPr>
            <a:r>
              <a:rPr lang="en-US" b="1" dirty="0"/>
              <a:t>5.1.3.9.1.12 </a:t>
            </a:r>
            <a:r>
              <a:rPr lang="en-US" dirty="0"/>
              <a:t>An outlet valve shall be provided to isolate all components of the oxygen concentrator from the pipeline with the following characteristics:</a:t>
            </a:r>
          </a:p>
          <a:p>
            <a:endParaRPr lang="en-US" dirty="0"/>
          </a:p>
        </p:txBody>
      </p:sp>
    </p:spTree>
    <p:extLst>
      <p:ext uri="{BB962C8B-B14F-4D97-AF65-F5344CB8AC3E}">
        <p14:creationId xmlns:p14="http://schemas.microsoft.com/office/powerpoint/2010/main" val="287380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8D4DA2-13C7-4040-A509-F086E71DD0F1}"/>
              </a:ext>
            </a:extLst>
          </p:cNvPr>
          <p:cNvSpPr>
            <a:spLocks noGrp="1"/>
          </p:cNvSpPr>
          <p:nvPr>
            <p:ph idx="1"/>
          </p:nvPr>
        </p:nvSpPr>
        <p:spPr>
          <a:xfrm>
            <a:off x="609600" y="609601"/>
            <a:ext cx="7848600" cy="5638806"/>
          </a:xfrm>
        </p:spPr>
        <p:txBody>
          <a:bodyPr>
            <a:noAutofit/>
          </a:bodyPr>
          <a:lstStyle/>
          <a:p>
            <a:pPr marL="344488" indent="-344488">
              <a:buNone/>
            </a:pPr>
            <a:r>
              <a:rPr lang="en-US" sz="2000" dirty="0"/>
              <a:t>(1) The valve shall have both manual and automatic actuation with visual indication of open or closed.</a:t>
            </a:r>
          </a:p>
          <a:p>
            <a:pPr marL="344488" indent="-344488">
              <a:buNone/>
            </a:pPr>
            <a:r>
              <a:rPr lang="en-US" sz="2000" dirty="0"/>
              <a:t>(2) The valve shall close automatically whenever the oxygen concentrator unit is not producing oxygen of a concentration equal to that in </a:t>
            </a:r>
            <a:r>
              <a:rPr lang="en-US" sz="2000" dirty="0">
                <a:hlinkClick r:id="rId2"/>
              </a:rPr>
              <a:t>5.1.3.9.1.1</a:t>
            </a:r>
            <a:r>
              <a:rPr lang="en-US" sz="2000" dirty="0"/>
              <a:t>.</a:t>
            </a:r>
          </a:p>
          <a:p>
            <a:pPr marL="344488" indent="-344488">
              <a:buNone/>
            </a:pPr>
            <a:r>
              <a:rPr lang="en-US" sz="2000" dirty="0"/>
              <a:t>(3) Continuing operation of the oxygen concentrator supply unit through the vent mode shall be permitted with the isolating valve closed.</a:t>
            </a:r>
          </a:p>
          <a:p>
            <a:pPr marL="344488" indent="-344488">
              <a:buNone/>
            </a:pPr>
            <a:r>
              <a:rPr lang="en-US" sz="2000" dirty="0"/>
              <a:t>(4) The isolating valve, when automatically closed due to low concentration, shall require manual reset to ensure the oxygen concentrator supply unit is examined prior to return to service.</a:t>
            </a:r>
          </a:p>
          <a:p>
            <a:pPr marL="344488" indent="-344488">
              <a:buNone/>
            </a:pPr>
            <a:r>
              <a:rPr lang="en-US" sz="2000" dirty="0"/>
              <a:t>(5) Closing the isolating valve, whether automatically or manually, shall activate an alarm signal at the master alarms </a:t>
            </a:r>
            <a:r>
              <a:rPr lang="en-US" sz="2000" i="1" dirty="0"/>
              <a:t>(see </a:t>
            </a:r>
            <a:r>
              <a:rPr lang="en-US" sz="2000" i="1" dirty="0">
                <a:hlinkClick r:id="rId3"/>
              </a:rPr>
              <a:t>5.1.9.2</a:t>
            </a:r>
            <a:r>
              <a:rPr lang="en-US" sz="2000" i="1" dirty="0"/>
              <a:t>)</a:t>
            </a:r>
            <a:r>
              <a:rPr lang="en-US" sz="2000" dirty="0"/>
              <a:t> indicating that the oxygen concentrator supply unit is disconnected.</a:t>
            </a:r>
          </a:p>
          <a:p>
            <a:pPr marL="0" indent="0">
              <a:buNone/>
            </a:pPr>
            <a:r>
              <a:rPr lang="en-US" sz="2000" b="1" dirty="0"/>
              <a:t>5.1.3.9.1.13 </a:t>
            </a:r>
            <a:r>
              <a:rPr lang="en-US" sz="2000" dirty="0"/>
              <a:t>The oxygen concentrator supply unit shall be provided with an oxygen concentration monitor with the following characteristics:</a:t>
            </a:r>
          </a:p>
          <a:p>
            <a:endParaRPr lang="en-US" sz="2000" dirty="0"/>
          </a:p>
        </p:txBody>
      </p:sp>
    </p:spTree>
    <p:extLst>
      <p:ext uri="{BB962C8B-B14F-4D97-AF65-F5344CB8AC3E}">
        <p14:creationId xmlns:p14="http://schemas.microsoft.com/office/powerpoint/2010/main" val="3659059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4B9192-79CE-45B7-A5B3-2AFAB16A6945}"/>
              </a:ext>
            </a:extLst>
          </p:cNvPr>
          <p:cNvSpPr>
            <a:spLocks noGrp="1"/>
          </p:cNvSpPr>
          <p:nvPr>
            <p:ph idx="1"/>
          </p:nvPr>
        </p:nvSpPr>
        <p:spPr>
          <a:xfrm>
            <a:off x="609600" y="762001"/>
            <a:ext cx="7848600" cy="5486406"/>
          </a:xfrm>
        </p:spPr>
        <p:txBody>
          <a:bodyPr>
            <a:normAutofit/>
          </a:bodyPr>
          <a:lstStyle/>
          <a:p>
            <a:pPr marL="344488" indent="-344488">
              <a:buNone/>
            </a:pPr>
            <a:r>
              <a:rPr lang="en-US" sz="2200" dirty="0"/>
              <a:t>(1) The monitor shall be capable of monitoring 99 percent oxygen concentration with 1 percent accuracy.</a:t>
            </a:r>
          </a:p>
          <a:p>
            <a:pPr marL="344488" indent="-344488">
              <a:buNone/>
            </a:pPr>
            <a:r>
              <a:rPr lang="en-US" sz="2200" dirty="0"/>
              <a:t>(2) The monitor shall continuously display the oxygen concentration and shall activate local alarm and master alarms in accordance with </a:t>
            </a:r>
            <a:r>
              <a:rPr lang="en-US" sz="2200" dirty="0">
                <a:hlinkClick r:id="rId2"/>
              </a:rPr>
              <a:t>5.1.3.9.5</a:t>
            </a:r>
            <a:r>
              <a:rPr lang="en-US" sz="2200" dirty="0"/>
              <a:t> when a concentration lower than 91 percent is observed.</a:t>
            </a:r>
          </a:p>
          <a:p>
            <a:pPr marL="344488" indent="-344488">
              <a:buNone/>
            </a:pPr>
            <a:r>
              <a:rPr lang="en-US" sz="2200" dirty="0"/>
              <a:t>(3) The monitor shall continuously display the oxygen concentration.</a:t>
            </a:r>
          </a:p>
          <a:p>
            <a:pPr marL="344488" indent="-344488">
              <a:buNone/>
            </a:pPr>
            <a:r>
              <a:rPr lang="en-US" sz="2200" dirty="0"/>
              <a:t>(4) It shall be permitted to insert the monitor into the pipeline without a demand check.</a:t>
            </a:r>
          </a:p>
          <a:p>
            <a:pPr marL="0" indent="0">
              <a:buNone/>
            </a:pPr>
            <a:r>
              <a:rPr lang="en-US" sz="2200" b="1" dirty="0"/>
              <a:t>5.1.3.9.2 Location. </a:t>
            </a:r>
            <a:r>
              <a:rPr lang="en-US" sz="2200" dirty="0"/>
              <a:t>An oxygen central supply system using a concentrator(s) shall be located in accordance with </a:t>
            </a:r>
            <a:r>
              <a:rPr lang="en-US" sz="2200" dirty="0">
                <a:hlinkClick r:id="rId3"/>
              </a:rPr>
              <a:t>5.1.3.3</a:t>
            </a:r>
            <a:r>
              <a:rPr lang="en-US" sz="2200" dirty="0"/>
              <a:t> and as follows:</a:t>
            </a:r>
          </a:p>
          <a:p>
            <a:pPr marL="0" indent="0">
              <a:buNone/>
            </a:pPr>
            <a:endParaRPr lang="en-US" sz="2200" dirty="0"/>
          </a:p>
        </p:txBody>
      </p:sp>
    </p:spTree>
    <p:extLst>
      <p:ext uri="{BB962C8B-B14F-4D97-AF65-F5344CB8AC3E}">
        <p14:creationId xmlns:p14="http://schemas.microsoft.com/office/powerpoint/2010/main" val="2824900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90B43A-9F83-4ECB-85DA-12D5F23297F6}"/>
              </a:ext>
            </a:extLst>
          </p:cNvPr>
          <p:cNvSpPr>
            <a:spLocks noGrp="1"/>
          </p:cNvSpPr>
          <p:nvPr>
            <p:ph idx="1"/>
          </p:nvPr>
        </p:nvSpPr>
        <p:spPr>
          <a:xfrm>
            <a:off x="609600" y="609601"/>
            <a:ext cx="7772400" cy="5638806"/>
          </a:xfrm>
        </p:spPr>
        <p:txBody>
          <a:bodyPr>
            <a:normAutofit/>
          </a:bodyPr>
          <a:lstStyle/>
          <a:p>
            <a:pPr marL="344488" indent="-344488">
              <a:buNone/>
            </a:pPr>
            <a:r>
              <a:rPr lang="en-US" sz="2200" dirty="0"/>
              <a:t>(1) Indoors in a dedicated mechanical equipment area, ventilated, and with any required utilities (e.g., electricity, drains, lighting).</a:t>
            </a:r>
          </a:p>
          <a:p>
            <a:pPr marL="344488" indent="-344488">
              <a:buNone/>
            </a:pPr>
            <a:r>
              <a:rPr lang="en-US" sz="2200" dirty="0"/>
              <a:t>(2)</a:t>
            </a:r>
            <a:r>
              <a:rPr lang="en-US" sz="2200" dirty="0">
                <a:hlinkClick r:id="rId2"/>
              </a:rPr>
              <a:t>*</a:t>
            </a:r>
            <a:r>
              <a:rPr lang="en-US" sz="2200" dirty="0"/>
              <a:t> In a room ventilated in accordance with </a:t>
            </a:r>
            <a:r>
              <a:rPr lang="en-US" sz="2200" dirty="0">
                <a:hlinkClick r:id="rId3"/>
              </a:rPr>
              <a:t>5.1.3.3.3.3</a:t>
            </a:r>
            <a:r>
              <a:rPr lang="en-US" sz="2200" dirty="0"/>
              <a:t>.</a:t>
            </a:r>
          </a:p>
          <a:p>
            <a:pPr marL="344488" indent="-344488">
              <a:buNone/>
            </a:pPr>
            <a:r>
              <a:rPr lang="en-US" sz="2200" dirty="0"/>
              <a:t>(3) For air cooled equipment, in a room designed to maintain the ambient temperature range as recommended by the manufacturer.</a:t>
            </a:r>
          </a:p>
          <a:p>
            <a:pPr marL="344488" indent="-344488">
              <a:buNone/>
            </a:pPr>
            <a:r>
              <a:rPr lang="en-US" sz="2200" dirty="0"/>
              <a:t>(4) A room containing an oxygen central supply system using a concentrator(s) that does not have the concentrator purge gas vented to the outside shall be equipped with oxygen depletion monitors with alarm indicators at the entrance(s) that will indicate ambient oxygen levels in the room below 19.5 percent.</a:t>
            </a:r>
          </a:p>
          <a:p>
            <a:pPr marL="344488" indent="-344488">
              <a:buNone/>
            </a:pPr>
            <a:r>
              <a:rPr lang="en-US" sz="2200" dirty="0"/>
              <a:t>(5)</a:t>
            </a:r>
            <a:r>
              <a:rPr lang="en-US" sz="2200" dirty="0">
                <a:hlinkClick r:id="rId4"/>
              </a:rPr>
              <a:t>*</a:t>
            </a:r>
            <a:r>
              <a:rPr lang="en-US" sz="2200" dirty="0"/>
              <a:t> Individual elements of the oxygen central supply system using a concentrator(s) shall be permitted to be located in separate rooms or enclosures as necessary to meet </a:t>
            </a:r>
            <a:r>
              <a:rPr lang="en-US" sz="2200" dirty="0">
                <a:hlinkClick r:id="rId5"/>
              </a:rPr>
              <a:t>5.1.3.9.2(1)</a:t>
            </a:r>
            <a:r>
              <a:rPr lang="en-US" sz="2200" dirty="0"/>
              <a:t> through </a:t>
            </a:r>
            <a:r>
              <a:rPr lang="en-US" sz="2200" dirty="0">
                <a:hlinkClick r:id="rId5"/>
              </a:rPr>
              <a:t>5.1.3.9.2(4)</a:t>
            </a:r>
            <a:r>
              <a:rPr lang="en-US" sz="2200" dirty="0"/>
              <a:t>.</a:t>
            </a:r>
          </a:p>
          <a:p>
            <a:pPr marL="344488" indent="-344488">
              <a:buNone/>
            </a:pPr>
            <a:endParaRPr lang="en-US" sz="2200" dirty="0"/>
          </a:p>
        </p:txBody>
      </p:sp>
    </p:spTree>
    <p:extLst>
      <p:ext uri="{BB962C8B-B14F-4D97-AF65-F5344CB8AC3E}">
        <p14:creationId xmlns:p14="http://schemas.microsoft.com/office/powerpoint/2010/main" val="3178173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85800"/>
            <a:ext cx="8229600" cy="5440363"/>
          </a:xfrm>
        </p:spPr>
        <p:txBody>
          <a:bodyPr>
            <a:normAutofit/>
          </a:bodyPr>
          <a:lstStyle/>
          <a:p>
            <a:pPr marL="344488" indent="-344488">
              <a:buNone/>
            </a:pPr>
            <a:r>
              <a:rPr lang="en-US" sz="2200" dirty="0"/>
              <a:t>(5) Piping between the vacuum pump(s), discharge(s), receiver(s), and </a:t>
            </a:r>
            <a:r>
              <a:rPr lang="en-US" sz="2200" u="sng" dirty="0"/>
              <a:t>vacuum source shutoff valve in accordance with 5.1.10.2, except brass, galvanized, or black steel pipe</a:t>
            </a:r>
            <a:r>
              <a:rPr lang="en-US" sz="2200" dirty="0"/>
              <a:t>, which is permitted to be used as recommended by the manufacturer</a:t>
            </a:r>
          </a:p>
          <a:p>
            <a:pPr marL="0" indent="0">
              <a:buNone/>
            </a:pPr>
            <a:r>
              <a:rPr lang="en-US" sz="2200" dirty="0"/>
              <a:t>5.1.3.7.2 Vacuum Pumps.</a:t>
            </a:r>
          </a:p>
          <a:p>
            <a:pPr marL="0" indent="0">
              <a:buNone/>
            </a:pPr>
            <a:r>
              <a:rPr lang="en-US" sz="2200" dirty="0"/>
              <a:t>5.1.3.7.2.3 Flexible connectors shall connect the vacuum pumps with their intake and outlet piping.</a:t>
            </a:r>
          </a:p>
          <a:p>
            <a:pPr marL="0" indent="0">
              <a:buNone/>
            </a:pPr>
            <a:r>
              <a:rPr lang="en-US" sz="2200" dirty="0"/>
              <a:t>5.1.3.7.2.4 For liquid ring vacuum pumps, seal water shall be of a quality recommended by the vacuum pump manufacturer.</a:t>
            </a:r>
          </a:p>
          <a:p>
            <a:pPr marL="0" indent="0">
              <a:buNone/>
            </a:pPr>
            <a:r>
              <a:rPr lang="en-US" sz="2200" dirty="0"/>
              <a:t>5.1.3.7.3 Vacuum Receivers.</a:t>
            </a:r>
          </a:p>
          <a:p>
            <a:pPr marL="344488" indent="-344488">
              <a:buNone/>
            </a:pPr>
            <a:r>
              <a:rPr lang="en-US" sz="2200" dirty="0"/>
              <a:t>(1) They </a:t>
            </a:r>
            <a:r>
              <a:rPr lang="en-US" sz="2200" u="sng" dirty="0"/>
              <a:t>shall be made of materials deemed suitable by the manufacturer</a:t>
            </a:r>
            <a:r>
              <a:rPr lang="en-US" sz="2200" dirty="0"/>
              <a:t>.</a:t>
            </a:r>
          </a:p>
          <a:p>
            <a:pPr marL="0" indent="0">
              <a:buNone/>
            </a:pPr>
            <a:endParaRPr lang="en-US" sz="2200" dirty="0"/>
          </a:p>
        </p:txBody>
      </p:sp>
    </p:spTree>
    <p:extLst>
      <p:ext uri="{BB962C8B-B14F-4D97-AF65-F5344CB8AC3E}">
        <p14:creationId xmlns:p14="http://schemas.microsoft.com/office/powerpoint/2010/main" val="4173668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marL="0" indent="0">
              <a:buNone/>
            </a:pPr>
            <a:r>
              <a:rPr lang="en-US" sz="2200" dirty="0"/>
              <a:t>5.1.3.9.3 Arrangement and Redundancies. Oxygen central supply systems using concentrator(s) shall be permitted to consist of two or three supply sources, as follows:</a:t>
            </a:r>
          </a:p>
          <a:p>
            <a:pPr marL="344488" indent="-344488">
              <a:buNone/>
            </a:pPr>
            <a:r>
              <a:rPr lang="en-US" sz="2200" dirty="0"/>
              <a:t>(1) </a:t>
            </a:r>
            <a:r>
              <a:rPr lang="en-US" sz="2200" u="sng" dirty="0"/>
              <a:t>If two supply sources are provided, one shall be an oxygen concentrator supply unit and the second shall be a cylinder header complying with 5.1.3.5.9 with sufficient cylinder connections for one average day’s supply. Containers shall not be used as a supply source</a:t>
            </a:r>
            <a:r>
              <a:rPr lang="en-US" sz="2200" dirty="0"/>
              <a:t>.</a:t>
            </a:r>
          </a:p>
          <a:p>
            <a:pPr marL="344488" indent="-344488">
              <a:buNone/>
            </a:pPr>
            <a:r>
              <a:rPr lang="en-US" sz="2200" dirty="0"/>
              <a:t>(2) </a:t>
            </a:r>
            <a:r>
              <a:rPr lang="en-US" sz="2200" u="sng" dirty="0"/>
              <a:t>If three supply sources are provided, each shall be capable of independently supplying the full system demand in the event of the unavailability of one or both of the other sources. The three sources shall be permitted to be either of the following</a:t>
            </a:r>
            <a:r>
              <a:rPr lang="en-US" sz="2200" dirty="0"/>
              <a:t>:</a:t>
            </a:r>
          </a:p>
        </p:txBody>
      </p:sp>
    </p:spTree>
    <p:extLst>
      <p:ext uri="{BB962C8B-B14F-4D97-AF65-F5344CB8AC3E}">
        <p14:creationId xmlns:p14="http://schemas.microsoft.com/office/powerpoint/2010/main" val="35491070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440363"/>
          </a:xfrm>
        </p:spPr>
        <p:txBody>
          <a:bodyPr>
            <a:normAutofit/>
          </a:bodyPr>
          <a:lstStyle/>
          <a:p>
            <a:pPr marL="344488" indent="-344488">
              <a:buNone/>
            </a:pPr>
            <a:r>
              <a:rPr lang="en-US" sz="2200" dirty="0"/>
              <a:t>(a) An oxygen concentrator supply system complying with 5.1.3.9.1.</a:t>
            </a:r>
          </a:p>
          <a:p>
            <a:pPr marL="344488" indent="-344488">
              <a:buNone/>
            </a:pPr>
            <a:r>
              <a:rPr lang="en-US" sz="2200" dirty="0"/>
              <a:t>(b) A cylinder header complying with 5.1.3.5.9 with sufficient cylinder connections for one average day’s supply. Containers shall not be used as a supply source.</a:t>
            </a:r>
          </a:p>
          <a:p>
            <a:pPr marL="344488" indent="-344488">
              <a:buNone/>
            </a:pPr>
            <a:r>
              <a:rPr lang="en-US" sz="2200" dirty="0"/>
              <a:t>(3) Use of oxygen concentrator supply systems as all three sources shall only be permitted after a documented risk analysis by the governing authority of the health care facility indicating understanding of the inherent risks and defining how those risks shall be mitigated.</a:t>
            </a:r>
          </a:p>
          <a:p>
            <a:pPr marL="344488" indent="-344488">
              <a:buNone/>
            </a:pPr>
            <a:r>
              <a:rPr lang="en-US" sz="2200" dirty="0"/>
              <a:t>(4) An isolation valve and automatic check valve shall be provided to isolate each of the three sources from the others and from the pipeline. The valves in 5.1.3.5.9(4), 5.1.3.5.9(6), 5.1.3.5.1.11, and 5.1.3.5.1.12 shall be permitted to be used for this purpose.</a:t>
            </a:r>
          </a:p>
        </p:txBody>
      </p:sp>
    </p:spTree>
    <p:extLst>
      <p:ext uri="{BB962C8B-B14F-4D97-AF65-F5344CB8AC3E}">
        <p14:creationId xmlns:p14="http://schemas.microsoft.com/office/powerpoint/2010/main" val="3955886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Autofit/>
          </a:bodyPr>
          <a:lstStyle/>
          <a:p>
            <a:pPr marL="344488" indent="-344488">
              <a:buNone/>
            </a:pPr>
            <a:r>
              <a:rPr lang="en-US" sz="2200" dirty="0"/>
              <a:t>(5) Each of the three supply sources shall be provided with a pressure relief valve complying with 5.1.3.5.6 on the source side of its respective isolating valve.</a:t>
            </a:r>
          </a:p>
          <a:p>
            <a:pPr marL="344488" indent="-344488">
              <a:buNone/>
            </a:pPr>
            <a:r>
              <a:rPr lang="en-US" sz="2200" dirty="0"/>
              <a:t>(6) The three supply sources shall join to the pipeline systems through control arrangements with at least the following characteristics:</a:t>
            </a:r>
          </a:p>
          <a:p>
            <a:pPr marL="344488" indent="-344488">
              <a:buNone/>
            </a:pPr>
            <a:r>
              <a:rPr lang="en-US" sz="2200" dirty="0"/>
              <a:t>(a) Able to maintain stable pressures within the limits of Table 5.1.11</a:t>
            </a:r>
          </a:p>
          <a:p>
            <a:pPr marL="344488" indent="-344488">
              <a:buNone/>
            </a:pPr>
            <a:r>
              <a:rPr lang="en-US" sz="2200" dirty="0"/>
              <a:t>(b) Able to flow 100 percent of the peak calculated demand</a:t>
            </a:r>
          </a:p>
          <a:p>
            <a:pPr marL="344488" indent="-344488">
              <a:buNone/>
            </a:pPr>
            <a:r>
              <a:rPr lang="en-US" sz="2200" dirty="0"/>
              <a:t>(c) Redundant, such that each component of the control mechanism can be isolated for service or replacement while maintaining normal operation</a:t>
            </a:r>
          </a:p>
          <a:p>
            <a:pPr marL="344488" indent="-344488">
              <a:buNone/>
            </a:pPr>
            <a:r>
              <a:rPr lang="en-US" sz="2200" dirty="0"/>
              <a:t>(d) The cascade of sources described in 5.1.3.9.4</a:t>
            </a:r>
          </a:p>
          <a:p>
            <a:pPr marL="344488" indent="-344488">
              <a:buNone/>
            </a:pPr>
            <a:r>
              <a:rPr lang="en-US" sz="2200" dirty="0"/>
              <a:t>(e) Protected against overpressure (see 5.1.3.5.6)</a:t>
            </a:r>
          </a:p>
        </p:txBody>
      </p:sp>
    </p:spTree>
    <p:extLst>
      <p:ext uri="{BB962C8B-B14F-4D97-AF65-F5344CB8AC3E}">
        <p14:creationId xmlns:p14="http://schemas.microsoft.com/office/powerpoint/2010/main" val="13503142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85800"/>
            <a:ext cx="8229600" cy="5440363"/>
          </a:xfrm>
        </p:spPr>
        <p:txBody>
          <a:bodyPr>
            <a:normAutofit/>
          </a:bodyPr>
          <a:lstStyle/>
          <a:p>
            <a:pPr marL="344488" indent="-344488">
              <a:buNone/>
            </a:pPr>
            <a:r>
              <a:rPr lang="en-US" sz="2200" dirty="0"/>
              <a:t>(7) A pressure relief valve shall be provided in the common line between the sources and the line pressure controls.</a:t>
            </a:r>
          </a:p>
          <a:p>
            <a:pPr marL="344488" indent="-344488">
              <a:buNone/>
            </a:pPr>
            <a:r>
              <a:rPr lang="en-US" sz="2200" dirty="0"/>
              <a:t>(8) A source valve as required in 5.1.4.2 shall be provided on the patient side of the line pressure controls.</a:t>
            </a:r>
          </a:p>
          <a:p>
            <a:pPr marL="344488" indent="-344488">
              <a:buNone/>
            </a:pPr>
            <a:r>
              <a:rPr lang="en-US" sz="2200" dirty="0"/>
              <a:t>(9) A gauge and switch or sensor shall be located between the three sources and the line pressure controls to monitor the pressure feeding the line pressure controls.</a:t>
            </a:r>
          </a:p>
          <a:p>
            <a:pPr marL="511175" indent="-511175">
              <a:buNone/>
            </a:pPr>
            <a:r>
              <a:rPr lang="en-US" sz="2200" dirty="0"/>
              <a:t>(10) An oxygen concentration monitor, sampling the gas on the patient side of the line pressure controls and on the source side of the source valve, shall be provided with the following characteristics:</a:t>
            </a:r>
          </a:p>
          <a:p>
            <a:pPr marL="344488" indent="-344488">
              <a:buNone/>
            </a:pPr>
            <a:r>
              <a:rPr lang="en-US" sz="2200" dirty="0"/>
              <a:t>(a) </a:t>
            </a:r>
            <a:r>
              <a:rPr lang="en-US" sz="2200" u="sng" dirty="0"/>
              <a:t>The monitor shall be capable of monitoring 99 percent oxygen concentration with ±1.0 percent accuracy</a:t>
            </a:r>
            <a:r>
              <a:rPr lang="en-US" sz="2200" dirty="0"/>
              <a:t>.</a:t>
            </a:r>
          </a:p>
          <a:p>
            <a:pPr marL="344488" indent="-344488">
              <a:buNone/>
            </a:pPr>
            <a:endParaRPr lang="en-US" sz="2200" dirty="0"/>
          </a:p>
        </p:txBody>
      </p:sp>
    </p:spTree>
    <p:extLst>
      <p:ext uri="{BB962C8B-B14F-4D97-AF65-F5344CB8AC3E}">
        <p14:creationId xmlns:p14="http://schemas.microsoft.com/office/powerpoint/2010/main" val="29164842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marL="344488" indent="-344488">
              <a:buNone/>
            </a:pPr>
            <a:r>
              <a:rPr lang="en-US" sz="2200" dirty="0"/>
              <a:t>(b) The monitor shall be attached to the pipeline through a demand check complying with 5.1.8.2.3.</a:t>
            </a:r>
          </a:p>
          <a:p>
            <a:pPr marL="344488" indent="-344488">
              <a:buNone/>
            </a:pPr>
            <a:r>
              <a:rPr lang="en-US" sz="2200" dirty="0"/>
              <a:t>(c) </a:t>
            </a:r>
            <a:r>
              <a:rPr lang="en-US" sz="2200" u="sng" dirty="0"/>
              <a:t>The monitor shall continuously display the oxygen concentration and shall activate local alarm and master alarms when an oxygen concentration lower than 91 percent is </a:t>
            </a:r>
            <a:r>
              <a:rPr lang="en-US" sz="2200" dirty="0"/>
              <a:t>observed. </a:t>
            </a:r>
          </a:p>
          <a:p>
            <a:pPr marL="511175" indent="-511175">
              <a:buNone/>
            </a:pPr>
            <a:r>
              <a:rPr lang="en-US" sz="2200" dirty="0"/>
              <a:t>(11) </a:t>
            </a:r>
            <a:r>
              <a:rPr lang="en-US" sz="2200" u="sng" dirty="0"/>
              <a:t>A DN8 (NPS 1∕4) valved sample port shall </a:t>
            </a:r>
            <a:r>
              <a:rPr lang="en-US" sz="2200" dirty="0"/>
              <a:t>be provided on the patient side of the line pressure controls and source side of the source valve for sampling the oxygen.</a:t>
            </a:r>
          </a:p>
          <a:p>
            <a:pPr marL="511175" indent="-511175">
              <a:buNone/>
            </a:pPr>
            <a:r>
              <a:rPr lang="en-US" sz="2200" dirty="0"/>
              <a:t>(12) An auxiliary source connection shall be provided complying with 5.1.3.4.10.</a:t>
            </a:r>
          </a:p>
          <a:p>
            <a:pPr marL="511175" indent="-511175">
              <a:buNone/>
            </a:pPr>
            <a:r>
              <a:rPr lang="en-US" sz="2200" dirty="0"/>
              <a:t>(13) Electrical installation and wiring shall conform to the requirements of NFPA 70.</a:t>
            </a:r>
          </a:p>
        </p:txBody>
      </p:sp>
    </p:spTree>
    <p:extLst>
      <p:ext uri="{BB962C8B-B14F-4D97-AF65-F5344CB8AC3E}">
        <p14:creationId xmlns:p14="http://schemas.microsoft.com/office/powerpoint/2010/main" val="25663754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marL="0" indent="0">
              <a:buNone/>
            </a:pPr>
            <a:r>
              <a:rPr lang="en-US" sz="2200" dirty="0"/>
              <a:t>5.1.3.9.4 Operating Controls. Oxygen central supply systems using concentrator(s) shall include means to provide the following functions:</a:t>
            </a:r>
          </a:p>
          <a:p>
            <a:pPr marL="344488" indent="-344488">
              <a:buNone/>
            </a:pPr>
            <a:r>
              <a:rPr lang="en-US" sz="2200" dirty="0"/>
              <a:t>(2) Automatic activation of the secondary supply source shall be available if the primary supply source is not able to maintain pressure or concentration of oxygen.</a:t>
            </a:r>
          </a:p>
          <a:p>
            <a:pPr marL="344488" indent="-344488">
              <a:buNone/>
            </a:pPr>
            <a:r>
              <a:rPr lang="en-US" sz="2200" dirty="0"/>
              <a:t>(3) Automatic activation of the reserve supply source shall be available if the primary and secondary supply source are not able to maintain supply pressure or concentration of oxygen.</a:t>
            </a:r>
          </a:p>
          <a:p>
            <a:pPr marL="344488" indent="-344488">
              <a:buNone/>
            </a:pPr>
            <a:r>
              <a:rPr lang="en-US" sz="2200" dirty="0"/>
              <a:t>(4) Where two or more concentrator supply sources are included in the system, the oxygen concentrator supply sources shall be permitted to rotate as the primary supply source.</a:t>
            </a:r>
          </a:p>
        </p:txBody>
      </p:sp>
    </p:spTree>
    <p:extLst>
      <p:ext uri="{BB962C8B-B14F-4D97-AF65-F5344CB8AC3E}">
        <p14:creationId xmlns:p14="http://schemas.microsoft.com/office/powerpoint/2010/main" val="6043660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pPr marL="0" indent="0">
              <a:buNone/>
            </a:pPr>
            <a:r>
              <a:rPr lang="en-US" sz="2200" dirty="0"/>
              <a:t>5.1.3.9.5 Operating Alarms and Local Signals.</a:t>
            </a:r>
          </a:p>
          <a:p>
            <a:pPr marL="0" indent="0">
              <a:buNone/>
            </a:pPr>
            <a:r>
              <a:rPr lang="en-US" sz="2200" dirty="0"/>
              <a:t>5.1.3.9.5.1 For each oxygen concentrator supply source in the system, the supply source’s concentration monitor (see 5.1.3.5.11.13) shall be able to perform the following:</a:t>
            </a:r>
          </a:p>
          <a:p>
            <a:pPr marL="344488" indent="-344488">
              <a:buNone/>
            </a:pPr>
            <a:r>
              <a:rPr lang="en-US" sz="2200" dirty="0"/>
              <a:t>(1) </a:t>
            </a:r>
            <a:r>
              <a:rPr lang="en-US" sz="2200" u="sng" dirty="0"/>
              <a:t>Indicate low oxygen concentration when a concentration lower than 91 percent is observed</a:t>
            </a:r>
            <a:r>
              <a:rPr lang="en-US" sz="2200" dirty="0"/>
              <a:t>.</a:t>
            </a:r>
          </a:p>
          <a:p>
            <a:pPr marL="344488" indent="-344488">
              <a:buNone/>
            </a:pPr>
            <a:r>
              <a:rPr lang="en-US" sz="2200" dirty="0"/>
              <a:t>(2) Activate a local alarm (see 5.1.9.5).</a:t>
            </a:r>
          </a:p>
          <a:p>
            <a:pPr marL="344488" indent="-344488">
              <a:buNone/>
            </a:pPr>
            <a:r>
              <a:rPr lang="en-US" sz="2200" dirty="0"/>
              <a:t>(3) Activate an alarm signal at the master alarm (see 5.1.9.2) indicating that the oxygen concentration from that supply source is low.</a:t>
            </a:r>
          </a:p>
          <a:p>
            <a:pPr marL="344488" indent="-344488">
              <a:buNone/>
            </a:pPr>
            <a:r>
              <a:rPr lang="en-US" sz="2200" dirty="0"/>
              <a:t>(4) Activate the automatic isolating valve for that oxygen concentrator supply source (see 5.1.3.9.1.12) to prevent supply from that oxygen concentrator supply source.</a:t>
            </a:r>
          </a:p>
        </p:txBody>
      </p:sp>
    </p:spTree>
    <p:extLst>
      <p:ext uri="{BB962C8B-B14F-4D97-AF65-F5344CB8AC3E}">
        <p14:creationId xmlns:p14="http://schemas.microsoft.com/office/powerpoint/2010/main" val="28704323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marL="0" indent="0">
              <a:buNone/>
            </a:pPr>
            <a:r>
              <a:rPr lang="en-US" sz="2200" dirty="0"/>
              <a:t>5.1.3.9.5.2 For the entire oxygen central supply system, the system concentration monitor [see 5.1.3.9.3(10)] shall be able to perform the following:</a:t>
            </a:r>
          </a:p>
          <a:p>
            <a:pPr marL="344488" indent="-344488">
              <a:buNone/>
            </a:pPr>
            <a:r>
              <a:rPr lang="en-US" sz="2200" dirty="0"/>
              <a:t>(1) </a:t>
            </a:r>
            <a:r>
              <a:rPr lang="en-US" sz="2200" u="sng" dirty="0"/>
              <a:t>Indicate low oxygen concentration when a concentration lower than 91 percent </a:t>
            </a:r>
            <a:r>
              <a:rPr lang="en-US" sz="2200" dirty="0"/>
              <a:t>is observed </a:t>
            </a:r>
          </a:p>
          <a:p>
            <a:pPr marL="0" indent="0">
              <a:buNone/>
            </a:pPr>
            <a:r>
              <a:rPr lang="en-US" sz="2200" dirty="0"/>
              <a:t>5.1.3.9.5.3 For each header source (see 5.1.3.5.9) in the supply system, local signals and alarms shall be provided as follows:</a:t>
            </a:r>
          </a:p>
          <a:p>
            <a:pPr marL="344488" indent="-344488">
              <a:buAutoNum type="arabicParenBoth"/>
            </a:pPr>
            <a:r>
              <a:rPr lang="en-US" sz="2200" dirty="0"/>
              <a:t>A pressure gauge for delivery pressure</a:t>
            </a:r>
          </a:p>
          <a:p>
            <a:pPr marL="344488" indent="-344488">
              <a:buNone/>
            </a:pPr>
            <a:r>
              <a:rPr lang="en-US" sz="2200" dirty="0"/>
              <a:t>(2) A means to activate an alarm signal at the master alarm (see 5.1.9.2) indicating the oxygen cylinders are in use</a:t>
            </a:r>
          </a:p>
          <a:p>
            <a:pPr marL="344488" indent="-344488">
              <a:buNone/>
            </a:pPr>
            <a:r>
              <a:rPr lang="en-US" sz="2200" dirty="0"/>
              <a:t>(3) A means to activate an alarm signal at the master alarm (see 5.1.9.2) indicating the content of the oxygen cylinder header is reduced below one average day’s supply</a:t>
            </a:r>
          </a:p>
        </p:txBody>
      </p:sp>
    </p:spTree>
    <p:extLst>
      <p:ext uri="{BB962C8B-B14F-4D97-AF65-F5344CB8AC3E}">
        <p14:creationId xmlns:p14="http://schemas.microsoft.com/office/powerpoint/2010/main" val="13219605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marL="0" indent="0">
              <a:buNone/>
            </a:pPr>
            <a:r>
              <a:rPr lang="en-US" sz="2200" dirty="0"/>
              <a:t>5.1.3.9.5.4 The oxygen central supply systems using concentrator(s) shall be provided with operating alarms as follows:</a:t>
            </a:r>
          </a:p>
          <a:p>
            <a:pPr marL="344488" indent="-344488">
              <a:buNone/>
            </a:pPr>
            <a:r>
              <a:rPr lang="en-US" sz="2200" dirty="0"/>
              <a:t>(2) Internal Pressure Low. A local alarm and a signal at the master alarm shall be activated when or just before the pressure falls below the pressure required to drive the calculated required flow rate through the line pressure controls indicating the oxygen supply internal pressure is low [see 5.1.3.9.2(9) for sensor location].</a:t>
            </a:r>
          </a:p>
        </p:txBody>
      </p:sp>
    </p:spTree>
    <p:extLst>
      <p:ext uri="{BB962C8B-B14F-4D97-AF65-F5344CB8AC3E}">
        <p14:creationId xmlns:p14="http://schemas.microsoft.com/office/powerpoint/2010/main" val="29070039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838200" y="304800"/>
            <a:ext cx="7564438" cy="1371600"/>
          </a:xfrm>
        </p:spPr>
        <p:txBody>
          <a:bodyPr rtlCol="0">
            <a:noAutofit/>
          </a:bodyPr>
          <a:lstStyle/>
          <a:p>
            <a:pPr eaLnBrk="1" fontAlgn="auto" hangingPunct="1">
              <a:spcAft>
                <a:spcPts val="0"/>
              </a:spcAft>
              <a:defRPr/>
            </a:pPr>
            <a:r>
              <a:rPr lang="en-US" dirty="0"/>
              <a:t>Oxygen Concentrator Unit</a:t>
            </a:r>
            <a:br>
              <a:rPr lang="en-US" dirty="0"/>
            </a:br>
            <a:r>
              <a:rPr lang="en-US" dirty="0"/>
              <a:t>5.1.3.9.1</a:t>
            </a:r>
          </a:p>
        </p:txBody>
      </p:sp>
      <p:pic>
        <p:nvPicPr>
          <p:cNvPr id="5" name="Picture 2">
            <a:extLst>
              <a:ext uri="{FF2B5EF4-FFF2-40B4-BE49-F238E27FC236}">
                <a16:creationId xmlns:a16="http://schemas.microsoft.com/office/drawing/2014/main" id="{D099F189-7378-47FF-AD78-7C17F9FA1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057400"/>
            <a:ext cx="4572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7695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additive="base">
                                        <p:cTn id="7" dur="500" fill="hold"/>
                                        <p:tgtEl>
                                          <p:spTgt spid="52226"/>
                                        </p:tgtEl>
                                        <p:attrNameLst>
                                          <p:attrName>ppt_x</p:attrName>
                                        </p:attrNameLst>
                                      </p:cBhvr>
                                      <p:tavLst>
                                        <p:tav tm="0">
                                          <p:val>
                                            <p:strVal val="0-#ppt_w/2"/>
                                          </p:val>
                                        </p:tav>
                                        <p:tav tm="100000">
                                          <p:val>
                                            <p:strVal val="#ppt_x"/>
                                          </p:val>
                                        </p:tav>
                                      </p:tavLst>
                                    </p:anim>
                                    <p:anim calcmode="lin" valueType="num">
                                      <p:cBhvr additive="base">
                                        <p:cTn id="8" dur="500" fill="hold"/>
                                        <p:tgtEl>
                                          <p:spTgt spid="522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51164"/>
            <a:ext cx="8229600" cy="5474999"/>
          </a:xfrm>
        </p:spPr>
        <p:txBody>
          <a:bodyPr>
            <a:noAutofit/>
          </a:bodyPr>
          <a:lstStyle/>
          <a:p>
            <a:pPr marL="344488" indent="-344488">
              <a:buNone/>
            </a:pPr>
            <a:r>
              <a:rPr lang="en-US" sz="2000" dirty="0"/>
              <a:t>(3) They shall be capable of withstanding a gauge pressure of 415 kPa (60 psi) and 760 mm (30 in.) gauge </a:t>
            </a:r>
            <a:r>
              <a:rPr lang="en-US" sz="2000" dirty="0" err="1"/>
              <a:t>HgV</a:t>
            </a:r>
            <a:r>
              <a:rPr lang="en-US" sz="2000" dirty="0"/>
              <a:t>.</a:t>
            </a:r>
          </a:p>
          <a:p>
            <a:pPr marL="0" indent="0">
              <a:buNone/>
            </a:pPr>
            <a:r>
              <a:rPr lang="en-US" sz="2000" dirty="0"/>
              <a:t>5.1.3.7.4 Vacuum Filtration. Central supply systems for vacuum shall be provided with inlet filtration with the following characteristics:</a:t>
            </a:r>
          </a:p>
          <a:p>
            <a:pPr marL="344488" indent="-344488">
              <a:buNone/>
            </a:pPr>
            <a:r>
              <a:rPr lang="en-US" sz="2000" dirty="0"/>
              <a:t>(1) </a:t>
            </a:r>
            <a:r>
              <a:rPr lang="en-US" sz="2000" u="sng" dirty="0"/>
              <a:t>Filtration shall be at least duplex to allow one filter to be exchanged without impairing vacuum system </a:t>
            </a:r>
          </a:p>
          <a:p>
            <a:pPr marL="344488" indent="-344488">
              <a:buNone/>
            </a:pPr>
            <a:r>
              <a:rPr lang="en-US" sz="2000" dirty="0"/>
              <a:t>(2) </a:t>
            </a:r>
            <a:r>
              <a:rPr lang="en-US" sz="2000" u="sng" dirty="0"/>
              <a:t>Filtration shall be located on the patient side of the vacuum producer</a:t>
            </a:r>
            <a:r>
              <a:rPr lang="en-US" sz="2000" dirty="0"/>
              <a:t>.</a:t>
            </a:r>
          </a:p>
          <a:p>
            <a:pPr marL="344488" indent="-344488">
              <a:buNone/>
            </a:pPr>
            <a:r>
              <a:rPr lang="en-US" sz="2000" dirty="0"/>
              <a:t>(3) </a:t>
            </a:r>
            <a:r>
              <a:rPr lang="en-US" sz="2000" u="sng" dirty="0"/>
              <a:t>Filters shall be efficient to 0.3 μ and 99.97 percent HEPA or better</a:t>
            </a:r>
            <a:r>
              <a:rPr lang="en-US" sz="2000" dirty="0"/>
              <a:t>, per DOE-STD-3020. </a:t>
            </a:r>
            <a:r>
              <a:rPr lang="en-US" sz="2000" i="1" dirty="0"/>
              <a:t>Specification for HEPA Filters Used by DOE Contractors</a:t>
            </a:r>
            <a:r>
              <a:rPr lang="en-US" sz="2000" dirty="0"/>
              <a:t>.</a:t>
            </a:r>
          </a:p>
          <a:p>
            <a:pPr marL="344488" indent="-344488">
              <a:buNone/>
            </a:pPr>
            <a:r>
              <a:rPr lang="en-US" sz="2000" dirty="0"/>
              <a:t>(4) </a:t>
            </a:r>
            <a:r>
              <a:rPr lang="en-US" sz="2000" u="sng" dirty="0"/>
              <a:t>Filtration shall be sized for 100 percent of the peak calculated demand while one filter or filter bundle is isolated</a:t>
            </a:r>
            <a:r>
              <a:rPr lang="en-US" sz="2000" dirty="0"/>
              <a:t>.</a:t>
            </a:r>
          </a:p>
          <a:p>
            <a:pPr marL="344488" indent="-344488">
              <a:buNone/>
            </a:pPr>
            <a:r>
              <a:rPr lang="en-US" sz="2000" dirty="0"/>
              <a:t>(5) </a:t>
            </a:r>
            <a:r>
              <a:rPr lang="en-US" sz="2000" u="sng" dirty="0"/>
              <a:t>It shall be permitted to group multiple filters into bundles to achieve the required capacities</a:t>
            </a:r>
            <a:r>
              <a:rPr lang="en-US" sz="2000" dirty="0"/>
              <a:t>.</a:t>
            </a:r>
          </a:p>
        </p:txBody>
      </p:sp>
    </p:spTree>
    <p:extLst>
      <p:ext uri="{BB962C8B-B14F-4D97-AF65-F5344CB8AC3E}">
        <p14:creationId xmlns:p14="http://schemas.microsoft.com/office/powerpoint/2010/main" val="30027473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44EB502-639C-42D8-B7C0-72C7154FD3CA}"/>
              </a:ext>
            </a:extLst>
          </p:cNvPr>
          <p:cNvSpPr>
            <a:spLocks noGrp="1"/>
          </p:cNvSpPr>
          <p:nvPr>
            <p:ph type="body" sz="half" idx="2"/>
          </p:nvPr>
        </p:nvSpPr>
        <p:spPr>
          <a:xfrm>
            <a:off x="1295400" y="5367338"/>
            <a:ext cx="6553200" cy="804862"/>
          </a:xfrm>
        </p:spPr>
        <p:txBody>
          <a:bodyPr>
            <a:noAutofit/>
          </a:bodyPr>
          <a:lstStyle/>
          <a:p>
            <a:pPr algn="ctr"/>
            <a:r>
              <a:rPr lang="en-US" sz="4400" dirty="0"/>
              <a:t>Oxygen Concentrator Unit</a:t>
            </a:r>
          </a:p>
        </p:txBody>
      </p:sp>
      <p:pic>
        <p:nvPicPr>
          <p:cNvPr id="7" name="Picture 2">
            <a:extLst>
              <a:ext uri="{FF2B5EF4-FFF2-40B4-BE49-F238E27FC236}">
                <a16:creationId xmlns:a16="http://schemas.microsoft.com/office/drawing/2014/main" id="{1E426130-779A-4D21-90EF-4F02A7DA0860}"/>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1919" b="11919"/>
          <a:stretch>
            <a:fillRect/>
          </a:stretch>
        </p:blipFill>
        <p:spPr>
          <a:xfrm>
            <a:off x="2039144" y="648929"/>
            <a:ext cx="5065712" cy="4389991"/>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57353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66534967-0974-4220-8119-D69061AA24BD}"/>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15" r="115"/>
          <a:stretch>
            <a:fillRect/>
          </a:stretch>
        </p:blipFill>
        <p:spPr>
          <a:xfrm>
            <a:off x="1792288" y="610317"/>
            <a:ext cx="5486400" cy="47545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3">
            <a:extLst>
              <a:ext uri="{FF2B5EF4-FFF2-40B4-BE49-F238E27FC236}">
                <a16:creationId xmlns:a16="http://schemas.microsoft.com/office/drawing/2014/main" id="{612F4C0A-C2AB-32FA-7DA5-3E0E6FDDB632}"/>
              </a:ext>
            </a:extLst>
          </p:cNvPr>
          <p:cNvSpPr>
            <a:spLocks noGrp="1"/>
          </p:cNvSpPr>
          <p:nvPr>
            <p:ph type="body" sz="half" idx="2"/>
          </p:nvPr>
        </p:nvSpPr>
        <p:spPr>
          <a:xfrm>
            <a:off x="1295400" y="5367338"/>
            <a:ext cx="6553200" cy="804862"/>
          </a:xfrm>
        </p:spPr>
        <p:txBody>
          <a:bodyPr>
            <a:noAutofit/>
          </a:bodyPr>
          <a:lstStyle/>
          <a:p>
            <a:pPr algn="ctr"/>
            <a:r>
              <a:rPr lang="en-US" sz="4400" dirty="0"/>
              <a:t>Oxygen Concentrator Unit</a:t>
            </a:r>
          </a:p>
        </p:txBody>
      </p:sp>
    </p:spTree>
    <p:extLst>
      <p:ext uri="{BB962C8B-B14F-4D97-AF65-F5344CB8AC3E}">
        <p14:creationId xmlns:p14="http://schemas.microsoft.com/office/powerpoint/2010/main" val="40286091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3DEED04C-6595-47DB-8DB9-44ABC388298B}"/>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3535" r="13535"/>
          <a:stretch>
            <a:fillRect/>
          </a:stretch>
        </p:blipFill>
        <p:spPr>
          <a:xfrm>
            <a:off x="1792288" y="612774"/>
            <a:ext cx="5486400" cy="47545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3">
            <a:extLst>
              <a:ext uri="{FF2B5EF4-FFF2-40B4-BE49-F238E27FC236}">
                <a16:creationId xmlns:a16="http://schemas.microsoft.com/office/drawing/2014/main" id="{E772ADFE-84CD-61B0-EA40-7643118BC6D2}"/>
              </a:ext>
            </a:extLst>
          </p:cNvPr>
          <p:cNvSpPr>
            <a:spLocks noGrp="1"/>
          </p:cNvSpPr>
          <p:nvPr>
            <p:ph type="body" sz="half" idx="2"/>
          </p:nvPr>
        </p:nvSpPr>
        <p:spPr>
          <a:xfrm>
            <a:off x="1295400" y="5367338"/>
            <a:ext cx="6553200" cy="804862"/>
          </a:xfrm>
        </p:spPr>
        <p:txBody>
          <a:bodyPr>
            <a:noAutofit/>
          </a:bodyPr>
          <a:lstStyle/>
          <a:p>
            <a:pPr algn="ctr"/>
            <a:r>
              <a:rPr lang="en-US" sz="4400" dirty="0"/>
              <a:t>Oxygen Concentrator Unit</a:t>
            </a:r>
          </a:p>
        </p:txBody>
      </p:sp>
    </p:spTree>
    <p:extLst>
      <p:ext uri="{BB962C8B-B14F-4D97-AF65-F5344CB8AC3E}">
        <p14:creationId xmlns:p14="http://schemas.microsoft.com/office/powerpoint/2010/main" val="25800766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B5ABC78-4288-41B1-A919-FF00EEAD8224}"/>
              </a:ext>
            </a:extLst>
          </p:cNvPr>
          <p:cNvSpPr>
            <a:spLocks noGrp="1"/>
          </p:cNvSpPr>
          <p:nvPr>
            <p:ph type="title"/>
          </p:nvPr>
        </p:nvSpPr>
        <p:spPr>
          <a:xfrm>
            <a:off x="1154113" y="457200"/>
            <a:ext cx="6770687" cy="1295400"/>
          </a:xfrm>
        </p:spPr>
        <p:txBody>
          <a:bodyPr>
            <a:noAutofit/>
          </a:bodyPr>
          <a:lstStyle/>
          <a:p>
            <a:r>
              <a:rPr lang="en-US" dirty="0"/>
              <a:t>Oxygen Concentrator Components</a:t>
            </a:r>
          </a:p>
        </p:txBody>
      </p:sp>
      <p:pic>
        <p:nvPicPr>
          <p:cNvPr id="6" name="Picture Placeholder 5">
            <a:extLst>
              <a:ext uri="{FF2B5EF4-FFF2-40B4-BE49-F238E27FC236}">
                <a16:creationId xmlns:a16="http://schemas.microsoft.com/office/drawing/2014/main" id="{5702C131-31DF-4DD5-AB6C-005A5BBEC9AF}"/>
              </a:ext>
            </a:extLst>
          </p:cNvPr>
          <p:cNvPicPr>
            <a:picLocks noGrp="1" noChangeAspect="1"/>
          </p:cNvPicPr>
          <p:nvPr>
            <p:ph type="clipArt" sz="half" idx="1"/>
          </p:nvPr>
        </p:nvPicPr>
        <p:blipFill>
          <a:blip r:embed="rId2">
            <a:extLst>
              <a:ext uri="{28A0092B-C50C-407E-A947-70E740481C1C}">
                <a14:useLocalDpi xmlns:a14="http://schemas.microsoft.com/office/drawing/2010/main" val="0"/>
              </a:ext>
            </a:extLst>
          </a:blip>
          <a:stretch>
            <a:fillRect/>
          </a:stretch>
        </p:blipFill>
        <p:spPr>
          <a:xfrm>
            <a:off x="685800" y="1981200"/>
            <a:ext cx="7696200" cy="3657599"/>
          </a:xfrm>
        </p:spPr>
      </p:pic>
    </p:spTree>
    <p:extLst>
      <p:ext uri="{BB962C8B-B14F-4D97-AF65-F5344CB8AC3E}">
        <p14:creationId xmlns:p14="http://schemas.microsoft.com/office/powerpoint/2010/main" val="29114354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D9D9F3-05E4-41D6-8462-82BACF909D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452" y="533400"/>
            <a:ext cx="7313095" cy="5068297"/>
          </a:xfrm>
          <a:prstGeom prst="rect">
            <a:avLst/>
          </a:prstGeom>
        </p:spPr>
      </p:pic>
    </p:spTree>
    <p:extLst>
      <p:ext uri="{BB962C8B-B14F-4D97-AF65-F5344CB8AC3E}">
        <p14:creationId xmlns:p14="http://schemas.microsoft.com/office/powerpoint/2010/main" val="19086371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a:extLst>
              <a:ext uri="{FF2B5EF4-FFF2-40B4-BE49-F238E27FC236}">
                <a16:creationId xmlns:a16="http://schemas.microsoft.com/office/drawing/2014/main" id="{317FC8F9-08CF-4B64-A91E-EA4CCCE836C1}"/>
              </a:ext>
            </a:extLst>
          </p:cNvPr>
          <p:cNvPicPr>
            <a:picLocks noChangeAspect="1" noChangeArrowheads="1"/>
          </p:cNvPicPr>
          <p:nvPr/>
        </p:nvPicPr>
        <p:blipFill>
          <a:blip r:embed="rId2">
            <a:lum bright="-20000"/>
            <a:extLst>
              <a:ext uri="{28A0092B-C50C-407E-A947-70E740481C1C}">
                <a14:useLocalDpi xmlns:a14="http://schemas.microsoft.com/office/drawing/2010/main" val="0"/>
              </a:ext>
            </a:extLst>
          </a:blip>
          <a:srcRect/>
          <a:stretch>
            <a:fillRect/>
          </a:stretch>
        </p:blipFill>
        <p:spPr bwMode="auto">
          <a:xfrm>
            <a:off x="457200" y="838201"/>
            <a:ext cx="82677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3566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marL="344488" indent="-344488">
              <a:buNone/>
            </a:pPr>
            <a:r>
              <a:rPr lang="en-US" sz="2200" dirty="0"/>
              <a:t>(6) The system </a:t>
            </a:r>
            <a:r>
              <a:rPr lang="en-US" sz="2200" u="sng" dirty="0"/>
              <a:t>shall be provided with isolation valves on the source side of each filter or filter bundle and isolation valves on the patient side of each filter or filter bundle, permitting the filters to be isolated without shutting off flow to the central supply system</a:t>
            </a:r>
            <a:r>
              <a:rPr lang="en-US" sz="2200" dirty="0"/>
              <a:t>.</a:t>
            </a:r>
          </a:p>
          <a:p>
            <a:pPr marL="344488" indent="-344488">
              <a:buNone/>
            </a:pPr>
            <a:r>
              <a:rPr lang="en-US" sz="2200" dirty="0"/>
              <a:t>(7) A means shall be available to allow the user to observe any accumulations of liquids.</a:t>
            </a:r>
          </a:p>
          <a:p>
            <a:pPr marL="344488" indent="-344488">
              <a:buNone/>
            </a:pPr>
            <a:r>
              <a:rPr lang="en-US" sz="2200" dirty="0"/>
              <a:t>(8) </a:t>
            </a:r>
            <a:r>
              <a:rPr lang="en-US" sz="2200" u="sng" dirty="0"/>
              <a:t>A vacuum relief petcock shall be provided to allow vacuum to be relieved in the filter canister during filter replacement</a:t>
            </a:r>
            <a:r>
              <a:rPr lang="en-US" sz="2200" dirty="0"/>
              <a:t>.</a:t>
            </a:r>
          </a:p>
          <a:p>
            <a:pPr marL="344488" indent="-344488">
              <a:buNone/>
            </a:pPr>
            <a:r>
              <a:rPr lang="en-US" sz="2200" dirty="0"/>
              <a:t>(9) </a:t>
            </a:r>
            <a:r>
              <a:rPr lang="en-US" sz="2200" u="sng" dirty="0"/>
              <a:t>Filter elements and canisters shall be permitted to be constructed of materials as deemed suitable by the manufacturer</a:t>
            </a:r>
            <a:r>
              <a:rPr lang="en-US" sz="2200" dirty="0"/>
              <a:t>.</a:t>
            </a:r>
          </a:p>
        </p:txBody>
      </p:sp>
    </p:spTree>
    <p:extLst>
      <p:ext uri="{BB962C8B-B14F-4D97-AF65-F5344CB8AC3E}">
        <p14:creationId xmlns:p14="http://schemas.microsoft.com/office/powerpoint/2010/main" val="3771579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D9CD13E-3474-4B75-9EA8-40E88D09884A}"/>
              </a:ext>
            </a:extLst>
          </p:cNvPr>
          <p:cNvSpPr>
            <a:spLocks noGrp="1"/>
          </p:cNvSpPr>
          <p:nvPr>
            <p:ph type="pic" idx="1"/>
          </p:nvPr>
        </p:nvSpPr>
        <p:spPr/>
      </p:sp>
      <p:sp>
        <p:nvSpPr>
          <p:cNvPr id="53250" name="Content Placeholder 2">
            <a:extLst>
              <a:ext uri="{FF2B5EF4-FFF2-40B4-BE49-F238E27FC236}">
                <a16:creationId xmlns:a16="http://schemas.microsoft.com/office/drawing/2014/main" id="{C7E5D125-CAC1-457E-B7F6-A7861A4FE1AB}"/>
              </a:ext>
            </a:extLst>
          </p:cNvPr>
          <p:cNvSpPr>
            <a:spLocks noGrp="1"/>
          </p:cNvSpPr>
          <p:nvPr>
            <p:ph type="body" sz="half" idx="2"/>
          </p:nvPr>
        </p:nvSpPr>
        <p:spPr/>
        <p:txBody>
          <a:bodyPr>
            <a:normAutofit/>
          </a:bodyPr>
          <a:lstStyle/>
          <a:p>
            <a:pPr marL="0" indent="0" algn="ctr">
              <a:buFont typeface="Wingdings 2" panose="05020102010507070707" pitchFamily="18" charset="2"/>
              <a:buNone/>
            </a:pPr>
            <a:r>
              <a:rPr lang="en-US" altLang="en-US" sz="4400" dirty="0"/>
              <a:t>Vacuum </a:t>
            </a:r>
            <a:r>
              <a:rPr lang="en-US" altLang="en-US" sz="4400" dirty="0" err="1"/>
              <a:t>Hepa</a:t>
            </a:r>
            <a:r>
              <a:rPr lang="en-US" altLang="en-US" sz="4400" dirty="0"/>
              <a:t> filters</a:t>
            </a:r>
          </a:p>
          <a:p>
            <a:pPr marL="0" indent="0">
              <a:buFont typeface="Wingdings 2" panose="05020102010507070707" pitchFamily="18" charset="2"/>
              <a:buNone/>
            </a:pPr>
            <a:endParaRPr lang="en-US" altLang="en-US" dirty="0"/>
          </a:p>
        </p:txBody>
      </p:sp>
      <p:pic>
        <p:nvPicPr>
          <p:cNvPr id="53251" name="Picture 2">
            <a:extLst>
              <a:ext uri="{FF2B5EF4-FFF2-40B4-BE49-F238E27FC236}">
                <a16:creationId xmlns:a16="http://schemas.microsoft.com/office/drawing/2014/main" id="{2A529AA9-0F40-44B7-9631-97A61B460B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162" y="490538"/>
            <a:ext cx="5670549"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3779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a:extLst>
              <a:ext uri="{FF2B5EF4-FFF2-40B4-BE49-F238E27FC236}">
                <a16:creationId xmlns:a16="http://schemas.microsoft.com/office/drawing/2014/main" id="{ED52A9A7-2047-4685-A2CB-E3854204DA8D}"/>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2295" b="12295"/>
          <a:stretch>
            <a:fillRect/>
          </a:stretch>
        </p:blipFill>
        <p:spPr>
          <a:xfrm>
            <a:off x="1792288" y="612774"/>
            <a:ext cx="5486400" cy="44164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a:extLst>
              <a:ext uri="{FF2B5EF4-FFF2-40B4-BE49-F238E27FC236}">
                <a16:creationId xmlns:a16="http://schemas.microsoft.com/office/drawing/2014/main" id="{D78E6DBD-D8FA-8696-5447-E1F1C39E771C}"/>
              </a:ext>
            </a:extLst>
          </p:cNvPr>
          <p:cNvSpPr>
            <a:spLocks noGrp="1"/>
          </p:cNvSpPr>
          <p:nvPr>
            <p:ph type="body" sz="half" idx="2"/>
          </p:nvPr>
        </p:nvSpPr>
        <p:spPr>
          <a:xfrm>
            <a:off x="1792288" y="5367338"/>
            <a:ext cx="5486400" cy="804862"/>
          </a:xfrm>
        </p:spPr>
        <p:txBody>
          <a:bodyPr>
            <a:normAutofit/>
          </a:bodyPr>
          <a:lstStyle/>
          <a:p>
            <a:pPr marL="0" indent="0" algn="ctr">
              <a:buFont typeface="Wingdings 2" panose="05020102010507070707" pitchFamily="18" charset="2"/>
              <a:buNone/>
            </a:pPr>
            <a:r>
              <a:rPr lang="en-US" altLang="en-US" sz="4400" dirty="0"/>
              <a:t>Vacuum </a:t>
            </a:r>
            <a:r>
              <a:rPr lang="en-US" altLang="en-US" sz="4400" dirty="0" err="1"/>
              <a:t>Hepa</a:t>
            </a:r>
            <a:r>
              <a:rPr lang="en-US" altLang="en-US" sz="4400" dirty="0"/>
              <a:t> filters</a:t>
            </a:r>
          </a:p>
          <a:p>
            <a:pPr marL="0" indent="0">
              <a:buFont typeface="Wingdings 2" panose="05020102010507070707" pitchFamily="18" charset="2"/>
              <a:buNone/>
            </a:pPr>
            <a:endParaRPr lang="en-US" altLang="en-US" dirty="0"/>
          </a:p>
        </p:txBody>
      </p:sp>
    </p:spTree>
    <p:extLst>
      <p:ext uri="{BB962C8B-B14F-4D97-AF65-F5344CB8AC3E}">
        <p14:creationId xmlns:p14="http://schemas.microsoft.com/office/powerpoint/2010/main" val="292851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marL="344488" indent="-344488">
              <a:buNone/>
            </a:pPr>
            <a:r>
              <a:rPr lang="en-US" sz="2200" dirty="0"/>
              <a:t>(10) </a:t>
            </a:r>
            <a:r>
              <a:rPr lang="en-US" sz="2200" u="sng" dirty="0"/>
              <a:t>In normal operation, one filter or filter bundle shall be isolated from the system to be available for service should a blockage in the operating filter occur </a:t>
            </a:r>
            <a:r>
              <a:rPr lang="en-US" sz="2200" dirty="0"/>
              <a:t>or rotation of the filters be desired after filter element</a:t>
            </a:r>
          </a:p>
          <a:p>
            <a:pPr marL="0" indent="0">
              <a:buNone/>
            </a:pPr>
            <a:r>
              <a:rPr lang="en-US" sz="2200" dirty="0"/>
              <a:t>Exchange.</a:t>
            </a:r>
          </a:p>
          <a:p>
            <a:pPr marL="0" indent="0">
              <a:buNone/>
            </a:pPr>
            <a:r>
              <a:rPr lang="en-US" sz="2200" dirty="0"/>
              <a:t>5.1.3.7.5 Piping Arrangement and Redundancies.</a:t>
            </a:r>
          </a:p>
          <a:p>
            <a:pPr marL="344488" indent="-344488">
              <a:buNone/>
            </a:pPr>
            <a:r>
              <a:rPr lang="en-US" sz="2200" dirty="0"/>
              <a:t>(3) Where only one set of vacuum pumps is available for a combined medical–surgical vacuum system and an analysis, a research, or a teaching laboratory vacuum system, such laboratories shall be connected separately from the medical–surgical system directly to the receiver tank through its own isolation valve and fluid trap located at the receiver, and between the isolation valve and fluid trap, a scrubber shall be permitted to be installed.</a:t>
            </a:r>
          </a:p>
          <a:p>
            <a:pPr marL="0" indent="0">
              <a:buNone/>
            </a:pPr>
            <a:endParaRPr lang="en-US" sz="2200" dirty="0"/>
          </a:p>
        </p:txBody>
      </p:sp>
    </p:spTree>
    <p:extLst>
      <p:ext uri="{BB962C8B-B14F-4D97-AF65-F5344CB8AC3E}">
        <p14:creationId xmlns:p14="http://schemas.microsoft.com/office/powerpoint/2010/main" val="3337400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marL="0" indent="0">
              <a:buNone/>
            </a:pPr>
            <a:r>
              <a:rPr lang="en-US" sz="2200" dirty="0"/>
              <a:t>5.1.3.7.5.2 The medical–surgical vacuum receiver(s) shall be serviceable without shutting down the medical–surgical vacuum system by any method to ensure continuation of service to the facility’s medical–surgical pipeline distribution system.</a:t>
            </a:r>
          </a:p>
          <a:p>
            <a:pPr marL="0" indent="0">
              <a:buNone/>
            </a:pPr>
            <a:r>
              <a:rPr lang="en-US" sz="2200" dirty="0"/>
              <a:t>5.1.3.7.6 Electrical Power and Control.</a:t>
            </a:r>
          </a:p>
          <a:p>
            <a:pPr marL="344488" indent="-344488">
              <a:buNone/>
            </a:pPr>
            <a:r>
              <a:rPr lang="en-US" sz="2200" dirty="0"/>
              <a:t>(A) Medical vacuum source systems shall be controlled to ensure continuous supply of suction at pressures consistent with Table 5.1.11 under all conditions of system use as follows:</a:t>
            </a:r>
          </a:p>
          <a:p>
            <a:pPr marL="344488" indent="-344488">
              <a:buNone/>
            </a:pPr>
            <a:r>
              <a:rPr lang="en-US" sz="2200" dirty="0"/>
              <a:t>(1) </a:t>
            </a:r>
            <a:r>
              <a:rPr lang="en-US" sz="2200" u="sng" dirty="0"/>
              <a:t>Automatic activation of pump(s) as necessary to supply the demand</a:t>
            </a:r>
            <a:r>
              <a:rPr lang="en-US" sz="2200" dirty="0"/>
              <a:t>.</a:t>
            </a:r>
          </a:p>
          <a:p>
            <a:pPr marL="344488" indent="-344488">
              <a:buNone/>
            </a:pPr>
            <a:r>
              <a:rPr lang="en-US" sz="2200" dirty="0"/>
              <a:t>(2) Managing the operation to equalize wear on all pumps. Where this equalization is achieved manually, the facility staff shall arrange a schedule for manual alternation.</a:t>
            </a:r>
          </a:p>
        </p:txBody>
      </p:sp>
    </p:spTree>
    <p:extLst>
      <p:ext uri="{BB962C8B-B14F-4D97-AF65-F5344CB8AC3E}">
        <p14:creationId xmlns:p14="http://schemas.microsoft.com/office/powerpoint/2010/main" val="930608794"/>
      </p:ext>
    </p:extLst>
  </p:cSld>
  <p:clrMapOvr>
    <a:masterClrMapping/>
  </p:clrMapOvr>
</p:sld>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UA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A Background" id="{F14A7940-12C2-4347-AC88-02B25961C95F}" vid="{BE418033-B445-4759-AB8D-A3133E9941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UA Background</Template>
  <TotalTime>215</TotalTime>
  <Words>2754</Words>
  <Application>Microsoft Office PowerPoint</Application>
  <PresentationFormat>On-screen Show (4:3)</PresentationFormat>
  <Paragraphs>171</Paragraphs>
  <Slides>45</Slides>
  <Notes>0</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45</vt:i4>
      </vt:variant>
    </vt:vector>
  </HeadingPairs>
  <TitlesOfParts>
    <vt:vector size="56" baseType="lpstr">
      <vt:lpstr>Arial</vt:lpstr>
      <vt:lpstr>Calibri</vt:lpstr>
      <vt:lpstr>Constantia</vt:lpstr>
      <vt:lpstr>Wingdings 2</vt:lpstr>
      <vt:lpstr>UA Background</vt:lpstr>
      <vt:lpstr>Office Theme</vt:lpstr>
      <vt:lpstr>2_Office Theme</vt:lpstr>
      <vt:lpstr>1_Office Theme</vt:lpstr>
      <vt:lpstr>Flow</vt:lpstr>
      <vt:lpstr>1_Flow</vt:lpstr>
      <vt:lpstr>2_Flow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5.1.3.6.1 Source Vacuum Pumps</vt:lpstr>
      <vt:lpstr>PowerPoint Presentation</vt:lpstr>
      <vt:lpstr>PowerPoint Presentation</vt:lpstr>
      <vt:lpstr>PowerPoint Presentation</vt:lpstr>
      <vt:lpstr>PowerPoint Presentation</vt:lpstr>
      <vt:lpstr>PowerPoint Presentation</vt:lpstr>
      <vt:lpstr>5.1.3.8 WAGD Sources Category1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Oxygen Concentrator Unit 5.1.3.9.1</vt:lpstr>
      <vt:lpstr>PowerPoint Presentation</vt:lpstr>
      <vt:lpstr>PowerPoint Presentation</vt:lpstr>
      <vt:lpstr>PowerPoint Presentation</vt:lpstr>
      <vt:lpstr>Oxygen Concentrator Components</vt:lpstr>
      <vt:lpstr>PowerPoint Presentation</vt:lpstr>
      <vt:lpstr>PowerPoint Presentation</vt:lpstr>
    </vt:vector>
  </TitlesOfParts>
  <Company>UA Local 190 JATC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Randall Whitaker</dc:creator>
  <cp:lastModifiedBy>Alexis Strickland</cp:lastModifiedBy>
  <cp:revision>17</cp:revision>
  <dcterms:created xsi:type="dcterms:W3CDTF">2018-02-12T15:14:58Z</dcterms:created>
  <dcterms:modified xsi:type="dcterms:W3CDTF">2022-07-08T17:58:54Z</dcterms:modified>
</cp:coreProperties>
</file>