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45.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2" r:id="rId2"/>
    <p:sldMasterId id="2147483706" r:id="rId3"/>
    <p:sldMasterId id="2147483715" r:id="rId4"/>
    <p:sldMasterId id="2147483724" r:id="rId5"/>
    <p:sldMasterId id="2147483726" r:id="rId6"/>
    <p:sldMasterId id="2147483728" r:id="rId7"/>
  </p:sldMasterIdLst>
  <p:notesMasterIdLst>
    <p:notesMasterId r:id="rId41"/>
  </p:notesMasterIdLst>
  <p:sldIdLst>
    <p:sldId id="256" r:id="rId8"/>
    <p:sldId id="257" r:id="rId9"/>
    <p:sldId id="266" r:id="rId10"/>
    <p:sldId id="265" r:id="rId11"/>
    <p:sldId id="264" r:id="rId12"/>
    <p:sldId id="263" r:id="rId13"/>
    <p:sldId id="262" r:id="rId14"/>
    <p:sldId id="261" r:id="rId15"/>
    <p:sldId id="337" r:id="rId16"/>
    <p:sldId id="260" r:id="rId17"/>
    <p:sldId id="259" r:id="rId18"/>
    <p:sldId id="258" r:id="rId19"/>
    <p:sldId id="272" r:id="rId20"/>
    <p:sldId id="271" r:id="rId21"/>
    <p:sldId id="270" r:id="rId22"/>
    <p:sldId id="324" r:id="rId23"/>
    <p:sldId id="321" r:id="rId24"/>
    <p:sldId id="322" r:id="rId25"/>
    <p:sldId id="429" r:id="rId26"/>
    <p:sldId id="323" r:id="rId27"/>
    <p:sldId id="754" r:id="rId28"/>
    <p:sldId id="669" r:id="rId29"/>
    <p:sldId id="673" r:id="rId30"/>
    <p:sldId id="670" r:id="rId31"/>
    <p:sldId id="672" r:id="rId32"/>
    <p:sldId id="360" r:id="rId33"/>
    <p:sldId id="467" r:id="rId34"/>
    <p:sldId id="755" r:id="rId35"/>
    <p:sldId id="674" r:id="rId36"/>
    <p:sldId id="756" r:id="rId37"/>
    <p:sldId id="675" r:id="rId38"/>
    <p:sldId id="753" r:id="rId39"/>
    <p:sldId id="676"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172" d="100"/>
        <a:sy n="17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C7086-14B9-4811-8DF3-AD45EB31B580}" type="datetimeFigureOut">
              <a:rPr lang="en-US" smtClean="0"/>
              <a:t>7/8/2022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2DFD8-CAC4-460A-8050-797BC1190CCD}" type="slidenum">
              <a:rPr lang="en-US" smtClean="0"/>
              <a:t>‹#›</a:t>
            </a:fld>
            <a:endParaRPr lang="en-US"/>
          </a:p>
        </p:txBody>
      </p:sp>
    </p:spTree>
    <p:extLst>
      <p:ext uri="{BB962C8B-B14F-4D97-AF65-F5344CB8AC3E}">
        <p14:creationId xmlns:p14="http://schemas.microsoft.com/office/powerpoint/2010/main" val="377266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93641381-8A41-4DF8-A2AB-24A12A47B12A}"/>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8921A7E9-9C76-4B55-8B0A-7ADCE5F0A72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FD8AFB-C92B-4896-BDAC-B7CC1E4C390A}" type="slidenum">
              <a:rPr lang="en-US" smtClean="0"/>
              <a:pPr/>
              <a:t>31</a:t>
            </a:fld>
            <a:endParaRPr lang="en-US" dirty="0"/>
          </a:p>
        </p:txBody>
      </p:sp>
    </p:spTree>
    <p:extLst>
      <p:ext uri="{BB962C8B-B14F-4D97-AF65-F5344CB8AC3E}">
        <p14:creationId xmlns:p14="http://schemas.microsoft.com/office/powerpoint/2010/main" val="207938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Liquid Ring Operation</a:t>
            </a:r>
          </a:p>
        </p:txBody>
      </p:sp>
      <p:sp>
        <p:nvSpPr>
          <p:cNvPr id="4" name="Slide Number Placeholder 3"/>
          <p:cNvSpPr>
            <a:spLocks noGrp="1"/>
          </p:cNvSpPr>
          <p:nvPr>
            <p:ph type="sldNum" sz="quarter" idx="10"/>
          </p:nvPr>
        </p:nvSpPr>
        <p:spPr/>
        <p:txBody>
          <a:bodyPr/>
          <a:lstStyle/>
          <a:p>
            <a:fld id="{31FD8AFB-C92B-4896-BDAC-B7CC1E4C390A}" type="slidenum">
              <a:rPr lang="en-US" smtClean="0"/>
              <a:pPr/>
              <a:t>32</a:t>
            </a:fld>
            <a:endParaRPr lang="en-US" dirty="0"/>
          </a:p>
        </p:txBody>
      </p:sp>
    </p:spTree>
    <p:extLst>
      <p:ext uri="{BB962C8B-B14F-4D97-AF65-F5344CB8AC3E}">
        <p14:creationId xmlns:p14="http://schemas.microsoft.com/office/powerpoint/2010/main" val="132482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FD8AFB-C92B-4896-BDAC-B7CC1E4C390A}" type="slidenum">
              <a:rPr lang="en-US" smtClean="0"/>
              <a:pPr/>
              <a:t>33</a:t>
            </a:fld>
            <a:endParaRPr lang="en-US" dirty="0"/>
          </a:p>
        </p:txBody>
      </p:sp>
    </p:spTree>
    <p:extLst>
      <p:ext uri="{BB962C8B-B14F-4D97-AF65-F5344CB8AC3E}">
        <p14:creationId xmlns:p14="http://schemas.microsoft.com/office/powerpoint/2010/main" val="1195102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Compressor Operation</a:t>
            </a:r>
          </a:p>
        </p:txBody>
      </p:sp>
      <p:sp>
        <p:nvSpPr>
          <p:cNvPr id="4" name="Slide Number Placeholder 3"/>
          <p:cNvSpPr>
            <a:spLocks noGrp="1"/>
          </p:cNvSpPr>
          <p:nvPr>
            <p:ph type="sldNum" sz="quarter" idx="10"/>
          </p:nvPr>
        </p:nvSpPr>
        <p:spPr/>
        <p:txBody>
          <a:bodyPr/>
          <a:lstStyle/>
          <a:p>
            <a:fld id="{31FD8AFB-C92B-4896-BDAC-B7CC1E4C390A}" type="slidenum">
              <a:rPr lang="en-US" smtClean="0"/>
              <a:pPr/>
              <a:t>21</a:t>
            </a:fld>
            <a:endParaRPr lang="en-US" dirty="0"/>
          </a:p>
        </p:txBody>
      </p:sp>
    </p:spTree>
    <p:extLst>
      <p:ext uri="{BB962C8B-B14F-4D97-AF65-F5344CB8AC3E}">
        <p14:creationId xmlns:p14="http://schemas.microsoft.com/office/powerpoint/2010/main" val="120249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Standard air compressor – not medical air compressor</a:t>
            </a:r>
          </a:p>
        </p:txBody>
      </p:sp>
      <p:sp>
        <p:nvSpPr>
          <p:cNvPr id="4" name="Slide Number Placeholder 3"/>
          <p:cNvSpPr>
            <a:spLocks noGrp="1"/>
          </p:cNvSpPr>
          <p:nvPr>
            <p:ph type="sldNum" sz="quarter" idx="10"/>
          </p:nvPr>
        </p:nvSpPr>
        <p:spPr/>
        <p:txBody>
          <a:bodyPr/>
          <a:lstStyle/>
          <a:p>
            <a:fld id="{31FD8AFB-C92B-4896-BDAC-B7CC1E4C390A}" type="slidenum">
              <a:rPr lang="en-US" smtClean="0"/>
              <a:pPr/>
              <a:t>22</a:t>
            </a:fld>
            <a:endParaRPr lang="en-US" dirty="0"/>
          </a:p>
        </p:txBody>
      </p:sp>
    </p:spTree>
    <p:extLst>
      <p:ext uri="{BB962C8B-B14F-4D97-AF65-F5344CB8AC3E}">
        <p14:creationId xmlns:p14="http://schemas.microsoft.com/office/powerpoint/2010/main" val="309607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Oil free compressor</a:t>
            </a:r>
          </a:p>
        </p:txBody>
      </p:sp>
      <p:sp>
        <p:nvSpPr>
          <p:cNvPr id="4" name="Slide Number Placeholder 3"/>
          <p:cNvSpPr>
            <a:spLocks noGrp="1"/>
          </p:cNvSpPr>
          <p:nvPr>
            <p:ph type="sldNum" sz="quarter" idx="10"/>
          </p:nvPr>
        </p:nvSpPr>
        <p:spPr/>
        <p:txBody>
          <a:bodyPr/>
          <a:lstStyle/>
          <a:p>
            <a:fld id="{31FD8AFB-C92B-4896-BDAC-B7CC1E4C390A}" type="slidenum">
              <a:rPr lang="en-US" smtClean="0"/>
              <a:pPr/>
              <a:t>23</a:t>
            </a:fld>
            <a:endParaRPr lang="en-US" dirty="0"/>
          </a:p>
        </p:txBody>
      </p:sp>
    </p:spTree>
    <p:extLst>
      <p:ext uri="{BB962C8B-B14F-4D97-AF65-F5344CB8AC3E}">
        <p14:creationId xmlns:p14="http://schemas.microsoft.com/office/powerpoint/2010/main" val="263551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Oil-less compressor</a:t>
            </a:r>
          </a:p>
        </p:txBody>
      </p:sp>
      <p:sp>
        <p:nvSpPr>
          <p:cNvPr id="4" name="Slide Number Placeholder 3"/>
          <p:cNvSpPr>
            <a:spLocks noGrp="1"/>
          </p:cNvSpPr>
          <p:nvPr>
            <p:ph type="sldNum" sz="quarter" idx="10"/>
          </p:nvPr>
        </p:nvSpPr>
        <p:spPr/>
        <p:txBody>
          <a:bodyPr/>
          <a:lstStyle/>
          <a:p>
            <a:fld id="{31FD8AFB-C92B-4896-BDAC-B7CC1E4C390A}" type="slidenum">
              <a:rPr lang="en-US" smtClean="0"/>
              <a:pPr/>
              <a:t>24</a:t>
            </a:fld>
            <a:endParaRPr lang="en-US" dirty="0"/>
          </a:p>
        </p:txBody>
      </p:sp>
    </p:spTree>
    <p:extLst>
      <p:ext uri="{BB962C8B-B14F-4D97-AF65-F5344CB8AC3E}">
        <p14:creationId xmlns:p14="http://schemas.microsoft.com/office/powerpoint/2010/main" val="401406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FD8AFB-C92B-4896-BDAC-B7CC1E4C390A}" type="slidenum">
              <a:rPr lang="en-US" smtClean="0"/>
              <a:pPr/>
              <a:t>25</a:t>
            </a:fld>
            <a:endParaRPr lang="en-US" dirty="0"/>
          </a:p>
        </p:txBody>
      </p:sp>
    </p:spTree>
    <p:extLst>
      <p:ext uri="{BB962C8B-B14F-4D97-AF65-F5344CB8AC3E}">
        <p14:creationId xmlns:p14="http://schemas.microsoft.com/office/powerpoint/2010/main" val="247091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Scroll Operation</a:t>
            </a:r>
          </a:p>
        </p:txBody>
      </p:sp>
      <p:sp>
        <p:nvSpPr>
          <p:cNvPr id="4" name="Slide Number Placeholder 3"/>
          <p:cNvSpPr>
            <a:spLocks noGrp="1"/>
          </p:cNvSpPr>
          <p:nvPr>
            <p:ph type="sldNum" sz="quarter" idx="10"/>
          </p:nvPr>
        </p:nvSpPr>
        <p:spPr/>
        <p:txBody>
          <a:bodyPr/>
          <a:lstStyle/>
          <a:p>
            <a:fld id="{31FD8AFB-C92B-4896-BDAC-B7CC1E4C390A}" type="slidenum">
              <a:rPr lang="en-US" smtClean="0"/>
              <a:pPr/>
              <a:t>28</a:t>
            </a:fld>
            <a:endParaRPr lang="en-US" dirty="0"/>
          </a:p>
        </p:txBody>
      </p:sp>
    </p:spTree>
    <p:extLst>
      <p:ext uri="{BB962C8B-B14F-4D97-AF65-F5344CB8AC3E}">
        <p14:creationId xmlns:p14="http://schemas.microsoft.com/office/powerpoint/2010/main" val="138970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FD8AFB-C92B-4896-BDAC-B7CC1E4C390A}" type="slidenum">
              <a:rPr lang="en-US" smtClean="0"/>
              <a:pPr/>
              <a:t>29</a:t>
            </a:fld>
            <a:endParaRPr lang="en-US" dirty="0"/>
          </a:p>
        </p:txBody>
      </p:sp>
    </p:spTree>
    <p:extLst>
      <p:ext uri="{BB962C8B-B14F-4D97-AF65-F5344CB8AC3E}">
        <p14:creationId xmlns:p14="http://schemas.microsoft.com/office/powerpoint/2010/main" val="277177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Compressor Operation</a:t>
            </a:r>
          </a:p>
        </p:txBody>
      </p:sp>
      <p:sp>
        <p:nvSpPr>
          <p:cNvPr id="4" name="Slide Number Placeholder 3"/>
          <p:cNvSpPr>
            <a:spLocks noGrp="1"/>
          </p:cNvSpPr>
          <p:nvPr>
            <p:ph type="sldNum" sz="quarter" idx="10"/>
          </p:nvPr>
        </p:nvSpPr>
        <p:spPr/>
        <p:txBody>
          <a:bodyPr/>
          <a:lstStyle/>
          <a:p>
            <a:fld id="{31FD8AFB-C92B-4896-BDAC-B7CC1E4C390A}" type="slidenum">
              <a:rPr lang="en-US" smtClean="0"/>
              <a:pPr/>
              <a:t>30</a:t>
            </a:fld>
            <a:endParaRPr lang="en-US" dirty="0"/>
          </a:p>
        </p:txBody>
      </p:sp>
    </p:spTree>
    <p:extLst>
      <p:ext uri="{BB962C8B-B14F-4D97-AF65-F5344CB8AC3E}">
        <p14:creationId xmlns:p14="http://schemas.microsoft.com/office/powerpoint/2010/main" val="2735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013426-A967-49CC-B4D2-195567C42085}"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11024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13426-A967-49CC-B4D2-195567C42085}"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548683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13426-A967-49CC-B4D2-195567C42085}"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225834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r>
              <a:rPr lang="en-US"/>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A0013426-A967-49CC-B4D2-195567C42085}" type="datetimeFigureOut">
              <a:rPr lang="en-US" smtClean="0"/>
              <a:t>7/8/2022</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76A803A-D1A8-4A3B-8745-CCD5D9597E08}" type="slidenum">
              <a:rPr lang="en-US" smtClean="0"/>
              <a:t>‹#›</a:t>
            </a:fld>
            <a:endParaRPr lang="en-US"/>
          </a:p>
        </p:txBody>
      </p:sp>
    </p:spTree>
    <p:extLst>
      <p:ext uri="{BB962C8B-B14F-4D97-AF65-F5344CB8AC3E}">
        <p14:creationId xmlns:p14="http://schemas.microsoft.com/office/powerpoint/2010/main" val="3771027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r>
              <a:rPr lang="en-US"/>
              <a:t>Click icon to add online image</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A0013426-A967-49CC-B4D2-195567C42085}" type="datetimeFigureOut">
              <a:rPr lang="en-US" smtClean="0"/>
              <a:t>7/8/2022</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76A803A-D1A8-4A3B-8745-CCD5D9597E08}" type="slidenum">
              <a:rPr lang="en-US" smtClean="0"/>
              <a:t>‹#›</a:t>
            </a:fld>
            <a:endParaRPr lang="en-US"/>
          </a:p>
        </p:txBody>
      </p:sp>
    </p:spTree>
    <p:extLst>
      <p:ext uri="{BB962C8B-B14F-4D97-AF65-F5344CB8AC3E}">
        <p14:creationId xmlns:p14="http://schemas.microsoft.com/office/powerpoint/2010/main" val="3223033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777F8B-9406-9742-9888-B31FD2106918}"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315385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777F8B-9406-9742-9888-B31FD2106918}"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2624154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777F8B-9406-9742-9888-B31FD2106918}"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3110510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777F8B-9406-9742-9888-B31FD2106918}"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332734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777F8B-9406-9742-9888-B31FD2106918}" type="datetimeFigureOut">
              <a:rPr lang="en-US" smtClean="0"/>
              <a:pPr/>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2753662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777F8B-9406-9742-9888-B31FD2106918}" type="datetimeFigureOut">
              <a:rPr lang="en-US" smtClean="0"/>
              <a:pPr/>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223656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13426-A967-49CC-B4D2-195567C42085}"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983680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77F8B-9406-9742-9888-B31FD2106918}" type="datetimeFigureOut">
              <a:rPr lang="en-US" smtClean="0"/>
              <a:pPr/>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1827095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77F8B-9406-9742-9888-B31FD2106918}"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31277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77F8B-9406-9742-9888-B31FD2106918}"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456955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777F8B-9406-9742-9888-B31FD2106918}"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157851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777F8B-9406-9742-9888-B31FD2106918}"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98192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2147888"/>
            <a:ext cx="3810000" cy="4114800"/>
          </a:xfrm>
        </p:spPr>
        <p:txBody>
          <a:bodyPr rtlCol="0">
            <a:normAutofit/>
          </a:bodyPr>
          <a:lstStyle/>
          <a:p>
            <a:pPr lvl="0"/>
            <a:r>
              <a:rPr lang="en-US" noProof="0"/>
              <a:t>Click icon to add online image</a:t>
            </a:r>
          </a:p>
        </p:txBody>
      </p:sp>
      <p:sp>
        <p:nvSpPr>
          <p:cNvPr id="4" name="Text Placeholder 3"/>
          <p:cNvSpPr>
            <a:spLocks noGrp="1"/>
          </p:cNvSpPr>
          <p:nvPr>
            <p:ph type="body" sz="half" idx="2"/>
          </p:nvPr>
        </p:nvSpPr>
        <p:spPr>
          <a:xfrm>
            <a:off x="4648200" y="21478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444B366C-DB19-4B19-A79A-2FA187A7719C}" type="slidenum">
              <a:rPr lang="en-US" altLang="en-US"/>
              <a:pPr/>
              <a:t>‹#›</a:t>
            </a:fld>
            <a:endParaRPr lang="en-US" altLang="en-US"/>
          </a:p>
        </p:txBody>
      </p:sp>
    </p:spTree>
    <p:extLst>
      <p:ext uri="{BB962C8B-B14F-4D97-AF65-F5344CB8AC3E}">
        <p14:creationId xmlns:p14="http://schemas.microsoft.com/office/powerpoint/2010/main" val="305756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1478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2147888"/>
            <a:ext cx="3810000" cy="4114800"/>
          </a:xfrm>
        </p:spPr>
        <p:txBody>
          <a:bodyPr rtlCol="0">
            <a:normAutofit/>
          </a:bodyPr>
          <a:lstStyle/>
          <a:p>
            <a:pPr lvl="0"/>
            <a:r>
              <a:rPr lang="en-US" noProof="0"/>
              <a:t>Click icon to add online image</a:t>
            </a:r>
          </a:p>
        </p:txBody>
      </p:sp>
      <p:sp>
        <p:nvSpPr>
          <p:cNvPr id="5" name="Date Placeholder 4"/>
          <p:cNvSpPr>
            <a:spLocks noGrp="1"/>
          </p:cNvSpPr>
          <p:nvPr>
            <p:ph type="dt" sz="half" idx="10"/>
          </p:nvPr>
        </p:nvSpPr>
        <p:spPr>
          <a:xfrm>
            <a:off x="685800" y="63246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3547E607-EB58-44D3-8ED8-F58AF44D1D42}" type="slidenum">
              <a:rPr lang="en-US" altLang="en-US"/>
              <a:pPr/>
              <a:t>‹#›</a:t>
            </a:fld>
            <a:endParaRPr lang="en-US" altLang="en-US"/>
          </a:p>
        </p:txBody>
      </p:sp>
    </p:spTree>
    <p:extLst>
      <p:ext uri="{BB962C8B-B14F-4D97-AF65-F5344CB8AC3E}">
        <p14:creationId xmlns:p14="http://schemas.microsoft.com/office/powerpoint/2010/main" val="233919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D89AB6-68C0-4CA9-9E2D-B545075C8E1F}" type="datetimeFigureOut">
              <a:rPr lang="en-US"/>
              <a:pPr>
                <a:defRPr/>
              </a:pPr>
              <a:t>7/8/2022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5297E12-5900-4580-ADE6-4334CF8BB506}" type="slidenum">
              <a:rPr lang="en-US" altLang="en-US"/>
              <a:pPr/>
              <a:t>‹#›</a:t>
            </a:fld>
            <a:endParaRPr lang="en-US" altLang="en-US"/>
          </a:p>
        </p:txBody>
      </p:sp>
    </p:spTree>
    <p:extLst>
      <p:ext uri="{BB962C8B-B14F-4D97-AF65-F5344CB8AC3E}">
        <p14:creationId xmlns:p14="http://schemas.microsoft.com/office/powerpoint/2010/main" val="2933771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1478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2147888"/>
            <a:ext cx="3810000" cy="4114800"/>
          </a:xfrm>
        </p:spPr>
        <p:txBody>
          <a:bodyPr rtlCol="0">
            <a:normAutofit/>
          </a:bodyPr>
          <a:lstStyle/>
          <a:p>
            <a:pPr lvl="0"/>
            <a:r>
              <a:rPr lang="en-US" noProof="0"/>
              <a:t>Click icon to add online image</a:t>
            </a:r>
          </a:p>
        </p:txBody>
      </p:sp>
      <p:sp>
        <p:nvSpPr>
          <p:cNvPr id="5" name="Date Placeholder 4"/>
          <p:cNvSpPr>
            <a:spLocks noGrp="1"/>
          </p:cNvSpPr>
          <p:nvPr>
            <p:ph type="dt" sz="half" idx="10"/>
          </p:nvPr>
        </p:nvSpPr>
        <p:spPr>
          <a:xfrm>
            <a:off x="685800" y="63246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3547E607-EB58-44D3-8ED8-F58AF44D1D42}" type="slidenum">
              <a:rPr lang="en-US" altLang="en-US"/>
              <a:pPr/>
              <a:t>‹#›</a:t>
            </a:fld>
            <a:endParaRPr lang="en-US" altLang="en-US"/>
          </a:p>
        </p:txBody>
      </p:sp>
    </p:spTree>
    <p:extLst>
      <p:ext uri="{BB962C8B-B14F-4D97-AF65-F5344CB8AC3E}">
        <p14:creationId xmlns:p14="http://schemas.microsoft.com/office/powerpoint/2010/main" val="2526883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EF1D8-AD62-4527-BAF0-5B60D709C5F2}" type="datetimeFigureOut">
              <a:rPr lang="en-US"/>
              <a:pPr>
                <a:defRPr/>
              </a:pPr>
              <a:t>7/8/2022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4F1BDD8-99D0-4E3B-BC14-DA0A35D32FA2}" type="slidenum">
              <a:rPr lang="en-US" altLang="en-US"/>
              <a:pPr/>
              <a:t>‹#›</a:t>
            </a:fld>
            <a:endParaRPr lang="en-US" altLang="en-US"/>
          </a:p>
        </p:txBody>
      </p:sp>
    </p:spTree>
    <p:extLst>
      <p:ext uri="{BB962C8B-B14F-4D97-AF65-F5344CB8AC3E}">
        <p14:creationId xmlns:p14="http://schemas.microsoft.com/office/powerpoint/2010/main" val="272332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013426-A967-49CC-B4D2-195567C42085}" type="datetimeFigureOut">
              <a:rPr lang="en-US" smtClean="0"/>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3192954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2147888"/>
            <a:ext cx="3810000" cy="4114800"/>
          </a:xfrm>
        </p:spPr>
        <p:txBody>
          <a:bodyPr rtlCol="0">
            <a:normAutofit/>
          </a:bodyPr>
          <a:lstStyle/>
          <a:p>
            <a:pPr lvl="0"/>
            <a:r>
              <a:rPr lang="en-US" noProof="0"/>
              <a:t>Click icon to add online image</a:t>
            </a:r>
          </a:p>
        </p:txBody>
      </p:sp>
      <p:sp>
        <p:nvSpPr>
          <p:cNvPr id="4" name="Text Placeholder 3"/>
          <p:cNvSpPr>
            <a:spLocks noGrp="1"/>
          </p:cNvSpPr>
          <p:nvPr>
            <p:ph type="body" sz="half" idx="2"/>
          </p:nvPr>
        </p:nvSpPr>
        <p:spPr>
          <a:xfrm>
            <a:off x="4648200" y="2147888"/>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444B366C-DB19-4B19-A79A-2FA187A7719C}" type="slidenum">
              <a:rPr lang="en-US" altLang="en-US"/>
              <a:pPr/>
              <a:t>‹#›</a:t>
            </a:fld>
            <a:endParaRPr lang="en-US" altLang="en-US"/>
          </a:p>
        </p:txBody>
      </p:sp>
    </p:spTree>
    <p:extLst>
      <p:ext uri="{BB962C8B-B14F-4D97-AF65-F5344CB8AC3E}">
        <p14:creationId xmlns:p14="http://schemas.microsoft.com/office/powerpoint/2010/main" val="112090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27A6FC1-D947-46FC-9989-916A6AA01B49}" type="datetimeFigureOut">
              <a:rPr lang="en-US"/>
              <a:pPr>
                <a:defRPr/>
              </a:pPr>
              <a:t>7/8/2022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AA85B98-C6E1-4C1E-AEED-70CB217BE42D}" type="slidenum">
              <a:rPr lang="en-US" altLang="en-US"/>
              <a:pPr/>
              <a:t>‹#›</a:t>
            </a:fld>
            <a:endParaRPr lang="en-US" altLang="en-US"/>
          </a:p>
        </p:txBody>
      </p:sp>
    </p:spTree>
    <p:extLst>
      <p:ext uri="{BB962C8B-B14F-4D97-AF65-F5344CB8AC3E}">
        <p14:creationId xmlns:p14="http://schemas.microsoft.com/office/powerpoint/2010/main" val="123648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48B5B3-57FB-4372-BDC1-74111E171CD4}" type="datetimeFigureOut">
              <a:rPr lang="en-US"/>
              <a:pPr>
                <a:defRPr/>
              </a:pPr>
              <a:t>7/8/2022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7CD46A-BEC5-4ABD-BFBF-DA75F989DD3B}" type="slidenum">
              <a:rPr lang="en-US" altLang="en-US"/>
              <a:pPr/>
              <a:t>‹#›</a:t>
            </a:fld>
            <a:endParaRPr lang="en-US" altLang="en-US"/>
          </a:p>
        </p:txBody>
      </p:sp>
    </p:spTree>
    <p:extLst>
      <p:ext uri="{BB962C8B-B14F-4D97-AF65-F5344CB8AC3E}">
        <p14:creationId xmlns:p14="http://schemas.microsoft.com/office/powerpoint/2010/main" val="3155443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7715EA-FA8A-4050-A97A-9E95922AF67F}" type="datetimeFigureOut">
              <a:rPr lang="en-US"/>
              <a:pPr>
                <a:defRPr/>
              </a:pPr>
              <a:t>7/8/2022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680B2F2-E5B5-4146-BCCF-889385B96C89}" type="slidenum">
              <a:rPr lang="en-US" altLang="en-US"/>
              <a:pPr/>
              <a:t>‹#›</a:t>
            </a:fld>
            <a:endParaRPr lang="en-US" altLang="en-US"/>
          </a:p>
        </p:txBody>
      </p:sp>
    </p:spTree>
    <p:extLst>
      <p:ext uri="{BB962C8B-B14F-4D97-AF65-F5344CB8AC3E}">
        <p14:creationId xmlns:p14="http://schemas.microsoft.com/office/powerpoint/2010/main" val="745485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77F8B-9406-9742-9888-B31FD2106918}"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3666720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7715EA-FA8A-4050-A97A-9E95922AF67F}" type="datetimeFigureOut">
              <a:rPr lang="en-US"/>
              <a:pPr>
                <a:defRPr/>
              </a:pPr>
              <a:t>7/8/2022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680B2F2-E5B5-4146-BCCF-889385B96C89}" type="slidenum">
              <a:rPr lang="en-US" altLang="en-US"/>
              <a:pPr/>
              <a:t>‹#›</a:t>
            </a:fld>
            <a:endParaRPr lang="en-US" altLang="en-US"/>
          </a:p>
        </p:txBody>
      </p:sp>
    </p:spTree>
    <p:extLst>
      <p:ext uri="{BB962C8B-B14F-4D97-AF65-F5344CB8AC3E}">
        <p14:creationId xmlns:p14="http://schemas.microsoft.com/office/powerpoint/2010/main" val="3256974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8763" y="304800"/>
            <a:ext cx="7564437" cy="1143000"/>
          </a:xfrm>
        </p:spPr>
        <p:txBody>
          <a:bodyPr/>
          <a:lstStyle/>
          <a:p>
            <a:r>
              <a:rPr lang="en-US"/>
              <a:t>Click to edit Master title style</a:t>
            </a:r>
          </a:p>
        </p:txBody>
      </p:sp>
      <p:sp>
        <p:nvSpPr>
          <p:cNvPr id="3" name="ClipArt Placeholder 2"/>
          <p:cNvSpPr>
            <a:spLocks noGrp="1"/>
          </p:cNvSpPr>
          <p:nvPr>
            <p:ph type="clipArt" sz="half" idx="1"/>
          </p:nvPr>
        </p:nvSpPr>
        <p:spPr>
          <a:xfrm>
            <a:off x="1479550" y="1981200"/>
            <a:ext cx="3736975" cy="4114800"/>
          </a:xfrm>
        </p:spPr>
        <p:txBody>
          <a:bodyPr rtlCol="0">
            <a:normAutofit/>
          </a:bodyPr>
          <a:lstStyle/>
          <a:p>
            <a:pPr lvl="0"/>
            <a:r>
              <a:rPr lang="en-US" noProof="0"/>
              <a:t>Click icon to add online image</a:t>
            </a:r>
          </a:p>
        </p:txBody>
      </p:sp>
      <p:sp>
        <p:nvSpPr>
          <p:cNvPr id="4" name="Text Placeholder 3"/>
          <p:cNvSpPr>
            <a:spLocks noGrp="1"/>
          </p:cNvSpPr>
          <p:nvPr>
            <p:ph type="body" sz="half" idx="2"/>
          </p:nvPr>
        </p:nvSpPr>
        <p:spPr>
          <a:xfrm>
            <a:off x="5368925" y="1981200"/>
            <a:ext cx="37369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481138" y="6248400"/>
            <a:ext cx="1782762"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7973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226300" y="6248400"/>
            <a:ext cx="1905000" cy="457200"/>
          </a:xfrm>
        </p:spPr>
        <p:txBody>
          <a:bodyPr/>
          <a:lstStyle>
            <a:lvl1pPr>
              <a:defRPr/>
            </a:lvl1pPr>
          </a:lstStyle>
          <a:p>
            <a:fld id="{96EF1E72-158F-4975-8D15-ACFB009A903D}" type="slidenum">
              <a:rPr lang="en-US" altLang="en-US"/>
              <a:pPr/>
              <a:t>‹#›</a:t>
            </a:fld>
            <a:endParaRPr lang="en-US" altLang="en-US"/>
          </a:p>
        </p:txBody>
      </p:sp>
    </p:spTree>
    <p:extLst>
      <p:ext uri="{BB962C8B-B14F-4D97-AF65-F5344CB8AC3E}">
        <p14:creationId xmlns:p14="http://schemas.microsoft.com/office/powerpoint/2010/main" val="2862723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41705D-98F9-4017-B8DE-F7E946C69845}" type="datetimeFigureOut">
              <a:rPr lang="en-US"/>
              <a:pPr>
                <a:defRPr/>
              </a:pPr>
              <a:t>7/8/2022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B079544-D3BE-4E73-8E25-9B9C1961DB6A}" type="slidenum">
              <a:rPr lang="en-US" altLang="en-US"/>
              <a:pPr/>
              <a:t>‹#›</a:t>
            </a:fld>
            <a:endParaRPr lang="en-US" altLang="en-US"/>
          </a:p>
        </p:txBody>
      </p:sp>
    </p:spTree>
    <p:extLst>
      <p:ext uri="{BB962C8B-B14F-4D97-AF65-F5344CB8AC3E}">
        <p14:creationId xmlns:p14="http://schemas.microsoft.com/office/powerpoint/2010/main" val="2965278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48B5B3-57FB-4372-BDC1-74111E171CD4}" type="datetimeFigureOut">
              <a:rPr lang="en-US"/>
              <a:pPr>
                <a:defRPr/>
              </a:pPr>
              <a:t>7/8/2022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7CD46A-BEC5-4ABD-BFBF-DA75F989DD3B}" type="slidenum">
              <a:rPr lang="en-US" altLang="en-US"/>
              <a:pPr/>
              <a:t>‹#›</a:t>
            </a:fld>
            <a:endParaRPr lang="en-US" altLang="en-US"/>
          </a:p>
        </p:txBody>
      </p:sp>
    </p:spTree>
    <p:extLst>
      <p:ext uri="{BB962C8B-B14F-4D97-AF65-F5344CB8AC3E}">
        <p14:creationId xmlns:p14="http://schemas.microsoft.com/office/powerpoint/2010/main" val="3112889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1DDF2F77-9F21-48E9-A483-4BB7DF8F4ACD}"/>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090599A6-9582-4BB5-AC27-12137B7D7D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CA272BC6-E307-4F98-A8CA-38183AB7E045}"/>
              </a:ext>
            </a:extLst>
          </p:cNvPr>
          <p:cNvSpPr>
            <a:spLocks noGrp="1"/>
          </p:cNvSpPr>
          <p:nvPr>
            <p:ph type="sldNum" sz="quarter" idx="12"/>
          </p:nvPr>
        </p:nvSpPr>
        <p:spPr/>
        <p:txBody>
          <a:bodyPr/>
          <a:lstStyle>
            <a:lvl1pPr>
              <a:defRPr/>
            </a:lvl1pPr>
          </a:lstStyle>
          <a:p>
            <a:fld id="{B9C06420-6C5E-4726-BDC2-9D1BF84C85D6}" type="slidenum">
              <a:rPr lang="en-US" altLang="en-US"/>
              <a:pPr/>
              <a:t>‹#›</a:t>
            </a:fld>
            <a:endParaRPr lang="en-US" altLang="en-US"/>
          </a:p>
        </p:txBody>
      </p:sp>
    </p:spTree>
    <p:extLst>
      <p:ext uri="{BB962C8B-B14F-4D97-AF65-F5344CB8AC3E}">
        <p14:creationId xmlns:p14="http://schemas.microsoft.com/office/powerpoint/2010/main" val="52646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013426-A967-49CC-B4D2-195567C42085}"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1037590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777F8B-9406-9742-9888-B31FD2106918}"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3110712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r>
              <a:rPr lang="en-US"/>
              <a:t>Click icon to add online image</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6F74201-0DB8-4EFF-A9DF-5B99DA2E7C81}" type="slidenum">
              <a:rPr lang="en-US"/>
              <a:pPr/>
              <a:t>‹#›</a:t>
            </a:fld>
            <a:endParaRPr lang="en-US"/>
          </a:p>
        </p:txBody>
      </p:sp>
    </p:spTree>
    <p:extLst>
      <p:ext uri="{BB962C8B-B14F-4D97-AF65-F5344CB8AC3E}">
        <p14:creationId xmlns:p14="http://schemas.microsoft.com/office/powerpoint/2010/main" val="1729511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777F8B-9406-9742-9888-B31FD2106918}" type="datetimeFigureOut">
              <a:rPr lang="en-US" smtClean="0"/>
              <a:pPr/>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41EBA-E197-B941-96EB-A0159BA1F8B4}" type="slidenum">
              <a:rPr lang="en-US" smtClean="0"/>
              <a:pPr/>
              <a:t>‹#›</a:t>
            </a:fld>
            <a:endParaRPr lang="en-US"/>
          </a:p>
        </p:txBody>
      </p:sp>
    </p:spTree>
    <p:extLst>
      <p:ext uri="{BB962C8B-B14F-4D97-AF65-F5344CB8AC3E}">
        <p14:creationId xmlns:p14="http://schemas.microsoft.com/office/powerpoint/2010/main" val="2904847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1DDF2F77-9F21-48E9-A483-4BB7DF8F4ACD}"/>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090599A6-9582-4BB5-AC27-12137B7D7D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CA272BC6-E307-4F98-A8CA-38183AB7E045}"/>
              </a:ext>
            </a:extLst>
          </p:cNvPr>
          <p:cNvSpPr>
            <a:spLocks noGrp="1"/>
          </p:cNvSpPr>
          <p:nvPr>
            <p:ph type="sldNum" sz="quarter" idx="12"/>
          </p:nvPr>
        </p:nvSpPr>
        <p:spPr/>
        <p:txBody>
          <a:bodyPr/>
          <a:lstStyle>
            <a:lvl1pPr>
              <a:defRPr/>
            </a:lvl1pPr>
          </a:lstStyle>
          <a:p>
            <a:fld id="{B9C06420-6C5E-4726-BDC2-9D1BF84C85D6}" type="slidenum">
              <a:rPr lang="en-US" altLang="en-US"/>
              <a:pPr/>
              <a:t>‹#›</a:t>
            </a:fld>
            <a:endParaRPr lang="en-US" altLang="en-US"/>
          </a:p>
        </p:txBody>
      </p:sp>
    </p:spTree>
    <p:extLst>
      <p:ext uri="{BB962C8B-B14F-4D97-AF65-F5344CB8AC3E}">
        <p14:creationId xmlns:p14="http://schemas.microsoft.com/office/powerpoint/2010/main" val="1774350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A6FDAC63-122B-4209-AC56-02190A2B52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5A4A326-80FD-405A-AA04-57C4048CCC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3A3F2A-B459-4AA3-B48B-9DD73F460A60}"/>
              </a:ext>
            </a:extLst>
          </p:cNvPr>
          <p:cNvSpPr>
            <a:spLocks noGrp="1"/>
          </p:cNvSpPr>
          <p:nvPr>
            <p:ph type="sldNum" sz="quarter" idx="12"/>
          </p:nvPr>
        </p:nvSpPr>
        <p:spPr/>
        <p:txBody>
          <a:bodyPr/>
          <a:lstStyle>
            <a:lvl1pPr>
              <a:defRPr>
                <a:solidFill>
                  <a:srgbClr val="D1EAEE"/>
                </a:solidFill>
              </a:defRPr>
            </a:lvl1pPr>
          </a:lstStyle>
          <a:p>
            <a:fld id="{2A9C8AEC-3BF1-48F5-8999-197CEE0595E9}" type="slidenum">
              <a:rPr lang="en-US" altLang="en-US"/>
              <a:pPr/>
              <a:t>‹#›</a:t>
            </a:fld>
            <a:endParaRPr lang="en-US" altLang="en-US"/>
          </a:p>
        </p:txBody>
      </p:sp>
    </p:spTree>
    <p:extLst>
      <p:ext uri="{BB962C8B-B14F-4D97-AF65-F5344CB8AC3E}">
        <p14:creationId xmlns:p14="http://schemas.microsoft.com/office/powerpoint/2010/main" val="3355250687"/>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A6FDAC63-122B-4209-AC56-02190A2B52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5A4A326-80FD-405A-AA04-57C4048CCC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3A3F2A-B459-4AA3-B48B-9DD73F460A60}"/>
              </a:ext>
            </a:extLst>
          </p:cNvPr>
          <p:cNvSpPr>
            <a:spLocks noGrp="1"/>
          </p:cNvSpPr>
          <p:nvPr>
            <p:ph type="sldNum" sz="quarter" idx="12"/>
          </p:nvPr>
        </p:nvSpPr>
        <p:spPr/>
        <p:txBody>
          <a:bodyPr/>
          <a:lstStyle>
            <a:lvl1pPr>
              <a:defRPr>
                <a:solidFill>
                  <a:srgbClr val="D1EAEE"/>
                </a:solidFill>
              </a:defRPr>
            </a:lvl1pPr>
          </a:lstStyle>
          <a:p>
            <a:fld id="{2A9C8AEC-3BF1-48F5-8999-197CEE0595E9}" type="slidenum">
              <a:rPr lang="en-US" altLang="en-US"/>
              <a:pPr/>
              <a:t>‹#›</a:t>
            </a:fld>
            <a:endParaRPr lang="en-US" altLang="en-US"/>
          </a:p>
        </p:txBody>
      </p:sp>
    </p:spTree>
    <p:extLst>
      <p:ext uri="{BB962C8B-B14F-4D97-AF65-F5344CB8AC3E}">
        <p14:creationId xmlns:p14="http://schemas.microsoft.com/office/powerpoint/2010/main" val="273613077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013426-A967-49CC-B4D2-195567C42085}" type="datetimeFigureOut">
              <a:rPr lang="en-US" smtClean="0"/>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471411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013426-A967-49CC-B4D2-195567C42085}" type="datetimeFigureOut">
              <a:rPr lang="en-US" smtClean="0"/>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426455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13426-A967-49CC-B4D2-195567C42085}" type="datetimeFigureOut">
              <a:rPr lang="en-US" smtClean="0"/>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87860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013426-A967-49CC-B4D2-195567C42085}"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1616929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013426-A967-49CC-B4D2-195567C42085}" type="datetimeFigureOut">
              <a:rPr lang="en-US" smtClean="0"/>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6A803A-D1A8-4A3B-8745-CCD5D9597E08}" type="slidenum">
              <a:rPr lang="en-US" smtClean="0"/>
              <a:t>‹#›</a:t>
            </a:fld>
            <a:endParaRPr lang="en-US"/>
          </a:p>
        </p:txBody>
      </p:sp>
    </p:spTree>
    <p:extLst>
      <p:ext uri="{BB962C8B-B14F-4D97-AF65-F5344CB8AC3E}">
        <p14:creationId xmlns:p14="http://schemas.microsoft.com/office/powerpoint/2010/main" val="200352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jpe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13426-A967-49CC-B4D2-195567C42085}" type="datetimeFigureOut">
              <a:rPr lang="en-US" smtClean="0"/>
              <a:t>7/8/2022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A803A-D1A8-4A3B-8745-CCD5D9597E08}" type="slidenum">
              <a:rPr lang="en-US" smtClean="0"/>
              <a:t>‹#›</a:t>
            </a:fld>
            <a:endParaRPr lang="en-US"/>
          </a:p>
        </p:txBody>
      </p:sp>
      <p:pic>
        <p:nvPicPr>
          <p:cNvPr id="7" name="Picture 6" descr="PowerPtTemplate_MedicalGas.jpg"/>
          <p:cNvPicPr>
            <a:picLocks noChangeAspect="1"/>
          </p:cNvPicPr>
          <p:nvPr/>
        </p:nvPicPr>
        <p:blipFill>
          <a:blip r:embed="rId15"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2360561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77F8B-9406-9742-9888-B31FD2106918}" type="datetimeFigureOut">
              <a:rPr lang="en-US" smtClean="0"/>
              <a:pPr/>
              <a:t>7/8/2022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41EBA-E197-B941-96EB-A0159BA1F8B4}" type="slidenum">
              <a:rPr lang="en-US" smtClean="0"/>
              <a:pPr/>
              <a:t>‹#›</a:t>
            </a:fld>
            <a:endParaRPr lang="en-US"/>
          </a:p>
        </p:txBody>
      </p:sp>
      <p:pic>
        <p:nvPicPr>
          <p:cNvPr id="7" name="Picture 6" descr="PowerPtTemplate_MedicalGas.jpg"/>
          <p:cNvPicPr>
            <a:picLocks noChangeAspect="1"/>
          </p:cNvPicPr>
          <p:nvPr/>
        </p:nvPicPr>
        <p:blipFill>
          <a:blip r:embed="rId15"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43547187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DD0A9A7-24BF-40E7-860A-C76472841330}" type="datetimeFigureOut">
              <a:rPr lang="en-US"/>
              <a:pPr>
                <a:defRPr/>
              </a:pPr>
              <a:t>7/8/2022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619EF17-8358-4847-AB8C-B6ED7402663E}" type="slidenum">
              <a:rPr lang="en-US" altLang="en-US"/>
              <a:pPr/>
              <a:t>‹#›</a:t>
            </a:fld>
            <a:endParaRPr lang="en-US" altLang="en-US"/>
          </a:p>
        </p:txBody>
      </p:sp>
      <p:pic>
        <p:nvPicPr>
          <p:cNvPr id="1031" name="Picture 6" descr="PowerPtTemplate_MedicalGa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0371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FF04D1A-8C50-463C-8EBA-D1F7190C37E8}" type="datetimeFigureOut">
              <a:rPr lang="en-US"/>
              <a:pPr>
                <a:defRPr/>
              </a:pPr>
              <a:t>7/8/2022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56263B7-731A-4D04-832E-6A59B8501547}" type="slidenum">
              <a:rPr lang="en-US" altLang="en-US"/>
              <a:pPr/>
              <a:t>‹#›</a:t>
            </a:fld>
            <a:endParaRPr lang="en-US" altLang="en-US"/>
          </a:p>
        </p:txBody>
      </p:sp>
      <p:pic>
        <p:nvPicPr>
          <p:cNvPr id="1031" name="Picture 6" descr="PowerPtTemplate_MedicalGa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76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F9A4D49-2BD9-4330-8B16-291C654DF8DE}"/>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a:extLst>
              <a:ext uri="{FF2B5EF4-FFF2-40B4-BE49-F238E27FC236}">
                <a16:creationId xmlns:a16="http://schemas.microsoft.com/office/drawing/2014/main" id="{0849FE2A-C944-4D35-A56B-4F957EBFFB8A}"/>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a:extLst>
              <a:ext uri="{FF2B5EF4-FFF2-40B4-BE49-F238E27FC236}">
                <a16:creationId xmlns:a16="http://schemas.microsoft.com/office/drawing/2014/main" id="{3482C926-CCA4-4E0C-866C-9EE52173497D}"/>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C3EE14B9-29EA-4AB1-AD1C-C19D2FBFD412}"/>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696EB43C-B178-4CF2-9F31-CF552B212EA1}"/>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22" name="Footer Placeholder 21">
            <a:extLst>
              <a:ext uri="{FF2B5EF4-FFF2-40B4-BE49-F238E27FC236}">
                <a16:creationId xmlns:a16="http://schemas.microsoft.com/office/drawing/2014/main" id="{BE04A5BD-C7AD-47D9-A15F-11853DA205AF}"/>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1D6C19B5-2C90-43F4-863B-C7C35BECDF1E}"/>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DC686AED-4A8C-4C9A-8D2E-1B1173C2D3AF}" type="slidenum">
              <a:rPr lang="en-US" altLang="en-US"/>
              <a:pPr/>
              <a:t>‹#›</a:t>
            </a:fld>
            <a:endParaRPr lang="en-US" altLang="en-US"/>
          </a:p>
        </p:txBody>
      </p:sp>
      <p:grpSp>
        <p:nvGrpSpPr>
          <p:cNvPr id="1033" name="Group 1">
            <a:extLst>
              <a:ext uri="{FF2B5EF4-FFF2-40B4-BE49-F238E27FC236}">
                <a16:creationId xmlns:a16="http://schemas.microsoft.com/office/drawing/2014/main" id="{D6E8014F-98E9-4CA8-88B8-6CAFA3031F00}"/>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7ED8E293-904F-4D27-8F0E-6F3EBC774629}"/>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3" name="Freeform 12">
              <a:extLst>
                <a:ext uri="{FF2B5EF4-FFF2-40B4-BE49-F238E27FC236}">
                  <a16:creationId xmlns:a16="http://schemas.microsoft.com/office/drawing/2014/main" id="{F27ED01C-FF66-4012-B157-C32FE975CAB6}"/>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grpSp>
    </p:spTree>
    <p:extLst>
      <p:ext uri="{BB962C8B-B14F-4D97-AF65-F5344CB8AC3E}">
        <p14:creationId xmlns:p14="http://schemas.microsoft.com/office/powerpoint/2010/main" val="2317400964"/>
      </p:ext>
    </p:extLst>
  </p:cSld>
  <p:clrMap bg1="lt1" tx1="dk1" bg2="lt2" tx2="dk2" accent1="accent1" accent2="accent2" accent3="accent3" accent4="accent4" accent5="accent5" accent6="accent6" hlink="hlink" folHlink="folHlink"/>
  <p:sldLayoutIdLst>
    <p:sldLayoutId id="2147483725" r:id="rId1"/>
  </p:sldLayoutIdLst>
  <p:txStyles>
    <p:titleStyle>
      <a:lvl1pPr algn="l" rtl="0" eaLnBrk="1" fontAlgn="base" hangingPunct="1">
        <a:spcBef>
          <a:spcPct val="0"/>
        </a:spcBef>
        <a:spcAft>
          <a:spcPct val="0"/>
        </a:spcAft>
        <a:defRPr sz="5000" kern="1200">
          <a:solidFill>
            <a:schemeClr val="tx2"/>
          </a:solidFill>
          <a:latin typeface="+mj-lt"/>
          <a:ea typeface="+mj-ea"/>
          <a:cs typeface="+mj-cs"/>
        </a:defRPr>
      </a:lvl1pPr>
      <a:lvl2pPr algn="l" rtl="0" eaLnBrk="1" fontAlgn="base" hangingPunct="1">
        <a:spcBef>
          <a:spcPct val="0"/>
        </a:spcBef>
        <a:spcAft>
          <a:spcPct val="0"/>
        </a:spcAft>
        <a:defRPr sz="5000">
          <a:solidFill>
            <a:schemeClr val="tx2"/>
          </a:solidFill>
          <a:latin typeface="Calibri" pitchFamily="34" charset="0"/>
        </a:defRPr>
      </a:lvl2pPr>
      <a:lvl3pPr algn="l" rtl="0" eaLnBrk="1" fontAlgn="base" hangingPunct="1">
        <a:spcBef>
          <a:spcPct val="0"/>
        </a:spcBef>
        <a:spcAft>
          <a:spcPct val="0"/>
        </a:spcAft>
        <a:defRPr sz="5000">
          <a:solidFill>
            <a:schemeClr val="tx2"/>
          </a:solidFill>
          <a:latin typeface="Calibri" pitchFamily="34" charset="0"/>
        </a:defRPr>
      </a:lvl3pPr>
      <a:lvl4pPr algn="l" rtl="0" eaLnBrk="1" fontAlgn="base" hangingPunct="1">
        <a:spcBef>
          <a:spcPct val="0"/>
        </a:spcBef>
        <a:spcAft>
          <a:spcPct val="0"/>
        </a:spcAft>
        <a:defRPr sz="5000">
          <a:solidFill>
            <a:schemeClr val="tx2"/>
          </a:solidFill>
          <a:latin typeface="Calibri" pitchFamily="34" charset="0"/>
        </a:defRPr>
      </a:lvl4pPr>
      <a:lvl5pPr algn="l" rtl="0" eaLnBrk="1" fontAlgn="base" hangingPunct="1">
        <a:spcBef>
          <a:spcPct val="0"/>
        </a:spcBef>
        <a:spcAft>
          <a:spcPct val="0"/>
        </a:spcAft>
        <a:defRPr sz="5000">
          <a:solidFill>
            <a:schemeClr val="tx2"/>
          </a:solidFill>
          <a:latin typeface="Calibri" pitchFamily="34"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1" fontAlgn="base" hangingPunct="1">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F9A4D49-2BD9-4330-8B16-291C654DF8DE}"/>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a:extLst>
              <a:ext uri="{FF2B5EF4-FFF2-40B4-BE49-F238E27FC236}">
                <a16:creationId xmlns:a16="http://schemas.microsoft.com/office/drawing/2014/main" id="{0849FE2A-C944-4D35-A56B-4F957EBFFB8A}"/>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a:extLst>
              <a:ext uri="{FF2B5EF4-FFF2-40B4-BE49-F238E27FC236}">
                <a16:creationId xmlns:a16="http://schemas.microsoft.com/office/drawing/2014/main" id="{3482C926-CCA4-4E0C-866C-9EE52173497D}"/>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C3EE14B9-29EA-4AB1-AD1C-C19D2FBFD412}"/>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696EB43C-B178-4CF2-9F31-CF552B212EA1}"/>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22" name="Footer Placeholder 21">
            <a:extLst>
              <a:ext uri="{FF2B5EF4-FFF2-40B4-BE49-F238E27FC236}">
                <a16:creationId xmlns:a16="http://schemas.microsoft.com/office/drawing/2014/main" id="{BE04A5BD-C7AD-47D9-A15F-11853DA205AF}"/>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1D6C19B5-2C90-43F4-863B-C7C35BECDF1E}"/>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DC686AED-4A8C-4C9A-8D2E-1B1173C2D3AF}" type="slidenum">
              <a:rPr lang="en-US" altLang="en-US"/>
              <a:pPr/>
              <a:t>‹#›</a:t>
            </a:fld>
            <a:endParaRPr lang="en-US" altLang="en-US"/>
          </a:p>
        </p:txBody>
      </p:sp>
      <p:grpSp>
        <p:nvGrpSpPr>
          <p:cNvPr id="1033" name="Group 1">
            <a:extLst>
              <a:ext uri="{FF2B5EF4-FFF2-40B4-BE49-F238E27FC236}">
                <a16:creationId xmlns:a16="http://schemas.microsoft.com/office/drawing/2014/main" id="{D6E8014F-98E9-4CA8-88B8-6CAFA3031F00}"/>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7ED8E293-904F-4D27-8F0E-6F3EBC774629}"/>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3" name="Freeform 12">
              <a:extLst>
                <a:ext uri="{FF2B5EF4-FFF2-40B4-BE49-F238E27FC236}">
                  <a16:creationId xmlns:a16="http://schemas.microsoft.com/office/drawing/2014/main" id="{F27ED01C-FF66-4012-B157-C32FE975CAB6}"/>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grpSp>
    </p:spTree>
    <p:extLst>
      <p:ext uri="{BB962C8B-B14F-4D97-AF65-F5344CB8AC3E}">
        <p14:creationId xmlns:p14="http://schemas.microsoft.com/office/powerpoint/2010/main" val="1479747694"/>
      </p:ext>
    </p:extLst>
  </p:cSld>
  <p:clrMap bg1="lt1" tx1="dk1" bg2="lt2" tx2="dk2" accent1="accent1" accent2="accent2" accent3="accent3" accent4="accent4" accent5="accent5" accent6="accent6" hlink="hlink" folHlink="folHlink"/>
  <p:sldLayoutIdLst>
    <p:sldLayoutId id="2147483727" r:id="rId1"/>
  </p:sldLayoutIdLst>
  <p:txStyles>
    <p:titleStyle>
      <a:lvl1pPr algn="l" rtl="0" eaLnBrk="1" fontAlgn="base" hangingPunct="1">
        <a:spcBef>
          <a:spcPct val="0"/>
        </a:spcBef>
        <a:spcAft>
          <a:spcPct val="0"/>
        </a:spcAft>
        <a:defRPr sz="5000" kern="1200">
          <a:solidFill>
            <a:schemeClr val="tx2"/>
          </a:solidFill>
          <a:latin typeface="+mj-lt"/>
          <a:ea typeface="+mj-ea"/>
          <a:cs typeface="+mj-cs"/>
        </a:defRPr>
      </a:lvl1pPr>
      <a:lvl2pPr algn="l" rtl="0" eaLnBrk="1" fontAlgn="base" hangingPunct="1">
        <a:spcBef>
          <a:spcPct val="0"/>
        </a:spcBef>
        <a:spcAft>
          <a:spcPct val="0"/>
        </a:spcAft>
        <a:defRPr sz="5000">
          <a:solidFill>
            <a:schemeClr val="tx2"/>
          </a:solidFill>
          <a:latin typeface="Calibri" pitchFamily="34" charset="0"/>
        </a:defRPr>
      </a:lvl2pPr>
      <a:lvl3pPr algn="l" rtl="0" eaLnBrk="1" fontAlgn="base" hangingPunct="1">
        <a:spcBef>
          <a:spcPct val="0"/>
        </a:spcBef>
        <a:spcAft>
          <a:spcPct val="0"/>
        </a:spcAft>
        <a:defRPr sz="5000">
          <a:solidFill>
            <a:schemeClr val="tx2"/>
          </a:solidFill>
          <a:latin typeface="Calibri" pitchFamily="34" charset="0"/>
        </a:defRPr>
      </a:lvl3pPr>
      <a:lvl4pPr algn="l" rtl="0" eaLnBrk="1" fontAlgn="base" hangingPunct="1">
        <a:spcBef>
          <a:spcPct val="0"/>
        </a:spcBef>
        <a:spcAft>
          <a:spcPct val="0"/>
        </a:spcAft>
        <a:defRPr sz="5000">
          <a:solidFill>
            <a:schemeClr val="tx2"/>
          </a:solidFill>
          <a:latin typeface="Calibri" pitchFamily="34" charset="0"/>
        </a:defRPr>
      </a:lvl4pPr>
      <a:lvl5pPr algn="l" rtl="0" eaLnBrk="1" fontAlgn="base" hangingPunct="1">
        <a:spcBef>
          <a:spcPct val="0"/>
        </a:spcBef>
        <a:spcAft>
          <a:spcPct val="0"/>
        </a:spcAft>
        <a:defRPr sz="5000">
          <a:solidFill>
            <a:schemeClr val="tx2"/>
          </a:solidFill>
          <a:latin typeface="Calibri" pitchFamily="34"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1" fontAlgn="base" hangingPunct="1">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F9A4D49-2BD9-4330-8B16-291C654DF8DE}"/>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a:extLst>
              <a:ext uri="{FF2B5EF4-FFF2-40B4-BE49-F238E27FC236}">
                <a16:creationId xmlns:a16="http://schemas.microsoft.com/office/drawing/2014/main" id="{0849FE2A-C944-4D35-A56B-4F957EBFFB8A}"/>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a:extLst>
              <a:ext uri="{FF2B5EF4-FFF2-40B4-BE49-F238E27FC236}">
                <a16:creationId xmlns:a16="http://schemas.microsoft.com/office/drawing/2014/main" id="{3482C926-CCA4-4E0C-866C-9EE52173497D}"/>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C3EE14B9-29EA-4AB1-AD1C-C19D2FBFD412}"/>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696EB43C-B178-4CF2-9F31-CF552B212EA1}"/>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22" name="Footer Placeholder 21">
            <a:extLst>
              <a:ext uri="{FF2B5EF4-FFF2-40B4-BE49-F238E27FC236}">
                <a16:creationId xmlns:a16="http://schemas.microsoft.com/office/drawing/2014/main" id="{BE04A5BD-C7AD-47D9-A15F-11853DA205AF}"/>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1D6C19B5-2C90-43F4-863B-C7C35BECDF1E}"/>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DC686AED-4A8C-4C9A-8D2E-1B1173C2D3AF}" type="slidenum">
              <a:rPr lang="en-US" altLang="en-US"/>
              <a:pPr/>
              <a:t>‹#›</a:t>
            </a:fld>
            <a:endParaRPr lang="en-US" altLang="en-US"/>
          </a:p>
        </p:txBody>
      </p:sp>
      <p:grpSp>
        <p:nvGrpSpPr>
          <p:cNvPr id="1033" name="Group 1">
            <a:extLst>
              <a:ext uri="{FF2B5EF4-FFF2-40B4-BE49-F238E27FC236}">
                <a16:creationId xmlns:a16="http://schemas.microsoft.com/office/drawing/2014/main" id="{D6E8014F-98E9-4CA8-88B8-6CAFA3031F00}"/>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7ED8E293-904F-4D27-8F0E-6F3EBC774629}"/>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3" name="Freeform 12">
              <a:extLst>
                <a:ext uri="{FF2B5EF4-FFF2-40B4-BE49-F238E27FC236}">
                  <a16:creationId xmlns:a16="http://schemas.microsoft.com/office/drawing/2014/main" id="{F27ED01C-FF66-4012-B157-C32FE975CAB6}"/>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cs typeface="Arial" charset="0"/>
              </a:endParaRPr>
            </a:p>
          </p:txBody>
        </p:sp>
      </p:grpSp>
    </p:spTree>
    <p:extLst>
      <p:ext uri="{BB962C8B-B14F-4D97-AF65-F5344CB8AC3E}">
        <p14:creationId xmlns:p14="http://schemas.microsoft.com/office/powerpoint/2010/main" val="1356542701"/>
      </p:ext>
    </p:extLst>
  </p:cSld>
  <p:clrMap bg1="lt1" tx1="dk1" bg2="lt2" tx2="dk2" accent1="accent1" accent2="accent2" accent3="accent3" accent4="accent4" accent5="accent5" accent6="accent6" hlink="hlink" folHlink="folHlink"/>
  <p:sldLayoutIdLst>
    <p:sldLayoutId id="2147483729" r:id="rId1"/>
  </p:sldLayoutIdLst>
  <p:txStyles>
    <p:titleStyle>
      <a:lvl1pPr algn="l" rtl="0" eaLnBrk="1" fontAlgn="base" hangingPunct="1">
        <a:spcBef>
          <a:spcPct val="0"/>
        </a:spcBef>
        <a:spcAft>
          <a:spcPct val="0"/>
        </a:spcAft>
        <a:defRPr sz="5000" kern="1200">
          <a:solidFill>
            <a:schemeClr val="tx2"/>
          </a:solidFill>
          <a:latin typeface="+mj-lt"/>
          <a:ea typeface="+mj-ea"/>
          <a:cs typeface="+mj-cs"/>
        </a:defRPr>
      </a:lvl1pPr>
      <a:lvl2pPr algn="l" rtl="0" eaLnBrk="1" fontAlgn="base" hangingPunct="1">
        <a:spcBef>
          <a:spcPct val="0"/>
        </a:spcBef>
        <a:spcAft>
          <a:spcPct val="0"/>
        </a:spcAft>
        <a:defRPr sz="5000">
          <a:solidFill>
            <a:schemeClr val="tx2"/>
          </a:solidFill>
          <a:latin typeface="Calibri" pitchFamily="34" charset="0"/>
        </a:defRPr>
      </a:lvl2pPr>
      <a:lvl3pPr algn="l" rtl="0" eaLnBrk="1" fontAlgn="base" hangingPunct="1">
        <a:spcBef>
          <a:spcPct val="0"/>
        </a:spcBef>
        <a:spcAft>
          <a:spcPct val="0"/>
        </a:spcAft>
        <a:defRPr sz="5000">
          <a:solidFill>
            <a:schemeClr val="tx2"/>
          </a:solidFill>
          <a:latin typeface="Calibri" pitchFamily="34" charset="0"/>
        </a:defRPr>
      </a:lvl3pPr>
      <a:lvl4pPr algn="l" rtl="0" eaLnBrk="1" fontAlgn="base" hangingPunct="1">
        <a:spcBef>
          <a:spcPct val="0"/>
        </a:spcBef>
        <a:spcAft>
          <a:spcPct val="0"/>
        </a:spcAft>
        <a:defRPr sz="5000">
          <a:solidFill>
            <a:schemeClr val="tx2"/>
          </a:solidFill>
          <a:latin typeface="Calibri" pitchFamily="34" charset="0"/>
        </a:defRPr>
      </a:lvl4pPr>
      <a:lvl5pPr algn="l" rtl="0" eaLnBrk="1" fontAlgn="base" hangingPunct="1">
        <a:spcBef>
          <a:spcPct val="0"/>
        </a:spcBef>
        <a:spcAft>
          <a:spcPct val="0"/>
        </a:spcAft>
        <a:defRPr sz="5000">
          <a:solidFill>
            <a:schemeClr val="tx2"/>
          </a:solidFill>
          <a:latin typeface="Calibri" pitchFamily="34"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1" fontAlgn="base" hangingPunct="1">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1" fontAlgn="base" hangingPunct="1">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1" fontAlgn="base" hangingPunct="1">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1" fontAlgn="base" hangingPunct="1">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1" fontAlgn="base" hangingPunct="1">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codesonline.nfpa.org/code/f2dff7ff-7c38-4d28-a62c-2b50579979ad/3c37c875-f6c2-4864-a8e1-dbc82177f1f4/np_fe8aeb97-4cda-11ea-b5e5-176131c58cf4.html#ID00099000139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33400"/>
            <a:ext cx="8229600" cy="5592763"/>
          </a:xfrm>
        </p:spPr>
        <p:txBody>
          <a:bodyPr>
            <a:noAutofit/>
          </a:bodyPr>
          <a:lstStyle/>
          <a:p>
            <a:pPr marL="0" indent="0" algn="ctr">
              <a:buNone/>
            </a:pPr>
            <a:r>
              <a:rPr lang="en-US" sz="4400" dirty="0"/>
              <a:t>2021 Code</a:t>
            </a:r>
          </a:p>
          <a:p>
            <a:pPr marL="1089025" indent="-1089025">
              <a:buNone/>
            </a:pPr>
            <a:r>
              <a:rPr lang="en-US" sz="2000" dirty="0"/>
              <a:t>5.1.3.6.1* Quality of Medical Air. Medical air shall be required to have the following characteristics:</a:t>
            </a:r>
          </a:p>
          <a:p>
            <a:pPr marL="339725" indent="-339725">
              <a:buNone/>
            </a:pPr>
            <a:r>
              <a:rPr lang="en-US" sz="2000" dirty="0"/>
              <a:t>(1) It shall be supplied from cylinders, bulk containers, or medical air compressor sources, or it shall be reconstituted from oxygen USP and oil-free, dry nitrogen NF.</a:t>
            </a:r>
          </a:p>
          <a:p>
            <a:pPr marL="339725" indent="-339725">
              <a:buNone/>
            </a:pPr>
            <a:r>
              <a:rPr lang="en-US" sz="2000" dirty="0"/>
              <a:t>(2) It shall meet the requirements of medical air USP.</a:t>
            </a:r>
          </a:p>
          <a:p>
            <a:pPr marL="339725" indent="-339725">
              <a:buNone/>
            </a:pPr>
            <a:r>
              <a:rPr lang="en-US" sz="2000" dirty="0"/>
              <a:t>(3) It shall have no detectable liquid hydrocarbons.</a:t>
            </a:r>
          </a:p>
          <a:p>
            <a:pPr marL="339725" indent="-339725">
              <a:buNone/>
            </a:pPr>
            <a:r>
              <a:rPr lang="en-US" sz="2000" dirty="0"/>
              <a:t>(4) </a:t>
            </a:r>
            <a:r>
              <a:rPr lang="en-US" sz="2000" u="sng" dirty="0"/>
              <a:t>It shall have less than 25 ppm gaseous hydrocarbons.</a:t>
            </a:r>
          </a:p>
          <a:p>
            <a:pPr marL="339725" indent="-339725">
              <a:buNone/>
            </a:pPr>
            <a:r>
              <a:rPr lang="en-US" sz="2000" dirty="0"/>
              <a:t>(5) </a:t>
            </a:r>
            <a:r>
              <a:rPr lang="en-US" sz="2000" u="sng" dirty="0"/>
              <a:t>It shall have equal to or less than 1 mg/m3 (6.85 × 10−7 </a:t>
            </a:r>
            <a:r>
              <a:rPr lang="en-US" sz="2000" u="sng" dirty="0" err="1"/>
              <a:t>lb</a:t>
            </a:r>
            <a:r>
              <a:rPr lang="en-US" sz="2000" u="sng" dirty="0"/>
              <a:t>/yd3) of permanent particulates sized 1 micron or larger in the air at normal atmospheric pressure.</a:t>
            </a:r>
          </a:p>
          <a:p>
            <a:pPr marL="1089025" indent="-1089025">
              <a:buNone/>
            </a:pPr>
            <a:r>
              <a:rPr lang="en-US" sz="2000" dirty="0"/>
              <a:t>5.1.3.6.2* Uses of Medical Air. Medical air sources shall be connected to the medical air distribution system only and shall be used only for air in the application of human respiration and calibration of medical devices for respiratory application.</a:t>
            </a:r>
          </a:p>
        </p:txBody>
      </p:sp>
    </p:spTree>
    <p:extLst>
      <p:ext uri="{BB962C8B-B14F-4D97-AF65-F5344CB8AC3E}">
        <p14:creationId xmlns:p14="http://schemas.microsoft.com/office/powerpoint/2010/main" val="255935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marL="339725" indent="-339725">
              <a:buNone/>
            </a:pPr>
            <a:r>
              <a:rPr lang="en-US" sz="2000" dirty="0"/>
              <a:t>(E) If an air source equal to or better than outside air (e.g., air already filtered for use in operating room ventilating systems) is available, it shall be permitted to be used for the medical air compressors with the following provisions:</a:t>
            </a:r>
          </a:p>
          <a:p>
            <a:pPr marL="339725" indent="-339725">
              <a:buNone/>
            </a:pPr>
            <a:r>
              <a:rPr lang="en-US" sz="2000" dirty="0"/>
              <a:t>(1) This alternate source of supply air shall be available on a </a:t>
            </a:r>
            <a:r>
              <a:rPr lang="en-US" sz="2000" u="sng" dirty="0"/>
              <a:t>continuous 24-hour-per-day, 7-day-per-week basis</a:t>
            </a:r>
            <a:r>
              <a:rPr lang="en-US" sz="2000" dirty="0"/>
              <a:t>.</a:t>
            </a:r>
          </a:p>
          <a:p>
            <a:pPr marL="339725" indent="-339725">
              <a:buNone/>
            </a:pPr>
            <a:r>
              <a:rPr lang="en-US" sz="2000" b="1" dirty="0"/>
              <a:t>(I)	</a:t>
            </a:r>
            <a:r>
              <a:rPr lang="en-US" sz="2000" dirty="0"/>
              <a:t>Medical air intake shall be labeled in accordance with </a:t>
            </a:r>
            <a:r>
              <a:rPr lang="en-US" sz="2000" dirty="0">
                <a:hlinkClick r:id="rId2"/>
              </a:rPr>
              <a:t>5.1.11.1</a:t>
            </a:r>
            <a:r>
              <a:rPr lang="en-US" sz="2000" dirty="0"/>
              <a:t> with any method that would distinguish it as a medical air intake.</a:t>
            </a:r>
          </a:p>
          <a:p>
            <a:pPr marL="0" indent="0">
              <a:buNone/>
            </a:pPr>
            <a:r>
              <a:rPr lang="en-US" sz="2000" dirty="0"/>
              <a:t>5.1.3.6.3.12 Operating Alarms and Local Signals.</a:t>
            </a:r>
          </a:p>
          <a:p>
            <a:pPr marL="339725" indent="-339725">
              <a:buNone/>
            </a:pPr>
            <a:r>
              <a:rPr lang="en-US" sz="2000" dirty="0"/>
              <a:t>(A) A local alarm complying with 5.1.9.5 shall be provided for the medical air compressor source.</a:t>
            </a:r>
          </a:p>
          <a:p>
            <a:pPr marL="339725" indent="-339725">
              <a:buNone/>
            </a:pPr>
            <a:r>
              <a:rPr lang="en-US" sz="2000" dirty="0"/>
              <a:t>(B) Where liquid ring air compressors, compressors having water-cooled heads, or water-cooled aftercoolers are used, </a:t>
            </a:r>
            <a:r>
              <a:rPr lang="en-US" sz="2000" u="sng" dirty="0"/>
              <a:t>air receivers shall be equipped with a high water level sensor that shuts down the compressor system and activates a local alarm indicator</a:t>
            </a:r>
            <a:r>
              <a:rPr lang="en-US" sz="2000" dirty="0"/>
              <a:t>. [See 5.1.9.5.4(8).]</a:t>
            </a:r>
          </a:p>
          <a:p>
            <a:pPr marL="0" indent="0">
              <a:buNone/>
            </a:pPr>
            <a:endParaRPr lang="en-US" dirty="0"/>
          </a:p>
        </p:txBody>
      </p:sp>
    </p:spTree>
    <p:extLst>
      <p:ext uri="{BB962C8B-B14F-4D97-AF65-F5344CB8AC3E}">
        <p14:creationId xmlns:p14="http://schemas.microsoft.com/office/powerpoint/2010/main" val="3052649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403225" indent="-403225">
              <a:buNone/>
            </a:pPr>
            <a:r>
              <a:rPr lang="en-US" sz="2200" dirty="0"/>
              <a:t>(C) Where liquid ring compressors are used, each compressor shall have a liquid level sensor in each air–water separator that, when the liquid level is above the design level, shuts down its compressor and activates a local alarm indicator. [See 5.1.9.5.4(9).]</a:t>
            </a:r>
          </a:p>
          <a:p>
            <a:pPr marL="403225" indent="-403225">
              <a:buNone/>
            </a:pPr>
            <a:r>
              <a:rPr lang="en-US" sz="2200" dirty="0"/>
              <a:t>(D) Where nonliquid ring compressors compliant with 5.1.3.6.3.4(A)(1) are used, the air temperature at the immediate </a:t>
            </a:r>
            <a:r>
              <a:rPr lang="en-US" sz="2200" u="sng" dirty="0"/>
              <a:t>outlet of each compressor cylinder shall be monitored by a high-temperature sensor that shuts down that compressor and activates a local alarm </a:t>
            </a:r>
            <a:r>
              <a:rPr lang="en-US" sz="2200" dirty="0"/>
              <a:t>indicator [see 5.1.9.5.4(10) ]. The temperature setting shall be as recommended by the compressor manufacturer.</a:t>
            </a:r>
          </a:p>
          <a:p>
            <a:pPr marL="403225" indent="-403225">
              <a:buNone/>
            </a:pPr>
            <a:r>
              <a:rPr lang="en-US" sz="2200" dirty="0"/>
              <a:t>(E) Where compressors compliant with 5.1.3.6.3.4(A)(2) and 5.1.3.6.3.4(A)(3) are used, the following requirements shall apply:</a:t>
            </a:r>
          </a:p>
        </p:txBody>
      </p:sp>
    </p:spTree>
    <p:extLst>
      <p:ext uri="{BB962C8B-B14F-4D97-AF65-F5344CB8AC3E}">
        <p14:creationId xmlns:p14="http://schemas.microsoft.com/office/powerpoint/2010/main" val="977295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344488" indent="-344488">
              <a:buNone/>
            </a:pPr>
            <a:r>
              <a:rPr lang="en-US" sz="2200" dirty="0"/>
              <a:t>(1) The air temperature at the immediate outlet of each compressor chamber shall be monitored by a high-temperature sensor that shuts down that compressor and activates a local alarm indicator (see 5.1.9.5.4), the temperature setting shall be as recommended by the compressor manufacturer.</a:t>
            </a:r>
          </a:p>
          <a:p>
            <a:pPr marL="344488" indent="-344488">
              <a:buNone/>
            </a:pPr>
            <a:r>
              <a:rPr lang="en-US" sz="2200" dirty="0"/>
              <a:t>(2) Coalescing filters with element change indicator shall be provided.</a:t>
            </a:r>
          </a:p>
          <a:p>
            <a:pPr marL="344488" indent="-344488">
              <a:buNone/>
            </a:pPr>
            <a:r>
              <a:rPr lang="en-US" sz="2200" dirty="0"/>
              <a:t>(3) Charcoal absorber shall be provided.</a:t>
            </a:r>
          </a:p>
          <a:p>
            <a:pPr marL="344488" indent="-344488">
              <a:buNone/>
            </a:pPr>
            <a:r>
              <a:rPr lang="en-US" sz="2200" dirty="0"/>
              <a:t>(4) Gaseous hydrocarbons </a:t>
            </a:r>
            <a:r>
              <a:rPr lang="en-US" sz="2200" u="sng" dirty="0"/>
              <a:t>shall be monitored on a quarterly basis</a:t>
            </a:r>
            <a:r>
              <a:rPr lang="en-US" sz="2200" dirty="0"/>
              <a:t>.</a:t>
            </a:r>
          </a:p>
          <a:p>
            <a:pPr marL="344488" indent="-344488">
              <a:buNone/>
            </a:pPr>
            <a:r>
              <a:rPr lang="en-US" sz="2200" dirty="0"/>
              <a:t>(F) When the capacity of the medical air system not in use is less than the equivalent capacity of one compressor, a local alarm shall activate [see 5.1.9.5.4(1)]. This signal shall require manual reset.</a:t>
            </a:r>
          </a:p>
        </p:txBody>
      </p:sp>
    </p:spTree>
    <p:extLst>
      <p:ext uri="{BB962C8B-B14F-4D97-AF65-F5344CB8AC3E}">
        <p14:creationId xmlns:p14="http://schemas.microsoft.com/office/powerpoint/2010/main" val="918870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sz="2000" dirty="0"/>
              <a:t>5.1.3.6.3.13 Medical Air Quality Monitoring.</a:t>
            </a:r>
          </a:p>
          <a:p>
            <a:pPr marL="344488" indent="-344488">
              <a:buNone/>
            </a:pPr>
            <a:r>
              <a:rPr lang="en-US" sz="2000" dirty="0"/>
              <a:t>(1) </a:t>
            </a:r>
            <a:r>
              <a:rPr lang="en-US" sz="2000" u="sng" dirty="0"/>
              <a:t>Dew point shall be monitored and shall activate a local alarm and all master alarms when the dew point at system delivery pressure exceeds +2°C (+35°F</a:t>
            </a:r>
            <a:r>
              <a:rPr lang="en-US" sz="2000" dirty="0"/>
              <a:t>).</a:t>
            </a:r>
          </a:p>
          <a:p>
            <a:pPr marL="344488" indent="-344488">
              <a:buNone/>
            </a:pPr>
            <a:r>
              <a:rPr lang="en-US" sz="2000" dirty="0"/>
              <a:t>(2) Carbon monoxide shall be monitored and </a:t>
            </a:r>
            <a:r>
              <a:rPr lang="en-US" sz="2000" u="sng" dirty="0"/>
              <a:t>shall activate a local alarm when the CO level exceeds 10 ppm.</a:t>
            </a:r>
            <a:r>
              <a:rPr lang="en-US" sz="2000" dirty="0"/>
              <a:t> [See 5.1.9.5.4(2).]</a:t>
            </a:r>
          </a:p>
          <a:p>
            <a:pPr marL="344488" indent="-344488">
              <a:buNone/>
            </a:pPr>
            <a:r>
              <a:rPr lang="en-US" sz="2000" dirty="0"/>
              <a:t>(3) </a:t>
            </a:r>
            <a:r>
              <a:rPr lang="en-US" sz="2000" u="sng" dirty="0"/>
              <a:t>Dew point and carbon monoxide monitors shall activate </a:t>
            </a:r>
            <a:r>
              <a:rPr lang="en-US" sz="2000" dirty="0"/>
              <a:t>their individual monitor’s signal at the alarm panels where their signals are required </a:t>
            </a:r>
            <a:r>
              <a:rPr lang="en-US" sz="2000" u="sng" dirty="0"/>
              <a:t>when their power is lost</a:t>
            </a:r>
            <a:r>
              <a:rPr lang="en-US" sz="2000" dirty="0"/>
              <a:t>.</a:t>
            </a:r>
          </a:p>
          <a:p>
            <a:pPr marL="0" indent="0">
              <a:buNone/>
            </a:pPr>
            <a:r>
              <a:rPr lang="en-US" sz="2000" dirty="0"/>
              <a:t>5.1.3.6.3.14 Category 1 Medical Air Proportioning Supply Sources.</a:t>
            </a:r>
          </a:p>
          <a:p>
            <a:pPr marL="344488" indent="-344488">
              <a:buNone/>
            </a:pPr>
            <a:r>
              <a:rPr lang="en-US" sz="2000" dirty="0"/>
              <a:t>(1) Medical air reconstituted from oxygen USP and nitrogen NF, produced using proportioning system(s), shall be required to meet the following:</a:t>
            </a:r>
          </a:p>
        </p:txBody>
      </p:sp>
    </p:spTree>
    <p:extLst>
      <p:ext uri="{BB962C8B-B14F-4D97-AF65-F5344CB8AC3E}">
        <p14:creationId xmlns:p14="http://schemas.microsoft.com/office/powerpoint/2010/main" val="4146300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344488" indent="-344488">
              <a:buNone/>
            </a:pPr>
            <a:r>
              <a:rPr lang="en-US" sz="2200" dirty="0"/>
              <a:t>(c) The system shall produce medical air with an </a:t>
            </a:r>
            <a:r>
              <a:rPr lang="en-US" sz="2200" u="sng" dirty="0"/>
              <a:t>oxygen content of 19.5 percent to 23.5 percent</a:t>
            </a:r>
            <a:r>
              <a:rPr lang="en-US" sz="2200" dirty="0"/>
              <a:t>.</a:t>
            </a:r>
          </a:p>
          <a:p>
            <a:pPr marL="344488" indent="-344488">
              <a:buNone/>
            </a:pPr>
            <a:r>
              <a:rPr lang="en-US" sz="2200" dirty="0"/>
              <a:t>(3) The mixture shall be analyzed continuously, and a recording capability shall be provided (e.g., via data port).</a:t>
            </a:r>
          </a:p>
          <a:p>
            <a:pPr marL="344488" indent="-344488">
              <a:buNone/>
            </a:pPr>
            <a:r>
              <a:rPr lang="en-US" sz="2200" dirty="0"/>
              <a:t>(4) The analyzing system specified in 5.1.3.6.3.14(A)(3) shall be a dedicated and an independent analyzer used to control the medical air proportioning system.</a:t>
            </a:r>
          </a:p>
          <a:p>
            <a:pPr marL="344488" indent="-344488">
              <a:buNone/>
            </a:pPr>
            <a:r>
              <a:rPr lang="en-US" sz="2200" dirty="0"/>
              <a:t>(9)* If the sources of oxygen USP and nitrogen NF that supply the medical air proportioning system are the same sources that supply the health care facility, engineering controls shall be provided to prevent cross contamination of oxygen and nitrogen supply lines, as provided in 5.1.3.5.8.</a:t>
            </a:r>
          </a:p>
          <a:p>
            <a:pPr marL="344488" indent="-344488">
              <a:buNone/>
            </a:pPr>
            <a:r>
              <a:rPr lang="en-US" sz="2200" dirty="0"/>
              <a:t>(10) A risk analysis and approval from the authority having jurisdiction shall be required.</a:t>
            </a:r>
          </a:p>
        </p:txBody>
      </p:sp>
    </p:spTree>
    <p:extLst>
      <p:ext uri="{BB962C8B-B14F-4D97-AF65-F5344CB8AC3E}">
        <p14:creationId xmlns:p14="http://schemas.microsoft.com/office/powerpoint/2010/main" val="132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344488" indent="-344488">
              <a:buNone/>
            </a:pPr>
            <a:r>
              <a:rPr lang="en-US" sz="2200" dirty="0"/>
              <a:t>(B) Location. The medical air proportioning system shall be located per 5.1.3.3 as follows:</a:t>
            </a:r>
          </a:p>
          <a:p>
            <a:pPr marL="344488" indent="-344488">
              <a:buNone/>
            </a:pPr>
            <a:r>
              <a:rPr lang="en-US" sz="2200" dirty="0"/>
              <a:t>(1) The medical air proportioning system’s supply of oxygen USP and nitrogen NF shall be located per 5.1.3.3 and NFPA 55, as applicable.</a:t>
            </a:r>
          </a:p>
          <a:p>
            <a:pPr marL="344488" indent="-344488">
              <a:buNone/>
            </a:pPr>
            <a:r>
              <a:rPr lang="en-US" sz="2200" dirty="0"/>
              <a:t>(C) Required Components. The medical air proportioning system shall consist of the following:</a:t>
            </a:r>
          </a:p>
          <a:p>
            <a:pPr marL="344488" indent="-344488">
              <a:buNone/>
            </a:pPr>
            <a:r>
              <a:rPr lang="en-US" sz="2200" dirty="0"/>
              <a:t>(a) The supply lines shall be filtered to remove particulate entering the proportioning system.</a:t>
            </a:r>
          </a:p>
          <a:p>
            <a:pPr marL="344488" indent="-344488">
              <a:buNone/>
            </a:pPr>
            <a:r>
              <a:rPr lang="en-US" sz="2200" dirty="0"/>
              <a:t>(9)* Warning systems per 5.1.9, including a local signal and master alarm that indicates nonconforming oxygen concentration per manufacturer’s recommendations</a:t>
            </a:r>
          </a:p>
        </p:txBody>
      </p:sp>
    </p:spTree>
    <p:extLst>
      <p:ext uri="{BB962C8B-B14F-4D97-AF65-F5344CB8AC3E}">
        <p14:creationId xmlns:p14="http://schemas.microsoft.com/office/powerpoint/2010/main" val="2032689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64" name="Picture 16"/>
          <p:cNvPicPr>
            <a:picLocks noChangeAspect="1" noChangeArrowheads="1"/>
          </p:cNvPicPr>
          <p:nvPr/>
        </p:nvPicPr>
        <p:blipFill>
          <a:blip r:embed="rId2" cstate="print"/>
          <a:srcRect/>
          <a:stretch>
            <a:fillRect/>
          </a:stretch>
        </p:blipFill>
        <p:spPr bwMode="auto">
          <a:xfrm>
            <a:off x="1061129" y="641350"/>
            <a:ext cx="7021741" cy="5241925"/>
          </a:xfrm>
          <a:prstGeom prst="rect">
            <a:avLst/>
          </a:prstGeom>
          <a:noFill/>
          <a:ln w="57150">
            <a:noFill/>
            <a:miter lim="800000"/>
            <a:headEnd/>
            <a:tailEnd/>
          </a:ln>
          <a:effectLst/>
        </p:spPr>
      </p:pic>
      <p:grpSp>
        <p:nvGrpSpPr>
          <p:cNvPr id="206850" name="Group 2"/>
          <p:cNvGrpSpPr>
            <a:grpSpLocks/>
          </p:cNvGrpSpPr>
          <p:nvPr/>
        </p:nvGrpSpPr>
        <p:grpSpPr bwMode="auto">
          <a:xfrm>
            <a:off x="76200" y="1338158"/>
            <a:ext cx="3352800" cy="1862138"/>
            <a:chOff x="0" y="969"/>
            <a:chExt cx="2112" cy="1173"/>
          </a:xfrm>
        </p:grpSpPr>
        <p:sp>
          <p:nvSpPr>
            <p:cNvPr id="206851" name="Line 3"/>
            <p:cNvSpPr>
              <a:spLocks noChangeShapeType="1"/>
            </p:cNvSpPr>
            <p:nvPr/>
          </p:nvSpPr>
          <p:spPr bwMode="auto">
            <a:xfrm>
              <a:off x="1780" y="1628"/>
              <a:ext cx="332" cy="514"/>
            </a:xfrm>
            <a:prstGeom prst="line">
              <a:avLst/>
            </a:prstGeom>
            <a:noFill/>
            <a:ln w="57150">
              <a:solidFill>
                <a:srgbClr val="FF9900"/>
              </a:solidFill>
              <a:round/>
              <a:headEnd/>
              <a:tailEnd type="triangle" w="med" len="med"/>
            </a:ln>
            <a:effectLst/>
          </p:spPr>
          <p:txBody>
            <a:bodyPr wrap="square" lIns="99276" tIns="49638" rIns="99276" bIns="49638">
              <a:spAutoFit/>
            </a:bodyPr>
            <a:lstStyle/>
            <a:p>
              <a:endParaRPr lang="en-US"/>
            </a:p>
          </p:txBody>
        </p:sp>
        <p:sp>
          <p:nvSpPr>
            <p:cNvPr id="206852" name="Line 4"/>
            <p:cNvSpPr>
              <a:spLocks noChangeShapeType="1"/>
            </p:cNvSpPr>
            <p:nvPr/>
          </p:nvSpPr>
          <p:spPr bwMode="auto">
            <a:xfrm flipV="1">
              <a:off x="1780" y="969"/>
              <a:ext cx="332" cy="366"/>
            </a:xfrm>
            <a:prstGeom prst="line">
              <a:avLst/>
            </a:prstGeom>
            <a:noFill/>
            <a:ln w="57150">
              <a:solidFill>
                <a:srgbClr val="FF9900"/>
              </a:solidFill>
              <a:round/>
              <a:headEnd/>
              <a:tailEnd type="triangle" w="med" len="med"/>
            </a:ln>
            <a:effectLst/>
          </p:spPr>
          <p:txBody>
            <a:bodyPr wrap="square" lIns="99276" tIns="49638" rIns="99276" bIns="49638">
              <a:spAutoFit/>
            </a:bodyPr>
            <a:lstStyle/>
            <a:p>
              <a:endParaRPr lang="en-US"/>
            </a:p>
          </p:txBody>
        </p:sp>
        <p:sp>
          <p:nvSpPr>
            <p:cNvPr id="206853" name="Text Box 5"/>
            <p:cNvSpPr txBox="1">
              <a:spLocks noChangeArrowheads="1"/>
            </p:cNvSpPr>
            <p:nvPr/>
          </p:nvSpPr>
          <p:spPr bwMode="auto">
            <a:xfrm>
              <a:off x="0" y="1296"/>
              <a:ext cx="2064" cy="366"/>
            </a:xfrm>
            <a:prstGeom prst="rect">
              <a:avLst/>
            </a:prstGeom>
            <a:solidFill>
              <a:srgbClr val="0000CC"/>
            </a:solidFill>
            <a:ln w="57150">
              <a:noFill/>
              <a:miter lim="800000"/>
              <a:headEnd/>
              <a:tailEnd/>
            </a:ln>
            <a:effectLst/>
          </p:spPr>
          <p:txBody>
            <a:bodyPr lIns="91433" tIns="45717" rIns="91433" bIns="45717">
              <a:spAutoFit/>
            </a:bodyPr>
            <a:lstStyle/>
            <a:p>
              <a:pPr algn="ctr"/>
              <a:r>
                <a:rPr lang="en-US" sz="1600" b="1">
                  <a:solidFill>
                    <a:srgbClr val="FFFFFF"/>
                  </a:solidFill>
                </a:rPr>
                <a:t>1. Connected Medical Pipeline Source Equipment</a:t>
              </a:r>
            </a:p>
          </p:txBody>
        </p:sp>
      </p:grpSp>
      <p:grpSp>
        <p:nvGrpSpPr>
          <p:cNvPr id="206854" name="Group 6"/>
          <p:cNvGrpSpPr>
            <a:grpSpLocks/>
          </p:cNvGrpSpPr>
          <p:nvPr/>
        </p:nvGrpSpPr>
        <p:grpSpPr bwMode="auto">
          <a:xfrm>
            <a:off x="5943600" y="3068638"/>
            <a:ext cx="2438400" cy="1952625"/>
            <a:chOff x="3984" y="2016"/>
            <a:chExt cx="1536" cy="1230"/>
          </a:xfrm>
        </p:grpSpPr>
        <p:sp>
          <p:nvSpPr>
            <p:cNvPr id="206855" name="Line 7"/>
            <p:cNvSpPr>
              <a:spLocks noChangeShapeType="1"/>
            </p:cNvSpPr>
            <p:nvPr/>
          </p:nvSpPr>
          <p:spPr bwMode="auto">
            <a:xfrm flipH="1" flipV="1">
              <a:off x="3984" y="2448"/>
              <a:ext cx="288" cy="480"/>
            </a:xfrm>
            <a:prstGeom prst="line">
              <a:avLst/>
            </a:prstGeom>
            <a:noFill/>
            <a:ln w="57150">
              <a:solidFill>
                <a:srgbClr val="FF9900"/>
              </a:solidFill>
              <a:round/>
              <a:headEnd/>
              <a:tailEnd type="triangle" w="med" len="med"/>
            </a:ln>
            <a:effectLst/>
          </p:spPr>
          <p:txBody>
            <a:bodyPr lIns="99276" tIns="49638" rIns="99276" bIns="49638">
              <a:spAutoFit/>
            </a:bodyPr>
            <a:lstStyle/>
            <a:p>
              <a:endParaRPr lang="en-US"/>
            </a:p>
          </p:txBody>
        </p:sp>
        <p:sp>
          <p:nvSpPr>
            <p:cNvPr id="206856" name="Line 8"/>
            <p:cNvSpPr>
              <a:spLocks noChangeShapeType="1"/>
            </p:cNvSpPr>
            <p:nvPr/>
          </p:nvSpPr>
          <p:spPr bwMode="auto">
            <a:xfrm flipV="1">
              <a:off x="4224" y="2016"/>
              <a:ext cx="336" cy="912"/>
            </a:xfrm>
            <a:prstGeom prst="line">
              <a:avLst/>
            </a:prstGeom>
            <a:noFill/>
            <a:ln w="57150">
              <a:solidFill>
                <a:srgbClr val="FF9900"/>
              </a:solidFill>
              <a:round/>
              <a:headEnd/>
              <a:tailEnd type="triangle" w="med" len="med"/>
            </a:ln>
            <a:effectLst/>
          </p:spPr>
          <p:txBody>
            <a:bodyPr lIns="99276" tIns="49638" rIns="99276" bIns="49638">
              <a:spAutoFit/>
            </a:bodyPr>
            <a:lstStyle/>
            <a:p>
              <a:endParaRPr lang="en-US"/>
            </a:p>
          </p:txBody>
        </p:sp>
        <p:sp>
          <p:nvSpPr>
            <p:cNvPr id="206857" name="Text Box 9"/>
            <p:cNvSpPr txBox="1">
              <a:spLocks noChangeArrowheads="1"/>
            </p:cNvSpPr>
            <p:nvPr/>
          </p:nvSpPr>
          <p:spPr bwMode="auto">
            <a:xfrm>
              <a:off x="4128" y="2880"/>
              <a:ext cx="1392" cy="366"/>
            </a:xfrm>
            <a:prstGeom prst="rect">
              <a:avLst/>
            </a:prstGeom>
            <a:solidFill>
              <a:srgbClr val="0000CC"/>
            </a:solidFill>
            <a:ln w="57150">
              <a:noFill/>
              <a:miter lim="800000"/>
              <a:headEnd/>
              <a:tailEnd/>
            </a:ln>
            <a:effectLst/>
          </p:spPr>
          <p:txBody>
            <a:bodyPr lIns="91433" tIns="45717" rIns="91433" bIns="45717">
              <a:spAutoFit/>
            </a:bodyPr>
            <a:lstStyle/>
            <a:p>
              <a:pPr algn="ctr"/>
              <a:r>
                <a:rPr lang="en-US" sz="1600" b="1">
                  <a:solidFill>
                    <a:srgbClr val="FFFFFF"/>
                  </a:solidFill>
                </a:rPr>
                <a:t>2. Required Medical Air System Signals</a:t>
              </a:r>
            </a:p>
          </p:txBody>
        </p:sp>
      </p:grpSp>
      <p:sp>
        <p:nvSpPr>
          <p:cNvPr id="206858" name="Text Box 10"/>
          <p:cNvSpPr txBox="1">
            <a:spLocks noChangeArrowheads="1"/>
          </p:cNvSpPr>
          <p:nvPr/>
        </p:nvSpPr>
        <p:spPr bwMode="auto">
          <a:xfrm>
            <a:off x="6976068" y="3967163"/>
            <a:ext cx="1752600" cy="825500"/>
          </a:xfrm>
          <a:prstGeom prst="rect">
            <a:avLst/>
          </a:prstGeom>
          <a:solidFill>
            <a:srgbClr val="0000CC"/>
          </a:solidFill>
          <a:ln w="57150">
            <a:noFill/>
            <a:miter lim="800000"/>
            <a:headEnd/>
            <a:tailEnd/>
          </a:ln>
          <a:effectLst/>
        </p:spPr>
        <p:txBody>
          <a:bodyPr lIns="91433" tIns="45717" rIns="91433" bIns="45717">
            <a:spAutoFit/>
          </a:bodyPr>
          <a:lstStyle/>
          <a:p>
            <a:pPr algn="ctr"/>
            <a:r>
              <a:rPr lang="en-US" sz="1600" b="1" dirty="0">
                <a:solidFill>
                  <a:srgbClr val="FFFFFF"/>
                </a:solidFill>
              </a:rPr>
              <a:t>3. Signals From Other Source Equipment</a:t>
            </a:r>
          </a:p>
        </p:txBody>
      </p:sp>
      <p:grpSp>
        <p:nvGrpSpPr>
          <p:cNvPr id="206859" name="Group 11"/>
          <p:cNvGrpSpPr>
            <a:grpSpLocks/>
          </p:cNvGrpSpPr>
          <p:nvPr/>
        </p:nvGrpSpPr>
        <p:grpSpPr bwMode="auto">
          <a:xfrm>
            <a:off x="5368332" y="4810919"/>
            <a:ext cx="3352800" cy="641350"/>
            <a:chOff x="3648" y="3408"/>
            <a:chExt cx="2112" cy="404"/>
          </a:xfrm>
        </p:grpSpPr>
        <p:sp>
          <p:nvSpPr>
            <p:cNvPr id="206860" name="Line 12"/>
            <p:cNvSpPr>
              <a:spLocks noChangeShapeType="1"/>
            </p:cNvSpPr>
            <p:nvPr/>
          </p:nvSpPr>
          <p:spPr bwMode="auto">
            <a:xfrm flipV="1">
              <a:off x="3840" y="3408"/>
              <a:ext cx="192" cy="240"/>
            </a:xfrm>
            <a:prstGeom prst="line">
              <a:avLst/>
            </a:prstGeom>
            <a:noFill/>
            <a:ln w="57150">
              <a:solidFill>
                <a:srgbClr val="FF9900"/>
              </a:solidFill>
              <a:round/>
              <a:headEnd/>
              <a:tailEnd type="triangle" w="med" len="med"/>
            </a:ln>
            <a:effectLst/>
          </p:spPr>
          <p:txBody>
            <a:bodyPr lIns="99276" tIns="49638" rIns="99276" bIns="49638">
              <a:spAutoFit/>
            </a:bodyPr>
            <a:lstStyle/>
            <a:p>
              <a:endParaRPr lang="en-US"/>
            </a:p>
          </p:txBody>
        </p:sp>
        <p:sp>
          <p:nvSpPr>
            <p:cNvPr id="206861" name="Line 13"/>
            <p:cNvSpPr>
              <a:spLocks noChangeShapeType="1"/>
            </p:cNvSpPr>
            <p:nvPr/>
          </p:nvSpPr>
          <p:spPr bwMode="auto">
            <a:xfrm flipH="1" flipV="1">
              <a:off x="3648" y="3408"/>
              <a:ext cx="192" cy="240"/>
            </a:xfrm>
            <a:prstGeom prst="line">
              <a:avLst/>
            </a:prstGeom>
            <a:noFill/>
            <a:ln w="57150">
              <a:solidFill>
                <a:srgbClr val="FF9900"/>
              </a:solidFill>
              <a:round/>
              <a:headEnd/>
              <a:tailEnd type="triangle" w="med" len="med"/>
            </a:ln>
            <a:effectLst/>
          </p:spPr>
          <p:txBody>
            <a:bodyPr lIns="99276" tIns="49638" rIns="99276" bIns="49638">
              <a:spAutoFit/>
            </a:bodyPr>
            <a:lstStyle/>
            <a:p>
              <a:endParaRPr lang="en-US"/>
            </a:p>
          </p:txBody>
        </p:sp>
        <p:sp>
          <p:nvSpPr>
            <p:cNvPr id="206862" name="Text Box 14"/>
            <p:cNvSpPr txBox="1">
              <a:spLocks noChangeArrowheads="1"/>
            </p:cNvSpPr>
            <p:nvPr/>
          </p:nvSpPr>
          <p:spPr bwMode="auto">
            <a:xfrm>
              <a:off x="3744" y="3600"/>
              <a:ext cx="2016" cy="212"/>
            </a:xfrm>
            <a:prstGeom prst="rect">
              <a:avLst/>
            </a:prstGeom>
            <a:solidFill>
              <a:srgbClr val="0000CC"/>
            </a:solidFill>
            <a:ln w="57150">
              <a:noFill/>
              <a:miter lim="800000"/>
              <a:headEnd/>
              <a:tailEnd/>
            </a:ln>
            <a:effectLst/>
          </p:spPr>
          <p:txBody>
            <a:bodyPr lIns="91433" tIns="45717" rIns="91433" bIns="45717">
              <a:spAutoFit/>
            </a:bodyPr>
            <a:lstStyle/>
            <a:p>
              <a:pPr algn="ctr"/>
              <a:r>
                <a:rPr lang="en-US" sz="1600" b="1">
                  <a:solidFill>
                    <a:srgbClr val="FFFFFF"/>
                  </a:solidFill>
                </a:rPr>
                <a:t>4. Cancelable Audible Indicator</a:t>
              </a:r>
            </a:p>
          </p:txBody>
        </p:sp>
      </p:grpSp>
      <p:sp>
        <p:nvSpPr>
          <p:cNvPr id="206863" name="Text Box 15"/>
          <p:cNvSpPr txBox="1">
            <a:spLocks noChangeArrowheads="1"/>
          </p:cNvSpPr>
          <p:nvPr/>
        </p:nvSpPr>
        <p:spPr bwMode="auto">
          <a:xfrm>
            <a:off x="6858000" y="4917281"/>
            <a:ext cx="1752600" cy="336550"/>
          </a:xfrm>
          <a:prstGeom prst="rect">
            <a:avLst/>
          </a:prstGeom>
          <a:solidFill>
            <a:srgbClr val="0000CC"/>
          </a:solidFill>
          <a:ln w="57150">
            <a:noFill/>
            <a:miter lim="800000"/>
            <a:headEnd/>
            <a:tailEnd/>
          </a:ln>
          <a:effectLst/>
        </p:spPr>
        <p:txBody>
          <a:bodyPr lIns="91433" tIns="45717" rIns="91433" bIns="45717">
            <a:spAutoFit/>
          </a:bodyPr>
          <a:lstStyle/>
          <a:p>
            <a:pPr algn="ctr"/>
            <a:r>
              <a:rPr lang="en-US" sz="1600" b="1" dirty="0">
                <a:solidFill>
                  <a:srgbClr val="FFFFFF"/>
                </a:solidFill>
              </a:rPr>
              <a:t>5. Test Button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anim calcmode="lin" valueType="num">
                                      <p:cBhvr additive="base">
                                        <p:cTn id="7" dur="500" fill="hold"/>
                                        <p:tgtEl>
                                          <p:spTgt spid="206850"/>
                                        </p:tgtEl>
                                        <p:attrNameLst>
                                          <p:attrName>ppt_x</p:attrName>
                                        </p:attrNameLst>
                                      </p:cBhvr>
                                      <p:tavLst>
                                        <p:tav tm="0">
                                          <p:val>
                                            <p:strVal val="0-#ppt_w/2"/>
                                          </p:val>
                                        </p:tav>
                                        <p:tav tm="100000">
                                          <p:val>
                                            <p:strVal val="#ppt_x"/>
                                          </p:val>
                                        </p:tav>
                                      </p:tavLst>
                                    </p:anim>
                                    <p:anim calcmode="lin" valueType="num">
                                      <p:cBhvr additive="base">
                                        <p:cTn id="8" dur="500" fill="hold"/>
                                        <p:tgtEl>
                                          <p:spTgt spid="206850"/>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685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06854"/>
                                        </p:tgtEl>
                                        <p:attrNameLst>
                                          <p:attrName>style.visibility</p:attrName>
                                        </p:attrNameLst>
                                      </p:cBhvr>
                                      <p:to>
                                        <p:strVal val="visible"/>
                                      </p:to>
                                    </p:set>
                                    <p:anim calcmode="lin" valueType="num">
                                      <p:cBhvr additive="base">
                                        <p:cTn id="13" dur="500" fill="hold"/>
                                        <p:tgtEl>
                                          <p:spTgt spid="206854"/>
                                        </p:tgtEl>
                                        <p:attrNameLst>
                                          <p:attrName>ppt_x</p:attrName>
                                        </p:attrNameLst>
                                      </p:cBhvr>
                                      <p:tavLst>
                                        <p:tav tm="0">
                                          <p:val>
                                            <p:strVal val="1+#ppt_w/2"/>
                                          </p:val>
                                        </p:tav>
                                        <p:tav tm="100000">
                                          <p:val>
                                            <p:strVal val="#ppt_x"/>
                                          </p:val>
                                        </p:tav>
                                      </p:tavLst>
                                    </p:anim>
                                    <p:anim calcmode="lin" valueType="num">
                                      <p:cBhvr additive="base">
                                        <p:cTn id="14" dur="500" fill="hold"/>
                                        <p:tgtEl>
                                          <p:spTgt spid="2068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68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06858"/>
                                        </p:tgtEl>
                                        <p:attrNameLst>
                                          <p:attrName>style.visibility</p:attrName>
                                        </p:attrNameLst>
                                      </p:cBhvr>
                                      <p:to>
                                        <p:strVal val="visible"/>
                                      </p:to>
                                    </p:set>
                                    <p:anim calcmode="lin" valueType="num">
                                      <p:cBhvr additive="base">
                                        <p:cTn id="19" dur="500" fill="hold"/>
                                        <p:tgtEl>
                                          <p:spTgt spid="206858"/>
                                        </p:tgtEl>
                                        <p:attrNameLst>
                                          <p:attrName>ppt_x</p:attrName>
                                        </p:attrNameLst>
                                      </p:cBhvr>
                                      <p:tavLst>
                                        <p:tav tm="0">
                                          <p:val>
                                            <p:strVal val="1+#ppt_w/2"/>
                                          </p:val>
                                        </p:tav>
                                        <p:tav tm="100000">
                                          <p:val>
                                            <p:strVal val="#ppt_x"/>
                                          </p:val>
                                        </p:tav>
                                      </p:tavLst>
                                    </p:anim>
                                    <p:anim calcmode="lin" valueType="num">
                                      <p:cBhvr additive="base">
                                        <p:cTn id="20" dur="500" fill="hold"/>
                                        <p:tgtEl>
                                          <p:spTgt spid="20685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685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06859"/>
                                        </p:tgtEl>
                                        <p:attrNameLst>
                                          <p:attrName>style.visibility</p:attrName>
                                        </p:attrNameLst>
                                      </p:cBhvr>
                                      <p:to>
                                        <p:strVal val="visible"/>
                                      </p:to>
                                    </p:set>
                                    <p:anim calcmode="lin" valueType="num">
                                      <p:cBhvr additive="base">
                                        <p:cTn id="25" dur="500" fill="hold"/>
                                        <p:tgtEl>
                                          <p:spTgt spid="206859"/>
                                        </p:tgtEl>
                                        <p:attrNameLst>
                                          <p:attrName>ppt_x</p:attrName>
                                        </p:attrNameLst>
                                      </p:cBhvr>
                                      <p:tavLst>
                                        <p:tav tm="0">
                                          <p:val>
                                            <p:strVal val="1+#ppt_w/2"/>
                                          </p:val>
                                        </p:tav>
                                        <p:tav tm="100000">
                                          <p:val>
                                            <p:strVal val="#ppt_x"/>
                                          </p:val>
                                        </p:tav>
                                      </p:tavLst>
                                    </p:anim>
                                    <p:anim calcmode="lin" valueType="num">
                                      <p:cBhvr additive="base">
                                        <p:cTn id="26" dur="500" fill="hold"/>
                                        <p:tgtEl>
                                          <p:spTgt spid="20685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68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06863"/>
                                        </p:tgtEl>
                                        <p:attrNameLst>
                                          <p:attrName>style.visibility</p:attrName>
                                        </p:attrNameLst>
                                      </p:cBhvr>
                                      <p:to>
                                        <p:strVal val="visible"/>
                                      </p:to>
                                    </p:set>
                                    <p:anim calcmode="lin" valueType="num">
                                      <p:cBhvr additive="base">
                                        <p:cTn id="31" dur="500" fill="hold"/>
                                        <p:tgtEl>
                                          <p:spTgt spid="206863"/>
                                        </p:tgtEl>
                                        <p:attrNameLst>
                                          <p:attrName>ppt_x</p:attrName>
                                        </p:attrNameLst>
                                      </p:cBhvr>
                                      <p:tavLst>
                                        <p:tav tm="0">
                                          <p:val>
                                            <p:strVal val="1+#ppt_w/2"/>
                                          </p:val>
                                        </p:tav>
                                        <p:tav tm="100000">
                                          <p:val>
                                            <p:strVal val="#ppt_x"/>
                                          </p:val>
                                        </p:tav>
                                      </p:tavLst>
                                    </p:anim>
                                    <p:anim calcmode="lin" valueType="num">
                                      <p:cBhvr additive="base">
                                        <p:cTn id="32" dur="500" fill="hold"/>
                                        <p:tgtEl>
                                          <p:spTgt spid="2068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8" grpId="0" animBg="1" autoUpdateAnimBg="0"/>
      <p:bldP spid="206863"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srcRect/>
          <a:stretch>
            <a:fillRect/>
          </a:stretch>
        </p:blipFill>
        <p:spPr bwMode="auto">
          <a:xfrm>
            <a:off x="982948" y="405214"/>
            <a:ext cx="7178104" cy="5361146"/>
          </a:xfrm>
          <a:prstGeom prst="rect">
            <a:avLst/>
          </a:prstGeom>
          <a:noFill/>
          <a:ln w="57150">
            <a:noFill/>
            <a:miter lim="800000"/>
            <a:headEnd/>
            <a:tailEnd/>
          </a:ln>
          <a:effectLst/>
        </p:spPr>
      </p:pic>
      <p:sp>
        <p:nvSpPr>
          <p:cNvPr id="200707" name="Text Box 3"/>
          <p:cNvSpPr txBox="1">
            <a:spLocks noChangeArrowheads="1"/>
          </p:cNvSpPr>
          <p:nvPr/>
        </p:nvSpPr>
        <p:spPr bwMode="auto">
          <a:xfrm>
            <a:off x="1870075" y="142875"/>
            <a:ext cx="1752600" cy="334963"/>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 Air intake</a:t>
            </a:r>
            <a:endParaRPr lang="en-US" sz="2400" dirty="0">
              <a:latin typeface="Times New Roman" pitchFamily="18" charset="0"/>
            </a:endParaRPr>
          </a:p>
        </p:txBody>
      </p:sp>
      <p:grpSp>
        <p:nvGrpSpPr>
          <p:cNvPr id="200708" name="Group 4"/>
          <p:cNvGrpSpPr>
            <a:grpSpLocks/>
          </p:cNvGrpSpPr>
          <p:nvPr/>
        </p:nvGrpSpPr>
        <p:grpSpPr bwMode="auto">
          <a:xfrm>
            <a:off x="2140631" y="3298114"/>
            <a:ext cx="3228975" cy="1036638"/>
            <a:chOff x="1326" y="2496"/>
            <a:chExt cx="2034" cy="653"/>
          </a:xfrm>
        </p:grpSpPr>
        <p:sp>
          <p:nvSpPr>
            <p:cNvPr id="200709" name="Line 5"/>
            <p:cNvSpPr>
              <a:spLocks noChangeShapeType="1"/>
            </p:cNvSpPr>
            <p:nvPr/>
          </p:nvSpPr>
          <p:spPr bwMode="auto">
            <a:xfrm flipH="1">
              <a:off x="2016" y="2688"/>
              <a:ext cx="144" cy="240"/>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10" name="Line 6"/>
            <p:cNvSpPr>
              <a:spLocks noChangeShapeType="1"/>
            </p:cNvSpPr>
            <p:nvPr/>
          </p:nvSpPr>
          <p:spPr bwMode="auto">
            <a:xfrm flipH="1">
              <a:off x="1326" y="2688"/>
              <a:ext cx="834" cy="461"/>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11" name="Text Box 7"/>
            <p:cNvSpPr txBox="1">
              <a:spLocks noChangeArrowheads="1"/>
            </p:cNvSpPr>
            <p:nvPr/>
          </p:nvSpPr>
          <p:spPr bwMode="auto">
            <a:xfrm>
              <a:off x="2112" y="2496"/>
              <a:ext cx="1248" cy="211"/>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2. Compressors</a:t>
              </a:r>
              <a:endParaRPr lang="en-US" sz="2400" dirty="0">
                <a:latin typeface="Times New Roman" pitchFamily="18" charset="0"/>
              </a:endParaRPr>
            </a:p>
          </p:txBody>
        </p:sp>
      </p:grpSp>
      <p:grpSp>
        <p:nvGrpSpPr>
          <p:cNvPr id="200712" name="Group 8"/>
          <p:cNvGrpSpPr>
            <a:grpSpLocks/>
          </p:cNvGrpSpPr>
          <p:nvPr/>
        </p:nvGrpSpPr>
        <p:grpSpPr bwMode="auto">
          <a:xfrm>
            <a:off x="1789113" y="4771608"/>
            <a:ext cx="2325688" cy="1463675"/>
            <a:chOff x="1847" y="2170"/>
            <a:chExt cx="1465" cy="922"/>
          </a:xfrm>
        </p:grpSpPr>
        <p:sp>
          <p:nvSpPr>
            <p:cNvPr id="200713" name="Line 9"/>
            <p:cNvSpPr>
              <a:spLocks noChangeShapeType="1"/>
            </p:cNvSpPr>
            <p:nvPr/>
          </p:nvSpPr>
          <p:spPr bwMode="auto">
            <a:xfrm flipV="1">
              <a:off x="2352" y="2170"/>
              <a:ext cx="167" cy="707"/>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14" name="Line 10"/>
            <p:cNvSpPr>
              <a:spLocks noChangeShapeType="1"/>
            </p:cNvSpPr>
            <p:nvPr/>
          </p:nvSpPr>
          <p:spPr bwMode="auto">
            <a:xfrm flipH="1" flipV="1">
              <a:off x="1847" y="2398"/>
              <a:ext cx="505" cy="479"/>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15" name="Text Box 11"/>
            <p:cNvSpPr txBox="1">
              <a:spLocks noChangeArrowheads="1"/>
            </p:cNvSpPr>
            <p:nvPr/>
          </p:nvSpPr>
          <p:spPr bwMode="auto">
            <a:xfrm>
              <a:off x="2160" y="2880"/>
              <a:ext cx="1152"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3. After-coolers</a:t>
              </a:r>
              <a:endParaRPr lang="en-US" sz="2400">
                <a:latin typeface="Times New Roman" pitchFamily="18" charset="0"/>
              </a:endParaRPr>
            </a:p>
          </p:txBody>
        </p:sp>
      </p:grpSp>
      <p:grpSp>
        <p:nvGrpSpPr>
          <p:cNvPr id="200716" name="Group 12"/>
          <p:cNvGrpSpPr>
            <a:grpSpLocks/>
          </p:cNvGrpSpPr>
          <p:nvPr/>
        </p:nvGrpSpPr>
        <p:grpSpPr bwMode="auto">
          <a:xfrm>
            <a:off x="4503286" y="4502354"/>
            <a:ext cx="1144036" cy="1511300"/>
            <a:chOff x="2400" y="1419"/>
            <a:chExt cx="720" cy="952"/>
          </a:xfrm>
        </p:grpSpPr>
        <p:sp>
          <p:nvSpPr>
            <p:cNvPr id="200717" name="Line 13"/>
            <p:cNvSpPr>
              <a:spLocks noChangeShapeType="1"/>
            </p:cNvSpPr>
            <p:nvPr/>
          </p:nvSpPr>
          <p:spPr bwMode="auto">
            <a:xfrm flipV="1">
              <a:off x="2875" y="1817"/>
              <a:ext cx="135" cy="366"/>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18" name="Line 14"/>
            <p:cNvSpPr>
              <a:spLocks noChangeShapeType="1"/>
            </p:cNvSpPr>
            <p:nvPr/>
          </p:nvSpPr>
          <p:spPr bwMode="auto">
            <a:xfrm flipV="1">
              <a:off x="2875" y="1419"/>
              <a:ext cx="0" cy="750"/>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19" name="Text Box 15"/>
            <p:cNvSpPr txBox="1">
              <a:spLocks noChangeArrowheads="1"/>
            </p:cNvSpPr>
            <p:nvPr/>
          </p:nvSpPr>
          <p:spPr bwMode="auto">
            <a:xfrm>
              <a:off x="2400" y="2160"/>
              <a:ext cx="720" cy="211"/>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4. Dryers</a:t>
              </a:r>
              <a:endParaRPr lang="en-US" sz="2400" dirty="0">
                <a:latin typeface="Times New Roman" pitchFamily="18" charset="0"/>
              </a:endParaRPr>
            </a:p>
          </p:txBody>
        </p:sp>
      </p:grpSp>
      <p:sp>
        <p:nvSpPr>
          <p:cNvPr id="200720" name="Text Box 16"/>
          <p:cNvSpPr txBox="1">
            <a:spLocks noChangeArrowheads="1"/>
          </p:cNvSpPr>
          <p:nvPr/>
        </p:nvSpPr>
        <p:spPr bwMode="auto">
          <a:xfrm>
            <a:off x="7446963" y="4335463"/>
            <a:ext cx="1371600" cy="577850"/>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5. Electrical </a:t>
            </a:r>
          </a:p>
          <a:p>
            <a:pPr algn="ctr"/>
            <a:r>
              <a:rPr lang="en-US" sz="1600" b="1">
                <a:solidFill>
                  <a:srgbClr val="FFFFFF"/>
                </a:solidFill>
              </a:rPr>
              <a:t>Controls</a:t>
            </a:r>
            <a:endParaRPr lang="en-US" sz="2400">
              <a:latin typeface="Times New Roman" pitchFamily="18" charset="0"/>
            </a:endParaRPr>
          </a:p>
        </p:txBody>
      </p:sp>
      <p:sp>
        <p:nvSpPr>
          <p:cNvPr id="200721" name="Text Box 17"/>
          <p:cNvSpPr txBox="1">
            <a:spLocks noChangeArrowheads="1"/>
          </p:cNvSpPr>
          <p:nvPr/>
        </p:nvSpPr>
        <p:spPr bwMode="auto">
          <a:xfrm>
            <a:off x="7226015" y="2547479"/>
            <a:ext cx="1600200" cy="336550"/>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6. Receiver</a:t>
            </a:r>
            <a:endParaRPr lang="en-US" sz="2400">
              <a:latin typeface="Times New Roman" pitchFamily="18" charset="0"/>
            </a:endParaRPr>
          </a:p>
        </p:txBody>
      </p:sp>
      <p:grpSp>
        <p:nvGrpSpPr>
          <p:cNvPr id="200722" name="Group 18"/>
          <p:cNvGrpSpPr>
            <a:grpSpLocks/>
          </p:cNvGrpSpPr>
          <p:nvPr/>
        </p:nvGrpSpPr>
        <p:grpSpPr bwMode="auto">
          <a:xfrm>
            <a:off x="5883041" y="1637776"/>
            <a:ext cx="3149600" cy="1593732"/>
            <a:chOff x="3776" y="884"/>
            <a:chExt cx="1984" cy="1003"/>
          </a:xfrm>
        </p:grpSpPr>
        <p:sp>
          <p:nvSpPr>
            <p:cNvPr id="200723" name="Line 19"/>
            <p:cNvSpPr>
              <a:spLocks noChangeShapeType="1"/>
            </p:cNvSpPr>
            <p:nvPr/>
          </p:nvSpPr>
          <p:spPr bwMode="auto">
            <a:xfrm flipH="1">
              <a:off x="3792" y="1152"/>
              <a:ext cx="432" cy="336"/>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24" name="Line 20"/>
            <p:cNvSpPr>
              <a:spLocks noChangeShapeType="1"/>
            </p:cNvSpPr>
            <p:nvPr/>
          </p:nvSpPr>
          <p:spPr bwMode="auto">
            <a:xfrm flipH="1">
              <a:off x="3776" y="1152"/>
              <a:ext cx="448" cy="735"/>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25" name="Text Box 21"/>
            <p:cNvSpPr txBox="1">
              <a:spLocks noChangeArrowheads="1"/>
            </p:cNvSpPr>
            <p:nvPr/>
          </p:nvSpPr>
          <p:spPr bwMode="auto">
            <a:xfrm>
              <a:off x="4128" y="884"/>
              <a:ext cx="1632" cy="364"/>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7. Final Filters &amp; Pressure Regulators</a:t>
              </a:r>
              <a:endParaRPr lang="en-US" sz="2400" dirty="0">
                <a:latin typeface="Times New Roman" pitchFamily="18" charset="0"/>
              </a:endParaRPr>
            </a:p>
          </p:txBody>
        </p:sp>
      </p:grpSp>
      <p:grpSp>
        <p:nvGrpSpPr>
          <p:cNvPr id="200726" name="Group 22"/>
          <p:cNvGrpSpPr>
            <a:grpSpLocks/>
          </p:cNvGrpSpPr>
          <p:nvPr/>
        </p:nvGrpSpPr>
        <p:grpSpPr bwMode="auto">
          <a:xfrm>
            <a:off x="4502000" y="985820"/>
            <a:ext cx="1905000" cy="1416050"/>
            <a:chOff x="2592" y="788"/>
            <a:chExt cx="1200" cy="892"/>
          </a:xfrm>
        </p:grpSpPr>
        <p:sp>
          <p:nvSpPr>
            <p:cNvPr id="200727" name="Line 23"/>
            <p:cNvSpPr>
              <a:spLocks noChangeShapeType="1"/>
            </p:cNvSpPr>
            <p:nvPr/>
          </p:nvSpPr>
          <p:spPr bwMode="auto">
            <a:xfrm>
              <a:off x="2784" y="1056"/>
              <a:ext cx="288" cy="624"/>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28" name="Text Box 24"/>
            <p:cNvSpPr txBox="1">
              <a:spLocks noChangeArrowheads="1"/>
            </p:cNvSpPr>
            <p:nvPr/>
          </p:nvSpPr>
          <p:spPr bwMode="auto">
            <a:xfrm>
              <a:off x="2592" y="788"/>
              <a:ext cx="1200" cy="364"/>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8. Delivery </a:t>
              </a:r>
            </a:p>
            <a:p>
              <a:pPr algn="ctr"/>
              <a:r>
                <a:rPr lang="en-US" sz="1600" b="1">
                  <a:solidFill>
                    <a:srgbClr val="FFFFFF"/>
                  </a:solidFill>
                </a:rPr>
                <a:t>Relief-valve</a:t>
              </a:r>
              <a:endParaRPr lang="en-US" sz="2400">
                <a:latin typeface="Times New Roman" pitchFamily="18" charset="0"/>
              </a:endParaRPr>
            </a:p>
          </p:txBody>
        </p:sp>
      </p:grpSp>
      <p:grpSp>
        <p:nvGrpSpPr>
          <p:cNvPr id="200729" name="Group 25"/>
          <p:cNvGrpSpPr>
            <a:grpSpLocks/>
          </p:cNvGrpSpPr>
          <p:nvPr/>
        </p:nvGrpSpPr>
        <p:grpSpPr bwMode="auto">
          <a:xfrm>
            <a:off x="3719513" y="2817815"/>
            <a:ext cx="1752600" cy="1068388"/>
            <a:chOff x="2400" y="1603"/>
            <a:chExt cx="1104" cy="673"/>
          </a:xfrm>
        </p:grpSpPr>
        <p:sp>
          <p:nvSpPr>
            <p:cNvPr id="200730" name="Line 26"/>
            <p:cNvSpPr>
              <a:spLocks noChangeShapeType="1"/>
            </p:cNvSpPr>
            <p:nvPr/>
          </p:nvSpPr>
          <p:spPr bwMode="auto">
            <a:xfrm flipV="1">
              <a:off x="2907" y="1603"/>
              <a:ext cx="169" cy="495"/>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0731" name="Text Box 27"/>
            <p:cNvSpPr txBox="1">
              <a:spLocks noChangeArrowheads="1"/>
            </p:cNvSpPr>
            <p:nvPr/>
          </p:nvSpPr>
          <p:spPr bwMode="auto">
            <a:xfrm>
              <a:off x="2400" y="2064"/>
              <a:ext cx="1104"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9. Sample Port</a:t>
              </a:r>
              <a:endParaRPr lang="en-US" sz="2400">
                <a:latin typeface="Times New Roman" pitchFamily="18" charset="0"/>
              </a:endParaRPr>
            </a:p>
          </p:txBody>
        </p:sp>
      </p:grpSp>
      <p:grpSp>
        <p:nvGrpSpPr>
          <p:cNvPr id="200732" name="Group 28"/>
          <p:cNvGrpSpPr>
            <a:grpSpLocks/>
          </p:cNvGrpSpPr>
          <p:nvPr/>
        </p:nvGrpSpPr>
        <p:grpSpPr bwMode="auto">
          <a:xfrm>
            <a:off x="0" y="2514600"/>
            <a:ext cx="4267200" cy="717550"/>
            <a:chOff x="0" y="1584"/>
            <a:chExt cx="2688" cy="452"/>
          </a:xfrm>
        </p:grpSpPr>
        <p:sp>
          <p:nvSpPr>
            <p:cNvPr id="200733" name="Line 29"/>
            <p:cNvSpPr>
              <a:spLocks noChangeShapeType="1"/>
            </p:cNvSpPr>
            <p:nvPr/>
          </p:nvSpPr>
          <p:spPr bwMode="auto">
            <a:xfrm flipV="1">
              <a:off x="2112" y="1584"/>
              <a:ext cx="576" cy="288"/>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34" name="Text Box 30"/>
            <p:cNvSpPr txBox="1">
              <a:spLocks noChangeArrowheads="1"/>
            </p:cNvSpPr>
            <p:nvPr/>
          </p:nvSpPr>
          <p:spPr bwMode="auto">
            <a:xfrm>
              <a:off x="0" y="1824"/>
              <a:ext cx="2160"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10. Medical Air Quality Monitor</a:t>
              </a:r>
              <a:endParaRPr lang="en-US" sz="2400">
                <a:latin typeface="Times New Roman" pitchFamily="18" charset="0"/>
              </a:endParaRPr>
            </a:p>
          </p:txBody>
        </p:sp>
      </p:grpSp>
      <p:grpSp>
        <p:nvGrpSpPr>
          <p:cNvPr id="200735" name="Group 31"/>
          <p:cNvGrpSpPr>
            <a:grpSpLocks/>
          </p:cNvGrpSpPr>
          <p:nvPr/>
        </p:nvGrpSpPr>
        <p:grpSpPr bwMode="auto">
          <a:xfrm>
            <a:off x="1259407" y="2431439"/>
            <a:ext cx="2590800" cy="336550"/>
            <a:chOff x="576" y="1553"/>
            <a:chExt cx="1632" cy="274"/>
          </a:xfrm>
        </p:grpSpPr>
        <p:sp>
          <p:nvSpPr>
            <p:cNvPr id="200736" name="Line 32"/>
            <p:cNvSpPr>
              <a:spLocks noChangeShapeType="1"/>
            </p:cNvSpPr>
            <p:nvPr/>
          </p:nvSpPr>
          <p:spPr bwMode="auto">
            <a:xfrm flipV="1">
              <a:off x="1728" y="1584"/>
              <a:ext cx="480" cy="48"/>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37" name="Text Box 33"/>
            <p:cNvSpPr txBox="1">
              <a:spLocks noChangeArrowheads="1"/>
            </p:cNvSpPr>
            <p:nvPr/>
          </p:nvSpPr>
          <p:spPr bwMode="auto">
            <a:xfrm>
              <a:off x="576" y="1553"/>
              <a:ext cx="1200" cy="274"/>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11. Source Valve</a:t>
              </a:r>
              <a:endParaRPr lang="en-US" sz="2400" dirty="0">
                <a:latin typeface="Times New Roman" pitchFamily="18" charset="0"/>
              </a:endParaRPr>
            </a:p>
          </p:txBody>
        </p:sp>
      </p:grpSp>
      <p:grpSp>
        <p:nvGrpSpPr>
          <p:cNvPr id="200738" name="Group 34"/>
          <p:cNvGrpSpPr>
            <a:grpSpLocks/>
          </p:cNvGrpSpPr>
          <p:nvPr/>
        </p:nvGrpSpPr>
        <p:grpSpPr bwMode="auto">
          <a:xfrm>
            <a:off x="3487603" y="531812"/>
            <a:ext cx="2514600" cy="1036638"/>
            <a:chOff x="2016" y="163"/>
            <a:chExt cx="1584" cy="653"/>
          </a:xfrm>
        </p:grpSpPr>
        <p:sp>
          <p:nvSpPr>
            <p:cNvPr id="200739" name="Line 35"/>
            <p:cNvSpPr>
              <a:spLocks noChangeShapeType="1"/>
            </p:cNvSpPr>
            <p:nvPr/>
          </p:nvSpPr>
          <p:spPr bwMode="auto">
            <a:xfrm>
              <a:off x="2160" y="432"/>
              <a:ext cx="96" cy="384"/>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40" name="Line 36"/>
            <p:cNvSpPr>
              <a:spLocks noChangeShapeType="1"/>
            </p:cNvSpPr>
            <p:nvPr/>
          </p:nvSpPr>
          <p:spPr bwMode="auto">
            <a:xfrm flipH="1">
              <a:off x="2016" y="432"/>
              <a:ext cx="144" cy="384"/>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41" name="Text Box 37"/>
            <p:cNvSpPr txBox="1">
              <a:spLocks noChangeArrowheads="1"/>
            </p:cNvSpPr>
            <p:nvPr/>
          </p:nvSpPr>
          <p:spPr bwMode="auto">
            <a:xfrm>
              <a:off x="2016" y="163"/>
              <a:ext cx="1584" cy="366"/>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12. Main Line Pressure High &amp; Low</a:t>
              </a:r>
              <a:endParaRPr lang="en-US" sz="2400" dirty="0">
                <a:latin typeface="Times New Roman" pitchFamily="18" charset="0"/>
              </a:endParaRPr>
            </a:p>
          </p:txBody>
        </p:sp>
      </p:grpSp>
      <p:grpSp>
        <p:nvGrpSpPr>
          <p:cNvPr id="200742" name="Group 38"/>
          <p:cNvGrpSpPr>
            <a:grpSpLocks/>
          </p:cNvGrpSpPr>
          <p:nvPr/>
        </p:nvGrpSpPr>
        <p:grpSpPr bwMode="auto">
          <a:xfrm>
            <a:off x="734870" y="723900"/>
            <a:ext cx="2362200" cy="838200"/>
            <a:chOff x="144" y="288"/>
            <a:chExt cx="1488" cy="528"/>
          </a:xfrm>
        </p:grpSpPr>
        <p:sp>
          <p:nvSpPr>
            <p:cNvPr id="200743" name="Line 39"/>
            <p:cNvSpPr>
              <a:spLocks noChangeShapeType="1"/>
            </p:cNvSpPr>
            <p:nvPr/>
          </p:nvSpPr>
          <p:spPr bwMode="auto">
            <a:xfrm>
              <a:off x="1488" y="480"/>
              <a:ext cx="96" cy="336"/>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200744" name="Text Box 40"/>
            <p:cNvSpPr txBox="1">
              <a:spLocks noChangeArrowheads="1"/>
            </p:cNvSpPr>
            <p:nvPr/>
          </p:nvSpPr>
          <p:spPr bwMode="auto">
            <a:xfrm>
              <a:off x="144" y="288"/>
              <a:ext cx="1488"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13. Main Line Gauge</a:t>
              </a:r>
              <a:endParaRPr lang="en-US" sz="2400" dirty="0">
                <a:latin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0707"/>
                                        </p:tgtEl>
                                        <p:attrNameLst>
                                          <p:attrName>style.visibility</p:attrName>
                                        </p:attrNameLst>
                                      </p:cBhvr>
                                      <p:to>
                                        <p:strVal val="visible"/>
                                      </p:to>
                                    </p:set>
                                    <p:anim calcmode="lin" valueType="num">
                                      <p:cBhvr additive="base">
                                        <p:cTn id="7" dur="500" fill="hold"/>
                                        <p:tgtEl>
                                          <p:spTgt spid="200707"/>
                                        </p:tgtEl>
                                        <p:attrNameLst>
                                          <p:attrName>ppt_x</p:attrName>
                                        </p:attrNameLst>
                                      </p:cBhvr>
                                      <p:tavLst>
                                        <p:tav tm="0">
                                          <p:val>
                                            <p:strVal val="#ppt_x"/>
                                          </p:val>
                                        </p:tav>
                                        <p:tav tm="100000">
                                          <p:val>
                                            <p:strVal val="#ppt_x"/>
                                          </p:val>
                                        </p:tav>
                                      </p:tavLst>
                                    </p:anim>
                                    <p:anim calcmode="lin" valueType="num">
                                      <p:cBhvr additive="base">
                                        <p:cTn id="8" dur="500" fill="hold"/>
                                        <p:tgtEl>
                                          <p:spTgt spid="200707"/>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070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0708"/>
                                        </p:tgtEl>
                                        <p:attrNameLst>
                                          <p:attrName>style.visibility</p:attrName>
                                        </p:attrNameLst>
                                      </p:cBhvr>
                                      <p:to>
                                        <p:strVal val="visible"/>
                                      </p:to>
                                    </p:set>
                                    <p:anim calcmode="lin" valueType="num">
                                      <p:cBhvr additive="base">
                                        <p:cTn id="13" dur="500" fill="hold"/>
                                        <p:tgtEl>
                                          <p:spTgt spid="200708"/>
                                        </p:tgtEl>
                                        <p:attrNameLst>
                                          <p:attrName>ppt_x</p:attrName>
                                        </p:attrNameLst>
                                      </p:cBhvr>
                                      <p:tavLst>
                                        <p:tav tm="0">
                                          <p:val>
                                            <p:strVal val="#ppt_x"/>
                                          </p:val>
                                        </p:tav>
                                        <p:tav tm="100000">
                                          <p:val>
                                            <p:strVal val="#ppt_x"/>
                                          </p:val>
                                        </p:tav>
                                      </p:tavLst>
                                    </p:anim>
                                    <p:anim calcmode="lin" valueType="num">
                                      <p:cBhvr additive="base">
                                        <p:cTn id="14" dur="500" fill="hold"/>
                                        <p:tgtEl>
                                          <p:spTgt spid="20070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070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0712"/>
                                        </p:tgtEl>
                                        <p:attrNameLst>
                                          <p:attrName>style.visibility</p:attrName>
                                        </p:attrNameLst>
                                      </p:cBhvr>
                                      <p:to>
                                        <p:strVal val="visible"/>
                                      </p:to>
                                    </p:set>
                                    <p:anim calcmode="lin" valueType="num">
                                      <p:cBhvr additive="base">
                                        <p:cTn id="19" dur="500" fill="hold"/>
                                        <p:tgtEl>
                                          <p:spTgt spid="200712"/>
                                        </p:tgtEl>
                                        <p:attrNameLst>
                                          <p:attrName>ppt_x</p:attrName>
                                        </p:attrNameLst>
                                      </p:cBhvr>
                                      <p:tavLst>
                                        <p:tav tm="0">
                                          <p:val>
                                            <p:strVal val="#ppt_x"/>
                                          </p:val>
                                        </p:tav>
                                        <p:tav tm="100000">
                                          <p:val>
                                            <p:strVal val="#ppt_x"/>
                                          </p:val>
                                        </p:tav>
                                      </p:tavLst>
                                    </p:anim>
                                    <p:anim calcmode="lin" valueType="num">
                                      <p:cBhvr additive="base">
                                        <p:cTn id="20" dur="500" fill="hold"/>
                                        <p:tgtEl>
                                          <p:spTgt spid="20071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071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0716"/>
                                        </p:tgtEl>
                                        <p:attrNameLst>
                                          <p:attrName>style.visibility</p:attrName>
                                        </p:attrNameLst>
                                      </p:cBhvr>
                                      <p:to>
                                        <p:strVal val="visible"/>
                                      </p:to>
                                    </p:set>
                                    <p:anim calcmode="lin" valueType="num">
                                      <p:cBhvr additive="base">
                                        <p:cTn id="25" dur="500" fill="hold"/>
                                        <p:tgtEl>
                                          <p:spTgt spid="200716"/>
                                        </p:tgtEl>
                                        <p:attrNameLst>
                                          <p:attrName>ppt_x</p:attrName>
                                        </p:attrNameLst>
                                      </p:cBhvr>
                                      <p:tavLst>
                                        <p:tav tm="0">
                                          <p:val>
                                            <p:strVal val="0-#ppt_w/2"/>
                                          </p:val>
                                        </p:tav>
                                        <p:tav tm="100000">
                                          <p:val>
                                            <p:strVal val="#ppt_x"/>
                                          </p:val>
                                        </p:tav>
                                      </p:tavLst>
                                    </p:anim>
                                    <p:anim calcmode="lin" valueType="num">
                                      <p:cBhvr additive="base">
                                        <p:cTn id="26" dur="500" fill="hold"/>
                                        <p:tgtEl>
                                          <p:spTgt spid="2007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07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00720"/>
                                        </p:tgtEl>
                                        <p:attrNameLst>
                                          <p:attrName>style.visibility</p:attrName>
                                        </p:attrNameLst>
                                      </p:cBhvr>
                                      <p:to>
                                        <p:strVal val="visible"/>
                                      </p:to>
                                    </p:set>
                                    <p:anim calcmode="lin" valueType="num">
                                      <p:cBhvr additive="base">
                                        <p:cTn id="31" dur="500" fill="hold"/>
                                        <p:tgtEl>
                                          <p:spTgt spid="200720"/>
                                        </p:tgtEl>
                                        <p:attrNameLst>
                                          <p:attrName>ppt_x</p:attrName>
                                        </p:attrNameLst>
                                      </p:cBhvr>
                                      <p:tavLst>
                                        <p:tav tm="0">
                                          <p:val>
                                            <p:strVal val="1+#ppt_w/2"/>
                                          </p:val>
                                        </p:tav>
                                        <p:tav tm="100000">
                                          <p:val>
                                            <p:strVal val="#ppt_x"/>
                                          </p:val>
                                        </p:tav>
                                      </p:tavLst>
                                    </p:anim>
                                    <p:anim calcmode="lin" valueType="num">
                                      <p:cBhvr additive="base">
                                        <p:cTn id="32" dur="500" fill="hold"/>
                                        <p:tgtEl>
                                          <p:spTgt spid="20072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072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00721"/>
                                        </p:tgtEl>
                                        <p:attrNameLst>
                                          <p:attrName>style.visibility</p:attrName>
                                        </p:attrNameLst>
                                      </p:cBhvr>
                                      <p:to>
                                        <p:strVal val="visible"/>
                                      </p:to>
                                    </p:set>
                                    <p:anim calcmode="lin" valueType="num">
                                      <p:cBhvr additive="base">
                                        <p:cTn id="37" dur="500" fill="hold"/>
                                        <p:tgtEl>
                                          <p:spTgt spid="200721"/>
                                        </p:tgtEl>
                                        <p:attrNameLst>
                                          <p:attrName>ppt_x</p:attrName>
                                        </p:attrNameLst>
                                      </p:cBhvr>
                                      <p:tavLst>
                                        <p:tav tm="0">
                                          <p:val>
                                            <p:strVal val="1+#ppt_w/2"/>
                                          </p:val>
                                        </p:tav>
                                        <p:tav tm="100000">
                                          <p:val>
                                            <p:strVal val="#ppt_x"/>
                                          </p:val>
                                        </p:tav>
                                      </p:tavLst>
                                    </p:anim>
                                    <p:anim calcmode="lin" valueType="num">
                                      <p:cBhvr additive="base">
                                        <p:cTn id="38" dur="500" fill="hold"/>
                                        <p:tgtEl>
                                          <p:spTgt spid="20072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0721"/>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200722"/>
                                        </p:tgtEl>
                                        <p:attrNameLst>
                                          <p:attrName>style.visibility</p:attrName>
                                        </p:attrNameLst>
                                      </p:cBhvr>
                                      <p:to>
                                        <p:strVal val="visible"/>
                                      </p:to>
                                    </p:set>
                                    <p:anim calcmode="lin" valueType="num">
                                      <p:cBhvr additive="base">
                                        <p:cTn id="43" dur="500" fill="hold"/>
                                        <p:tgtEl>
                                          <p:spTgt spid="200722"/>
                                        </p:tgtEl>
                                        <p:attrNameLst>
                                          <p:attrName>ppt_x</p:attrName>
                                        </p:attrNameLst>
                                      </p:cBhvr>
                                      <p:tavLst>
                                        <p:tav tm="0">
                                          <p:val>
                                            <p:strVal val="1+#ppt_w/2"/>
                                          </p:val>
                                        </p:tav>
                                        <p:tav tm="100000">
                                          <p:val>
                                            <p:strVal val="#ppt_x"/>
                                          </p:val>
                                        </p:tav>
                                      </p:tavLst>
                                    </p:anim>
                                    <p:anim calcmode="lin" valueType="num">
                                      <p:cBhvr additive="base">
                                        <p:cTn id="44" dur="500" fill="hold"/>
                                        <p:tgtEl>
                                          <p:spTgt spid="200722"/>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072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00726"/>
                                        </p:tgtEl>
                                        <p:attrNameLst>
                                          <p:attrName>style.visibility</p:attrName>
                                        </p:attrNameLst>
                                      </p:cBhvr>
                                      <p:to>
                                        <p:strVal val="visible"/>
                                      </p:to>
                                    </p:set>
                                    <p:anim calcmode="lin" valueType="num">
                                      <p:cBhvr additive="base">
                                        <p:cTn id="49" dur="500" fill="hold"/>
                                        <p:tgtEl>
                                          <p:spTgt spid="200726"/>
                                        </p:tgtEl>
                                        <p:attrNameLst>
                                          <p:attrName>ppt_x</p:attrName>
                                        </p:attrNameLst>
                                      </p:cBhvr>
                                      <p:tavLst>
                                        <p:tav tm="0">
                                          <p:val>
                                            <p:strVal val="#ppt_x"/>
                                          </p:val>
                                        </p:tav>
                                        <p:tav tm="100000">
                                          <p:val>
                                            <p:strVal val="#ppt_x"/>
                                          </p:val>
                                        </p:tav>
                                      </p:tavLst>
                                    </p:anim>
                                    <p:anim calcmode="lin" valueType="num">
                                      <p:cBhvr additive="base">
                                        <p:cTn id="50" dur="500" fill="hold"/>
                                        <p:tgtEl>
                                          <p:spTgt spid="200726"/>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0726"/>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200729"/>
                                        </p:tgtEl>
                                        <p:attrNameLst>
                                          <p:attrName>style.visibility</p:attrName>
                                        </p:attrNameLst>
                                      </p:cBhvr>
                                      <p:to>
                                        <p:strVal val="visible"/>
                                      </p:to>
                                    </p:set>
                                    <p:anim calcmode="lin" valueType="num">
                                      <p:cBhvr additive="base">
                                        <p:cTn id="55" dur="500" fill="hold"/>
                                        <p:tgtEl>
                                          <p:spTgt spid="200729"/>
                                        </p:tgtEl>
                                        <p:attrNameLst>
                                          <p:attrName>ppt_x</p:attrName>
                                        </p:attrNameLst>
                                      </p:cBhvr>
                                      <p:tavLst>
                                        <p:tav tm="0">
                                          <p:val>
                                            <p:strVal val="#ppt_x"/>
                                          </p:val>
                                        </p:tav>
                                        <p:tav tm="100000">
                                          <p:val>
                                            <p:strVal val="#ppt_x"/>
                                          </p:val>
                                        </p:tav>
                                      </p:tavLst>
                                    </p:anim>
                                    <p:anim calcmode="lin" valueType="num">
                                      <p:cBhvr additive="base">
                                        <p:cTn id="56" dur="500" fill="hold"/>
                                        <p:tgtEl>
                                          <p:spTgt spid="200729"/>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0729"/>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00732"/>
                                        </p:tgtEl>
                                        <p:attrNameLst>
                                          <p:attrName>style.visibility</p:attrName>
                                        </p:attrNameLst>
                                      </p:cBhvr>
                                      <p:to>
                                        <p:strVal val="visible"/>
                                      </p:to>
                                    </p:set>
                                    <p:anim calcmode="lin" valueType="num">
                                      <p:cBhvr additive="base">
                                        <p:cTn id="61" dur="500" fill="hold"/>
                                        <p:tgtEl>
                                          <p:spTgt spid="200732"/>
                                        </p:tgtEl>
                                        <p:attrNameLst>
                                          <p:attrName>ppt_x</p:attrName>
                                        </p:attrNameLst>
                                      </p:cBhvr>
                                      <p:tavLst>
                                        <p:tav tm="0">
                                          <p:val>
                                            <p:strVal val="0-#ppt_w/2"/>
                                          </p:val>
                                        </p:tav>
                                        <p:tav tm="100000">
                                          <p:val>
                                            <p:strVal val="#ppt_x"/>
                                          </p:val>
                                        </p:tav>
                                      </p:tavLst>
                                    </p:anim>
                                    <p:anim calcmode="lin" valueType="num">
                                      <p:cBhvr additive="base">
                                        <p:cTn id="62" dur="500" fill="hold"/>
                                        <p:tgtEl>
                                          <p:spTgt spid="20073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0732"/>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00735"/>
                                        </p:tgtEl>
                                        <p:attrNameLst>
                                          <p:attrName>style.visibility</p:attrName>
                                        </p:attrNameLst>
                                      </p:cBhvr>
                                      <p:to>
                                        <p:strVal val="visible"/>
                                      </p:to>
                                    </p:set>
                                    <p:anim calcmode="lin" valueType="num">
                                      <p:cBhvr additive="base">
                                        <p:cTn id="67" dur="500" fill="hold"/>
                                        <p:tgtEl>
                                          <p:spTgt spid="200735"/>
                                        </p:tgtEl>
                                        <p:attrNameLst>
                                          <p:attrName>ppt_x</p:attrName>
                                        </p:attrNameLst>
                                      </p:cBhvr>
                                      <p:tavLst>
                                        <p:tav tm="0">
                                          <p:val>
                                            <p:strVal val="0-#ppt_w/2"/>
                                          </p:val>
                                        </p:tav>
                                        <p:tav tm="100000">
                                          <p:val>
                                            <p:strVal val="#ppt_x"/>
                                          </p:val>
                                        </p:tav>
                                      </p:tavLst>
                                    </p:anim>
                                    <p:anim calcmode="lin" valueType="num">
                                      <p:cBhvr additive="base">
                                        <p:cTn id="68" dur="500" fill="hold"/>
                                        <p:tgtEl>
                                          <p:spTgt spid="20073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00735"/>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200738"/>
                                        </p:tgtEl>
                                        <p:attrNameLst>
                                          <p:attrName>style.visibility</p:attrName>
                                        </p:attrNameLst>
                                      </p:cBhvr>
                                      <p:to>
                                        <p:strVal val="visible"/>
                                      </p:to>
                                    </p:set>
                                    <p:anim calcmode="lin" valueType="num">
                                      <p:cBhvr additive="base">
                                        <p:cTn id="73" dur="500" fill="hold"/>
                                        <p:tgtEl>
                                          <p:spTgt spid="200738"/>
                                        </p:tgtEl>
                                        <p:attrNameLst>
                                          <p:attrName>ppt_x</p:attrName>
                                        </p:attrNameLst>
                                      </p:cBhvr>
                                      <p:tavLst>
                                        <p:tav tm="0">
                                          <p:val>
                                            <p:strVal val="#ppt_x"/>
                                          </p:val>
                                        </p:tav>
                                        <p:tav tm="100000">
                                          <p:val>
                                            <p:strVal val="#ppt_x"/>
                                          </p:val>
                                        </p:tav>
                                      </p:tavLst>
                                    </p:anim>
                                    <p:anim calcmode="lin" valueType="num">
                                      <p:cBhvr additive="base">
                                        <p:cTn id="74" dur="500" fill="hold"/>
                                        <p:tgtEl>
                                          <p:spTgt spid="200738"/>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00738"/>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2" presetClass="entr" presetSubtype="9" fill="hold" nodeType="clickEffect">
                                  <p:stCondLst>
                                    <p:cond delay="0"/>
                                  </p:stCondLst>
                                  <p:childTnLst>
                                    <p:set>
                                      <p:cBhvr>
                                        <p:cTn id="78" dur="1" fill="hold">
                                          <p:stCondLst>
                                            <p:cond delay="0"/>
                                          </p:stCondLst>
                                        </p:cTn>
                                        <p:tgtEl>
                                          <p:spTgt spid="200742"/>
                                        </p:tgtEl>
                                        <p:attrNameLst>
                                          <p:attrName>style.visibility</p:attrName>
                                        </p:attrNameLst>
                                      </p:cBhvr>
                                      <p:to>
                                        <p:strVal val="visible"/>
                                      </p:to>
                                    </p:set>
                                    <p:anim calcmode="lin" valueType="num">
                                      <p:cBhvr additive="base">
                                        <p:cTn id="79" dur="500" fill="hold"/>
                                        <p:tgtEl>
                                          <p:spTgt spid="200742"/>
                                        </p:tgtEl>
                                        <p:attrNameLst>
                                          <p:attrName>ppt_x</p:attrName>
                                        </p:attrNameLst>
                                      </p:cBhvr>
                                      <p:tavLst>
                                        <p:tav tm="0">
                                          <p:val>
                                            <p:strVal val="0-#ppt_w/2"/>
                                          </p:val>
                                        </p:tav>
                                        <p:tav tm="100000">
                                          <p:val>
                                            <p:strVal val="#ppt_x"/>
                                          </p:val>
                                        </p:tav>
                                      </p:tavLst>
                                    </p:anim>
                                    <p:anim calcmode="lin" valueType="num">
                                      <p:cBhvr additive="base">
                                        <p:cTn id="80" dur="500" fill="hold"/>
                                        <p:tgtEl>
                                          <p:spTgt spid="2007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animBg="1" autoUpdateAnimBg="0"/>
      <p:bldP spid="200720" grpId="0" animBg="1" autoUpdateAnimBg="0"/>
      <p:bldP spid="200721"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cstate="print"/>
          <a:srcRect/>
          <a:stretch>
            <a:fillRect/>
          </a:stretch>
        </p:blipFill>
        <p:spPr bwMode="auto">
          <a:xfrm>
            <a:off x="1181855" y="778807"/>
            <a:ext cx="6780290" cy="5075800"/>
          </a:xfrm>
          <a:prstGeom prst="rect">
            <a:avLst/>
          </a:prstGeom>
          <a:noFill/>
          <a:ln w="57150">
            <a:noFill/>
            <a:miter lim="800000"/>
            <a:headEnd/>
            <a:tailEnd/>
          </a:ln>
          <a:effectLst/>
        </p:spPr>
      </p:pic>
      <p:grpSp>
        <p:nvGrpSpPr>
          <p:cNvPr id="80" name="Group 4"/>
          <p:cNvGrpSpPr>
            <a:grpSpLocks/>
          </p:cNvGrpSpPr>
          <p:nvPr/>
        </p:nvGrpSpPr>
        <p:grpSpPr bwMode="auto">
          <a:xfrm>
            <a:off x="1784170" y="3437732"/>
            <a:ext cx="3657600" cy="990600"/>
            <a:chOff x="1056" y="2496"/>
            <a:chExt cx="2304" cy="624"/>
          </a:xfrm>
        </p:grpSpPr>
        <p:sp>
          <p:nvSpPr>
            <p:cNvPr id="81" name="Line 5"/>
            <p:cNvSpPr>
              <a:spLocks noChangeShapeType="1"/>
            </p:cNvSpPr>
            <p:nvPr/>
          </p:nvSpPr>
          <p:spPr bwMode="auto">
            <a:xfrm flipH="1">
              <a:off x="2016" y="2688"/>
              <a:ext cx="144" cy="240"/>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82" name="Line 6"/>
            <p:cNvSpPr>
              <a:spLocks noChangeShapeType="1"/>
            </p:cNvSpPr>
            <p:nvPr/>
          </p:nvSpPr>
          <p:spPr bwMode="auto">
            <a:xfrm flipH="1">
              <a:off x="1056" y="2688"/>
              <a:ext cx="1104" cy="432"/>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83" name="Text Box 7"/>
            <p:cNvSpPr txBox="1">
              <a:spLocks noChangeArrowheads="1"/>
            </p:cNvSpPr>
            <p:nvPr/>
          </p:nvSpPr>
          <p:spPr bwMode="auto">
            <a:xfrm>
              <a:off x="2112" y="2496"/>
              <a:ext cx="1248" cy="211"/>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2. Compressors</a:t>
              </a:r>
              <a:endParaRPr lang="en-US" sz="2400" dirty="0">
                <a:latin typeface="Times New Roman" pitchFamily="18" charset="0"/>
              </a:endParaRPr>
            </a:p>
          </p:txBody>
        </p:sp>
      </p:grpSp>
      <p:grpSp>
        <p:nvGrpSpPr>
          <p:cNvPr id="84" name="Group 8"/>
          <p:cNvGrpSpPr>
            <a:grpSpLocks/>
          </p:cNvGrpSpPr>
          <p:nvPr/>
        </p:nvGrpSpPr>
        <p:grpSpPr bwMode="auto">
          <a:xfrm>
            <a:off x="1754025" y="4000501"/>
            <a:ext cx="3962400" cy="1066800"/>
            <a:chOff x="816" y="2880"/>
            <a:chExt cx="2496" cy="672"/>
          </a:xfrm>
        </p:grpSpPr>
        <p:sp>
          <p:nvSpPr>
            <p:cNvPr id="85" name="Line 9"/>
            <p:cNvSpPr>
              <a:spLocks noChangeShapeType="1"/>
            </p:cNvSpPr>
            <p:nvPr/>
          </p:nvSpPr>
          <p:spPr bwMode="auto">
            <a:xfrm flipH="1">
              <a:off x="1776" y="3072"/>
              <a:ext cx="384" cy="288"/>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86" name="Line 10"/>
            <p:cNvSpPr>
              <a:spLocks noChangeShapeType="1"/>
            </p:cNvSpPr>
            <p:nvPr/>
          </p:nvSpPr>
          <p:spPr bwMode="auto">
            <a:xfrm flipH="1">
              <a:off x="816" y="3072"/>
              <a:ext cx="1344" cy="480"/>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87" name="Text Box 11"/>
            <p:cNvSpPr txBox="1">
              <a:spLocks noChangeArrowheads="1"/>
            </p:cNvSpPr>
            <p:nvPr/>
          </p:nvSpPr>
          <p:spPr bwMode="auto">
            <a:xfrm>
              <a:off x="2160" y="2880"/>
              <a:ext cx="1152"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3. After-coolers</a:t>
              </a:r>
              <a:endParaRPr lang="en-US" sz="2400" dirty="0">
                <a:latin typeface="Times New Roman" pitchFamily="18" charset="0"/>
              </a:endParaRPr>
            </a:p>
          </p:txBody>
        </p:sp>
      </p:grpSp>
      <p:grpSp>
        <p:nvGrpSpPr>
          <p:cNvPr id="88" name="Group 12"/>
          <p:cNvGrpSpPr>
            <a:grpSpLocks/>
          </p:cNvGrpSpPr>
          <p:nvPr/>
        </p:nvGrpSpPr>
        <p:grpSpPr bwMode="auto">
          <a:xfrm>
            <a:off x="3450914" y="3657461"/>
            <a:ext cx="1752599" cy="1249363"/>
            <a:chOff x="2400" y="1584"/>
            <a:chExt cx="1103" cy="787"/>
          </a:xfrm>
        </p:grpSpPr>
        <p:sp>
          <p:nvSpPr>
            <p:cNvPr id="89" name="Line 13"/>
            <p:cNvSpPr>
              <a:spLocks noChangeShapeType="1"/>
            </p:cNvSpPr>
            <p:nvPr/>
          </p:nvSpPr>
          <p:spPr bwMode="auto">
            <a:xfrm flipV="1">
              <a:off x="3072" y="1584"/>
              <a:ext cx="191" cy="768"/>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90" name="Line 14"/>
            <p:cNvSpPr>
              <a:spLocks noChangeShapeType="1"/>
            </p:cNvSpPr>
            <p:nvPr/>
          </p:nvSpPr>
          <p:spPr bwMode="auto">
            <a:xfrm flipV="1">
              <a:off x="3071" y="2112"/>
              <a:ext cx="432" cy="144"/>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91" name="Text Box 15"/>
            <p:cNvSpPr txBox="1">
              <a:spLocks noChangeArrowheads="1"/>
            </p:cNvSpPr>
            <p:nvPr/>
          </p:nvSpPr>
          <p:spPr bwMode="auto">
            <a:xfrm>
              <a:off x="2400" y="2160"/>
              <a:ext cx="720" cy="211"/>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4. Dryers</a:t>
              </a:r>
              <a:endParaRPr lang="en-US" sz="2400" dirty="0">
                <a:latin typeface="Times New Roman" pitchFamily="18" charset="0"/>
              </a:endParaRPr>
            </a:p>
          </p:txBody>
        </p:sp>
      </p:grpSp>
      <p:sp>
        <p:nvSpPr>
          <p:cNvPr id="92" name="Text Box 16"/>
          <p:cNvSpPr txBox="1">
            <a:spLocks noChangeArrowheads="1"/>
          </p:cNvSpPr>
          <p:nvPr/>
        </p:nvSpPr>
        <p:spPr bwMode="auto">
          <a:xfrm>
            <a:off x="7197884" y="4587736"/>
            <a:ext cx="1371600" cy="577850"/>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5. Electrical </a:t>
            </a:r>
          </a:p>
          <a:p>
            <a:pPr algn="ctr"/>
            <a:r>
              <a:rPr lang="en-US" sz="1600" b="1">
                <a:solidFill>
                  <a:srgbClr val="FFFFFF"/>
                </a:solidFill>
              </a:rPr>
              <a:t>Controls</a:t>
            </a:r>
            <a:endParaRPr lang="en-US" sz="2400">
              <a:latin typeface="Times New Roman" pitchFamily="18" charset="0"/>
            </a:endParaRPr>
          </a:p>
        </p:txBody>
      </p:sp>
      <p:sp>
        <p:nvSpPr>
          <p:cNvPr id="93" name="Text Box 17"/>
          <p:cNvSpPr txBox="1">
            <a:spLocks noChangeArrowheads="1"/>
          </p:cNvSpPr>
          <p:nvPr/>
        </p:nvSpPr>
        <p:spPr bwMode="auto">
          <a:xfrm>
            <a:off x="6914888" y="2707200"/>
            <a:ext cx="1600200" cy="336550"/>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a:solidFill>
                  <a:srgbClr val="FFFFFF"/>
                </a:solidFill>
              </a:rPr>
              <a:t>6. Receiver</a:t>
            </a:r>
            <a:endParaRPr lang="en-US" sz="2400">
              <a:latin typeface="Times New Roman" pitchFamily="18" charset="0"/>
            </a:endParaRPr>
          </a:p>
        </p:txBody>
      </p:sp>
      <p:grpSp>
        <p:nvGrpSpPr>
          <p:cNvPr id="94" name="Group 18"/>
          <p:cNvGrpSpPr>
            <a:grpSpLocks/>
          </p:cNvGrpSpPr>
          <p:nvPr/>
        </p:nvGrpSpPr>
        <p:grpSpPr bwMode="auto">
          <a:xfrm>
            <a:off x="4141770" y="2762388"/>
            <a:ext cx="2362200" cy="966091"/>
            <a:chOff x="3984" y="452"/>
            <a:chExt cx="1488" cy="608"/>
          </a:xfrm>
        </p:grpSpPr>
        <p:sp>
          <p:nvSpPr>
            <p:cNvPr id="95" name="Line 19"/>
            <p:cNvSpPr>
              <a:spLocks noChangeShapeType="1"/>
            </p:cNvSpPr>
            <p:nvPr/>
          </p:nvSpPr>
          <p:spPr bwMode="auto">
            <a:xfrm flipH="1" flipV="1">
              <a:off x="4512" y="452"/>
              <a:ext cx="240" cy="240"/>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96" name="Line 20"/>
            <p:cNvSpPr>
              <a:spLocks noChangeShapeType="1"/>
            </p:cNvSpPr>
            <p:nvPr/>
          </p:nvSpPr>
          <p:spPr bwMode="auto">
            <a:xfrm flipV="1">
              <a:off x="4800" y="452"/>
              <a:ext cx="234" cy="288"/>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97" name="Text Box 21"/>
            <p:cNvSpPr txBox="1">
              <a:spLocks noChangeArrowheads="1"/>
            </p:cNvSpPr>
            <p:nvPr/>
          </p:nvSpPr>
          <p:spPr bwMode="auto">
            <a:xfrm>
              <a:off x="3984" y="692"/>
              <a:ext cx="1488" cy="368"/>
            </a:xfrm>
            <a:prstGeom prst="rect">
              <a:avLst/>
            </a:prstGeom>
            <a:solidFill>
              <a:srgbClr val="0000CC"/>
            </a:solidFill>
            <a:ln w="57150">
              <a:noFill/>
              <a:miter lim="800000"/>
              <a:headEnd/>
              <a:tailEnd/>
            </a:ln>
            <a:effectLst/>
          </p:spPr>
          <p:txBody>
            <a:bodyPr wrap="square" lIns="91433" tIns="45717" rIns="91433" bIns="45717" anchor="ctr">
              <a:spAutoFit/>
            </a:bodyPr>
            <a:lstStyle/>
            <a:p>
              <a:pPr algn="ctr"/>
              <a:r>
                <a:rPr lang="en-US" sz="1600" b="1" dirty="0">
                  <a:solidFill>
                    <a:srgbClr val="FFFFFF"/>
                  </a:solidFill>
                </a:rPr>
                <a:t>7. Final Filters &amp; Pressure Regulators</a:t>
              </a:r>
              <a:endParaRPr lang="en-US" sz="2400" dirty="0">
                <a:latin typeface="Times New Roman" pitchFamily="18" charset="0"/>
              </a:endParaRPr>
            </a:p>
          </p:txBody>
        </p:sp>
      </p:grpSp>
      <p:grpSp>
        <p:nvGrpSpPr>
          <p:cNvPr id="101" name="Group 25"/>
          <p:cNvGrpSpPr>
            <a:grpSpLocks/>
          </p:cNvGrpSpPr>
          <p:nvPr/>
        </p:nvGrpSpPr>
        <p:grpSpPr bwMode="auto">
          <a:xfrm>
            <a:off x="3340684" y="2187235"/>
            <a:ext cx="1752600" cy="793750"/>
            <a:chOff x="2400" y="1776"/>
            <a:chExt cx="1104" cy="500"/>
          </a:xfrm>
        </p:grpSpPr>
        <p:sp>
          <p:nvSpPr>
            <p:cNvPr id="102" name="Line 26"/>
            <p:cNvSpPr>
              <a:spLocks noChangeShapeType="1"/>
            </p:cNvSpPr>
            <p:nvPr/>
          </p:nvSpPr>
          <p:spPr bwMode="auto">
            <a:xfrm flipV="1">
              <a:off x="2592" y="1776"/>
              <a:ext cx="384" cy="336"/>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103" name="Text Box 27"/>
            <p:cNvSpPr txBox="1">
              <a:spLocks noChangeArrowheads="1"/>
            </p:cNvSpPr>
            <p:nvPr/>
          </p:nvSpPr>
          <p:spPr bwMode="auto">
            <a:xfrm>
              <a:off x="2400" y="2064"/>
              <a:ext cx="1104"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9. Sample Port</a:t>
              </a:r>
              <a:endParaRPr lang="en-US" sz="2400" dirty="0">
                <a:latin typeface="Times New Roman" pitchFamily="18" charset="0"/>
              </a:endParaRPr>
            </a:p>
          </p:txBody>
        </p:sp>
      </p:grpSp>
      <p:grpSp>
        <p:nvGrpSpPr>
          <p:cNvPr id="104" name="Group 28"/>
          <p:cNvGrpSpPr>
            <a:grpSpLocks/>
          </p:cNvGrpSpPr>
          <p:nvPr/>
        </p:nvGrpSpPr>
        <p:grpSpPr bwMode="auto">
          <a:xfrm>
            <a:off x="1307311" y="984283"/>
            <a:ext cx="3429000" cy="815975"/>
            <a:chOff x="0" y="1824"/>
            <a:chExt cx="2160" cy="514"/>
          </a:xfrm>
        </p:grpSpPr>
        <p:sp>
          <p:nvSpPr>
            <p:cNvPr id="105" name="Line 29"/>
            <p:cNvSpPr>
              <a:spLocks noChangeShapeType="1"/>
            </p:cNvSpPr>
            <p:nvPr/>
          </p:nvSpPr>
          <p:spPr bwMode="auto">
            <a:xfrm flipH="1">
              <a:off x="1824" y="1872"/>
              <a:ext cx="288" cy="466"/>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106" name="Text Box 30"/>
            <p:cNvSpPr txBox="1">
              <a:spLocks noChangeArrowheads="1"/>
            </p:cNvSpPr>
            <p:nvPr/>
          </p:nvSpPr>
          <p:spPr bwMode="auto">
            <a:xfrm>
              <a:off x="0" y="1824"/>
              <a:ext cx="2160"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10. Medical Air Quality Monitor</a:t>
              </a:r>
              <a:endParaRPr lang="en-US" sz="2400" dirty="0">
                <a:latin typeface="Times New Roman" pitchFamily="18" charset="0"/>
              </a:endParaRPr>
            </a:p>
          </p:txBody>
        </p:sp>
      </p:grpSp>
      <p:grpSp>
        <p:nvGrpSpPr>
          <p:cNvPr id="107" name="Group 31"/>
          <p:cNvGrpSpPr>
            <a:grpSpLocks/>
          </p:cNvGrpSpPr>
          <p:nvPr/>
        </p:nvGrpSpPr>
        <p:grpSpPr bwMode="auto">
          <a:xfrm>
            <a:off x="1379171" y="2290152"/>
            <a:ext cx="2286000" cy="793472"/>
            <a:chOff x="576" y="1181"/>
            <a:chExt cx="1440" cy="646"/>
          </a:xfrm>
        </p:grpSpPr>
        <p:sp>
          <p:nvSpPr>
            <p:cNvPr id="108" name="Line 32"/>
            <p:cNvSpPr>
              <a:spLocks noChangeShapeType="1"/>
            </p:cNvSpPr>
            <p:nvPr/>
          </p:nvSpPr>
          <p:spPr bwMode="auto">
            <a:xfrm flipV="1">
              <a:off x="1728" y="1181"/>
              <a:ext cx="288" cy="434"/>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109" name="Text Box 33"/>
            <p:cNvSpPr txBox="1">
              <a:spLocks noChangeArrowheads="1"/>
            </p:cNvSpPr>
            <p:nvPr/>
          </p:nvSpPr>
          <p:spPr bwMode="auto">
            <a:xfrm>
              <a:off x="576" y="1553"/>
              <a:ext cx="1200" cy="274"/>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11. Source Valve</a:t>
              </a:r>
              <a:endParaRPr lang="en-US" sz="2400" dirty="0">
                <a:latin typeface="Times New Roman" pitchFamily="18" charset="0"/>
              </a:endParaRPr>
            </a:p>
          </p:txBody>
        </p:sp>
      </p:grpSp>
      <p:grpSp>
        <p:nvGrpSpPr>
          <p:cNvPr id="110" name="Group 34"/>
          <p:cNvGrpSpPr>
            <a:grpSpLocks/>
          </p:cNvGrpSpPr>
          <p:nvPr/>
        </p:nvGrpSpPr>
        <p:grpSpPr bwMode="auto">
          <a:xfrm>
            <a:off x="3130078" y="760182"/>
            <a:ext cx="2514600" cy="1036638"/>
            <a:chOff x="2016" y="163"/>
            <a:chExt cx="1584" cy="653"/>
          </a:xfrm>
        </p:grpSpPr>
        <p:sp>
          <p:nvSpPr>
            <p:cNvPr id="111" name="Line 35"/>
            <p:cNvSpPr>
              <a:spLocks noChangeShapeType="1"/>
            </p:cNvSpPr>
            <p:nvPr/>
          </p:nvSpPr>
          <p:spPr bwMode="auto">
            <a:xfrm>
              <a:off x="2160" y="432"/>
              <a:ext cx="96" cy="384"/>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112" name="Line 36"/>
            <p:cNvSpPr>
              <a:spLocks noChangeShapeType="1"/>
            </p:cNvSpPr>
            <p:nvPr/>
          </p:nvSpPr>
          <p:spPr bwMode="auto">
            <a:xfrm flipH="1">
              <a:off x="2016" y="432"/>
              <a:ext cx="144" cy="384"/>
            </a:xfrm>
            <a:prstGeom prst="line">
              <a:avLst/>
            </a:prstGeom>
            <a:noFill/>
            <a:ln w="57150">
              <a:solidFill>
                <a:srgbClr val="FF9900"/>
              </a:solidFill>
              <a:round/>
              <a:headEnd/>
              <a:tailEnd type="triangle" w="med" len="med"/>
            </a:ln>
            <a:effectLst/>
          </p:spPr>
          <p:txBody>
            <a:bodyPr lIns="99276" tIns="49638" rIns="99276" bIns="49638" anchor="ctr">
              <a:spAutoFit/>
            </a:bodyPr>
            <a:lstStyle/>
            <a:p>
              <a:endParaRPr lang="en-US"/>
            </a:p>
          </p:txBody>
        </p:sp>
        <p:sp>
          <p:nvSpPr>
            <p:cNvPr id="113" name="Text Box 37"/>
            <p:cNvSpPr txBox="1">
              <a:spLocks noChangeArrowheads="1"/>
            </p:cNvSpPr>
            <p:nvPr/>
          </p:nvSpPr>
          <p:spPr bwMode="auto">
            <a:xfrm>
              <a:off x="2016" y="163"/>
              <a:ext cx="1584" cy="366"/>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12. Main Line Pressure High &amp; Low</a:t>
              </a:r>
              <a:endParaRPr lang="en-US" sz="2400" dirty="0">
                <a:latin typeface="Times New Roman" pitchFamily="18" charset="0"/>
              </a:endParaRPr>
            </a:p>
          </p:txBody>
        </p:sp>
      </p:grpSp>
      <p:grpSp>
        <p:nvGrpSpPr>
          <p:cNvPr id="114" name="Group 38"/>
          <p:cNvGrpSpPr>
            <a:grpSpLocks/>
          </p:cNvGrpSpPr>
          <p:nvPr/>
        </p:nvGrpSpPr>
        <p:grpSpPr bwMode="auto">
          <a:xfrm>
            <a:off x="539278" y="895326"/>
            <a:ext cx="2362200" cy="838200"/>
            <a:chOff x="144" y="288"/>
            <a:chExt cx="1488" cy="528"/>
          </a:xfrm>
        </p:grpSpPr>
        <p:sp>
          <p:nvSpPr>
            <p:cNvPr id="115" name="Line 39"/>
            <p:cNvSpPr>
              <a:spLocks noChangeShapeType="1"/>
            </p:cNvSpPr>
            <p:nvPr/>
          </p:nvSpPr>
          <p:spPr bwMode="auto">
            <a:xfrm>
              <a:off x="1488" y="480"/>
              <a:ext cx="48" cy="336"/>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116" name="Text Box 40"/>
            <p:cNvSpPr txBox="1">
              <a:spLocks noChangeArrowheads="1"/>
            </p:cNvSpPr>
            <p:nvPr/>
          </p:nvSpPr>
          <p:spPr bwMode="auto">
            <a:xfrm>
              <a:off x="144" y="288"/>
              <a:ext cx="1488"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13. Main Line Gauge</a:t>
              </a:r>
              <a:endParaRPr lang="en-US" sz="2400" dirty="0">
                <a:latin typeface="Times New Roman" pitchFamily="18" charset="0"/>
              </a:endParaRPr>
            </a:p>
          </p:txBody>
        </p:sp>
      </p:grpSp>
      <p:sp>
        <p:nvSpPr>
          <p:cNvPr id="118" name="Text Box 3"/>
          <p:cNvSpPr txBox="1">
            <a:spLocks noChangeArrowheads="1"/>
          </p:cNvSpPr>
          <p:nvPr/>
        </p:nvSpPr>
        <p:spPr bwMode="auto">
          <a:xfrm>
            <a:off x="2049114" y="494486"/>
            <a:ext cx="1752600" cy="334963"/>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 Air intake</a:t>
            </a:r>
            <a:endParaRPr lang="en-US" sz="2400" dirty="0">
              <a:latin typeface="Times New Roman" pitchFamily="18" charset="0"/>
            </a:endParaRPr>
          </a:p>
        </p:txBody>
      </p:sp>
      <p:grpSp>
        <p:nvGrpSpPr>
          <p:cNvPr id="123" name="Group 122"/>
          <p:cNvGrpSpPr/>
          <p:nvPr/>
        </p:nvGrpSpPr>
        <p:grpSpPr>
          <a:xfrm>
            <a:off x="3246071" y="422251"/>
            <a:ext cx="1905000" cy="1905000"/>
            <a:chOff x="3276600" y="228600"/>
            <a:chExt cx="1905000" cy="1905000"/>
          </a:xfrm>
        </p:grpSpPr>
        <p:sp>
          <p:nvSpPr>
            <p:cNvPr id="122" name="Line 23"/>
            <p:cNvSpPr>
              <a:spLocks noChangeShapeType="1"/>
            </p:cNvSpPr>
            <p:nvPr/>
          </p:nvSpPr>
          <p:spPr bwMode="auto">
            <a:xfrm>
              <a:off x="4038600" y="762000"/>
              <a:ext cx="762000" cy="717550"/>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grpSp>
          <p:nvGrpSpPr>
            <p:cNvPr id="98" name="Group 22"/>
            <p:cNvGrpSpPr>
              <a:grpSpLocks/>
            </p:cNvGrpSpPr>
            <p:nvPr/>
          </p:nvGrpSpPr>
          <p:grpSpPr bwMode="auto">
            <a:xfrm>
              <a:off x="3276600" y="228600"/>
              <a:ext cx="1905000" cy="1905000"/>
              <a:chOff x="2400" y="788"/>
              <a:chExt cx="1200" cy="1200"/>
            </a:xfrm>
          </p:grpSpPr>
          <p:sp>
            <p:nvSpPr>
              <p:cNvPr id="99" name="Line 23"/>
              <p:cNvSpPr>
                <a:spLocks noChangeShapeType="1"/>
              </p:cNvSpPr>
              <p:nvPr/>
            </p:nvSpPr>
            <p:spPr bwMode="auto">
              <a:xfrm>
                <a:off x="2784" y="1056"/>
                <a:ext cx="576" cy="932"/>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100" name="Text Box 24"/>
              <p:cNvSpPr txBox="1">
                <a:spLocks noChangeArrowheads="1"/>
              </p:cNvSpPr>
              <p:nvPr/>
            </p:nvSpPr>
            <p:spPr bwMode="auto">
              <a:xfrm>
                <a:off x="2400" y="788"/>
                <a:ext cx="1200" cy="364"/>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8. Delivery </a:t>
                </a:r>
              </a:p>
              <a:p>
                <a:pPr algn="ctr"/>
                <a:r>
                  <a:rPr lang="en-US" sz="1600" b="1" dirty="0">
                    <a:solidFill>
                      <a:srgbClr val="FFFFFF"/>
                    </a:solidFill>
                  </a:rPr>
                  <a:t>Relief-valve</a:t>
                </a:r>
                <a:endParaRPr lang="en-US" sz="2400" dirty="0">
                  <a:latin typeface="Times New Roman" pitchFamily="18"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1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500" fill="hold"/>
                                        <p:tgtEl>
                                          <p:spTgt spid="80"/>
                                        </p:tgtEl>
                                        <p:attrNameLst>
                                          <p:attrName>ppt_x</p:attrName>
                                        </p:attrNameLst>
                                      </p:cBhvr>
                                      <p:tavLst>
                                        <p:tav tm="0">
                                          <p:val>
                                            <p:strVal val="#ppt_x"/>
                                          </p:val>
                                        </p:tav>
                                        <p:tav tm="100000">
                                          <p:val>
                                            <p:strVal val="#ppt_x"/>
                                          </p:val>
                                        </p:tav>
                                      </p:tavLst>
                                    </p:anim>
                                    <p:anim calcmode="lin" valueType="num">
                                      <p:cBhvr additive="base">
                                        <p:cTn id="14" dur="500" fill="hold"/>
                                        <p:tgtEl>
                                          <p:spTgt spid="8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 calcmode="lin" valueType="num">
                                      <p:cBhvr additive="base">
                                        <p:cTn id="25" dur="500" fill="hold"/>
                                        <p:tgtEl>
                                          <p:spTgt spid="88"/>
                                        </p:tgtEl>
                                        <p:attrNameLst>
                                          <p:attrName>ppt_x</p:attrName>
                                        </p:attrNameLst>
                                      </p:cBhvr>
                                      <p:tavLst>
                                        <p:tav tm="0">
                                          <p:val>
                                            <p:strVal val="0-#ppt_w/2"/>
                                          </p:val>
                                        </p:tav>
                                        <p:tav tm="100000">
                                          <p:val>
                                            <p:strVal val="#ppt_x"/>
                                          </p:val>
                                        </p:tav>
                                      </p:tavLst>
                                    </p:anim>
                                    <p:anim calcmode="lin" valueType="num">
                                      <p:cBhvr additive="base">
                                        <p:cTn id="26" dur="500" fill="hold"/>
                                        <p:tgtEl>
                                          <p:spTgt spid="8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500" fill="hold"/>
                                        <p:tgtEl>
                                          <p:spTgt spid="92"/>
                                        </p:tgtEl>
                                        <p:attrNameLst>
                                          <p:attrName>ppt_x</p:attrName>
                                        </p:attrNameLst>
                                      </p:cBhvr>
                                      <p:tavLst>
                                        <p:tav tm="0">
                                          <p:val>
                                            <p:strVal val="1+#ppt_w/2"/>
                                          </p:val>
                                        </p:tav>
                                        <p:tav tm="100000">
                                          <p:val>
                                            <p:strVal val="#ppt_x"/>
                                          </p:val>
                                        </p:tav>
                                      </p:tavLst>
                                    </p:anim>
                                    <p:anim calcmode="lin" valueType="num">
                                      <p:cBhvr additive="base">
                                        <p:cTn id="32" dur="500" fill="hold"/>
                                        <p:tgtEl>
                                          <p:spTgt spid="9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additive="base">
                                        <p:cTn id="37" dur="500" fill="hold"/>
                                        <p:tgtEl>
                                          <p:spTgt spid="93"/>
                                        </p:tgtEl>
                                        <p:attrNameLst>
                                          <p:attrName>ppt_x</p:attrName>
                                        </p:attrNameLst>
                                      </p:cBhvr>
                                      <p:tavLst>
                                        <p:tav tm="0">
                                          <p:val>
                                            <p:strVal val="1+#ppt_w/2"/>
                                          </p:val>
                                        </p:tav>
                                        <p:tav tm="100000">
                                          <p:val>
                                            <p:strVal val="#ppt_x"/>
                                          </p:val>
                                        </p:tav>
                                      </p:tavLst>
                                    </p:anim>
                                    <p:anim calcmode="lin" valueType="num">
                                      <p:cBhvr additive="base">
                                        <p:cTn id="38" dur="500" fill="hold"/>
                                        <p:tgtEl>
                                          <p:spTgt spid="9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1+#ppt_w/2"/>
                                          </p:val>
                                        </p:tav>
                                        <p:tav tm="100000">
                                          <p:val>
                                            <p:strVal val="#ppt_x"/>
                                          </p:val>
                                        </p:tav>
                                      </p:tavLst>
                                    </p:anim>
                                    <p:anim calcmode="lin" valueType="num">
                                      <p:cBhvr additive="base">
                                        <p:cTn id="44" dur="500" fill="hold"/>
                                        <p:tgtEl>
                                          <p:spTgt spid="94"/>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9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3"/>
                                        </p:tgtEl>
                                        <p:attrNameLst>
                                          <p:attrName>style.visibility</p:attrName>
                                        </p:attrNameLst>
                                      </p:cBhvr>
                                      <p:to>
                                        <p:strVal val="visible"/>
                                      </p:to>
                                    </p:set>
                                    <p:anim calcmode="lin" valueType="num">
                                      <p:cBhvr additive="base">
                                        <p:cTn id="49" dur="1000" fill="hold"/>
                                        <p:tgtEl>
                                          <p:spTgt spid="123"/>
                                        </p:tgtEl>
                                        <p:attrNameLst>
                                          <p:attrName>ppt_x</p:attrName>
                                        </p:attrNameLst>
                                      </p:cBhvr>
                                      <p:tavLst>
                                        <p:tav tm="0">
                                          <p:val>
                                            <p:strVal val="#ppt_x"/>
                                          </p:val>
                                        </p:tav>
                                        <p:tav tm="100000">
                                          <p:val>
                                            <p:strVal val="#ppt_x"/>
                                          </p:val>
                                        </p:tav>
                                      </p:tavLst>
                                    </p:anim>
                                    <p:anim calcmode="lin" valueType="num">
                                      <p:cBhvr additive="base">
                                        <p:cTn id="50" dur="1000" fill="hold"/>
                                        <p:tgtEl>
                                          <p:spTgt spid="12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3"/>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101"/>
                                        </p:tgtEl>
                                        <p:attrNameLst>
                                          <p:attrName>style.visibility</p:attrName>
                                        </p:attrNameLst>
                                      </p:cBhvr>
                                      <p:to>
                                        <p:strVal val="visible"/>
                                      </p:to>
                                    </p:set>
                                    <p:anim calcmode="lin" valueType="num">
                                      <p:cBhvr additive="base">
                                        <p:cTn id="55" dur="500" fill="hold"/>
                                        <p:tgtEl>
                                          <p:spTgt spid="101"/>
                                        </p:tgtEl>
                                        <p:attrNameLst>
                                          <p:attrName>ppt_x</p:attrName>
                                        </p:attrNameLst>
                                      </p:cBhvr>
                                      <p:tavLst>
                                        <p:tav tm="0">
                                          <p:val>
                                            <p:strVal val="#ppt_x"/>
                                          </p:val>
                                        </p:tav>
                                        <p:tav tm="100000">
                                          <p:val>
                                            <p:strVal val="#ppt_x"/>
                                          </p:val>
                                        </p:tav>
                                      </p:tavLst>
                                    </p:anim>
                                    <p:anim calcmode="lin" valueType="num">
                                      <p:cBhvr additive="base">
                                        <p:cTn id="56" dur="500" fill="hold"/>
                                        <p:tgtEl>
                                          <p:spTgt spid="101"/>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01"/>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04"/>
                                        </p:tgtEl>
                                        <p:attrNameLst>
                                          <p:attrName>style.visibility</p:attrName>
                                        </p:attrNameLst>
                                      </p:cBhvr>
                                      <p:to>
                                        <p:strVal val="visible"/>
                                      </p:to>
                                    </p:set>
                                    <p:anim calcmode="lin" valueType="num">
                                      <p:cBhvr additive="base">
                                        <p:cTn id="61" dur="500" fill="hold"/>
                                        <p:tgtEl>
                                          <p:spTgt spid="104"/>
                                        </p:tgtEl>
                                        <p:attrNameLst>
                                          <p:attrName>ppt_x</p:attrName>
                                        </p:attrNameLst>
                                      </p:cBhvr>
                                      <p:tavLst>
                                        <p:tav tm="0">
                                          <p:val>
                                            <p:strVal val="0-#ppt_w/2"/>
                                          </p:val>
                                        </p:tav>
                                        <p:tav tm="100000">
                                          <p:val>
                                            <p:strVal val="#ppt_x"/>
                                          </p:val>
                                        </p:tav>
                                      </p:tavLst>
                                    </p:anim>
                                    <p:anim calcmode="lin" valueType="num">
                                      <p:cBhvr additive="base">
                                        <p:cTn id="62" dur="500" fill="hold"/>
                                        <p:tgtEl>
                                          <p:spTgt spid="10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4"/>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07"/>
                                        </p:tgtEl>
                                        <p:attrNameLst>
                                          <p:attrName>style.visibility</p:attrName>
                                        </p:attrNameLst>
                                      </p:cBhvr>
                                      <p:to>
                                        <p:strVal val="visible"/>
                                      </p:to>
                                    </p:set>
                                    <p:anim calcmode="lin" valueType="num">
                                      <p:cBhvr additive="base">
                                        <p:cTn id="67" dur="500" fill="hold"/>
                                        <p:tgtEl>
                                          <p:spTgt spid="107"/>
                                        </p:tgtEl>
                                        <p:attrNameLst>
                                          <p:attrName>ppt_x</p:attrName>
                                        </p:attrNameLst>
                                      </p:cBhvr>
                                      <p:tavLst>
                                        <p:tav tm="0">
                                          <p:val>
                                            <p:strVal val="0-#ppt_w/2"/>
                                          </p:val>
                                        </p:tav>
                                        <p:tav tm="100000">
                                          <p:val>
                                            <p:strVal val="#ppt_x"/>
                                          </p:val>
                                        </p:tav>
                                      </p:tavLst>
                                    </p:anim>
                                    <p:anim calcmode="lin" valueType="num">
                                      <p:cBhvr additive="base">
                                        <p:cTn id="68" dur="500" fill="hold"/>
                                        <p:tgtEl>
                                          <p:spTgt spid="10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7"/>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110"/>
                                        </p:tgtEl>
                                        <p:attrNameLst>
                                          <p:attrName>style.visibility</p:attrName>
                                        </p:attrNameLst>
                                      </p:cBhvr>
                                      <p:to>
                                        <p:strVal val="visible"/>
                                      </p:to>
                                    </p:set>
                                    <p:anim calcmode="lin" valueType="num">
                                      <p:cBhvr additive="base">
                                        <p:cTn id="73" dur="1000" fill="hold"/>
                                        <p:tgtEl>
                                          <p:spTgt spid="110"/>
                                        </p:tgtEl>
                                        <p:attrNameLst>
                                          <p:attrName>ppt_x</p:attrName>
                                        </p:attrNameLst>
                                      </p:cBhvr>
                                      <p:tavLst>
                                        <p:tav tm="0">
                                          <p:val>
                                            <p:strVal val="#ppt_x"/>
                                          </p:val>
                                        </p:tav>
                                        <p:tav tm="100000">
                                          <p:val>
                                            <p:strVal val="#ppt_x"/>
                                          </p:val>
                                        </p:tav>
                                      </p:tavLst>
                                    </p:anim>
                                    <p:anim calcmode="lin" valueType="num">
                                      <p:cBhvr additive="base">
                                        <p:cTn id="74" dur="1000" fill="hold"/>
                                        <p:tgtEl>
                                          <p:spTgt spid="110"/>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10"/>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2" presetClass="entr" presetSubtype="9" fill="hold" nodeType="clickEffect">
                                  <p:stCondLst>
                                    <p:cond delay="0"/>
                                  </p:stCondLst>
                                  <p:childTnLst>
                                    <p:set>
                                      <p:cBhvr>
                                        <p:cTn id="78" dur="1" fill="hold">
                                          <p:stCondLst>
                                            <p:cond delay="0"/>
                                          </p:stCondLst>
                                        </p:cTn>
                                        <p:tgtEl>
                                          <p:spTgt spid="114"/>
                                        </p:tgtEl>
                                        <p:attrNameLst>
                                          <p:attrName>style.visibility</p:attrName>
                                        </p:attrNameLst>
                                      </p:cBhvr>
                                      <p:to>
                                        <p:strVal val="visible"/>
                                      </p:to>
                                    </p:set>
                                    <p:anim calcmode="lin" valueType="num">
                                      <p:cBhvr additive="base">
                                        <p:cTn id="79" dur="500" fill="hold"/>
                                        <p:tgtEl>
                                          <p:spTgt spid="114"/>
                                        </p:tgtEl>
                                        <p:attrNameLst>
                                          <p:attrName>ppt_x</p:attrName>
                                        </p:attrNameLst>
                                      </p:cBhvr>
                                      <p:tavLst>
                                        <p:tav tm="0">
                                          <p:val>
                                            <p:strVal val="0-#ppt_w/2"/>
                                          </p:val>
                                        </p:tav>
                                        <p:tav tm="100000">
                                          <p:val>
                                            <p:strVal val="#ppt_x"/>
                                          </p:val>
                                        </p:tav>
                                      </p:tavLst>
                                    </p:anim>
                                    <p:anim calcmode="lin" valueType="num">
                                      <p:cBhvr additive="base">
                                        <p:cTn id="80" dur="500" fill="hold"/>
                                        <p:tgtEl>
                                          <p:spTgt spid="1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autoUpdateAnimBg="0"/>
      <p:bldP spid="93" grpId="0" animBg="1" autoUpdateAnimBg="0"/>
      <p:bldP spid="11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6">
            <a:extLst>
              <a:ext uri="{FF2B5EF4-FFF2-40B4-BE49-F238E27FC236}">
                <a16:creationId xmlns:a16="http://schemas.microsoft.com/office/drawing/2014/main" id="{821669F4-7554-417D-8C32-0ECA81E20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428" y="533400"/>
            <a:ext cx="7037144" cy="52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289795" name="Text Box 3">
            <a:extLst>
              <a:ext uri="{FF2B5EF4-FFF2-40B4-BE49-F238E27FC236}">
                <a16:creationId xmlns:a16="http://schemas.microsoft.com/office/drawing/2014/main" id="{B5D93759-5B22-4744-9126-0496F3B2A01A}"/>
              </a:ext>
            </a:extLst>
          </p:cNvPr>
          <p:cNvSpPr txBox="1">
            <a:spLocks noChangeArrowheads="1"/>
          </p:cNvSpPr>
          <p:nvPr/>
        </p:nvSpPr>
        <p:spPr bwMode="auto">
          <a:xfrm>
            <a:off x="6730085" y="2767591"/>
            <a:ext cx="1447800" cy="393700"/>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1. Receiver</a:t>
            </a:r>
            <a:endParaRPr lang="en-US" altLang="en-US" sz="2400">
              <a:latin typeface="Times New Roman" panose="02020603050405020304" pitchFamily="18" charset="0"/>
            </a:endParaRPr>
          </a:p>
        </p:txBody>
      </p:sp>
      <p:grpSp>
        <p:nvGrpSpPr>
          <p:cNvPr id="2" name="Group 70">
            <a:extLst>
              <a:ext uri="{FF2B5EF4-FFF2-40B4-BE49-F238E27FC236}">
                <a16:creationId xmlns:a16="http://schemas.microsoft.com/office/drawing/2014/main" id="{827F1A54-B6E7-4BA8-9387-E7D059A659AC}"/>
              </a:ext>
            </a:extLst>
          </p:cNvPr>
          <p:cNvGrpSpPr>
            <a:grpSpLocks/>
          </p:cNvGrpSpPr>
          <p:nvPr/>
        </p:nvGrpSpPr>
        <p:grpSpPr bwMode="auto">
          <a:xfrm>
            <a:off x="1638300" y="4758101"/>
            <a:ext cx="4019550" cy="1895475"/>
            <a:chOff x="3264" y="3038"/>
            <a:chExt cx="2532" cy="1194"/>
          </a:xfrm>
        </p:grpSpPr>
        <p:sp>
          <p:nvSpPr>
            <p:cNvPr id="48157" name="Line 5">
              <a:extLst>
                <a:ext uri="{FF2B5EF4-FFF2-40B4-BE49-F238E27FC236}">
                  <a16:creationId xmlns:a16="http://schemas.microsoft.com/office/drawing/2014/main" id="{8BA4FA0C-807C-430B-9D2D-5B16BFEDFD68}"/>
                </a:ext>
              </a:extLst>
            </p:cNvPr>
            <p:cNvSpPr>
              <a:spLocks noChangeShapeType="1"/>
            </p:cNvSpPr>
            <p:nvPr/>
          </p:nvSpPr>
          <p:spPr bwMode="auto">
            <a:xfrm flipV="1">
              <a:off x="5352" y="3038"/>
              <a:ext cx="444" cy="946"/>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48158" name="Line 6">
              <a:extLst>
                <a:ext uri="{FF2B5EF4-FFF2-40B4-BE49-F238E27FC236}">
                  <a16:creationId xmlns:a16="http://schemas.microsoft.com/office/drawing/2014/main" id="{8459733C-0BA8-4E3A-87A1-0FACE7052F86}"/>
                </a:ext>
              </a:extLst>
            </p:cNvPr>
            <p:cNvSpPr>
              <a:spLocks noChangeShapeType="1"/>
            </p:cNvSpPr>
            <p:nvPr/>
          </p:nvSpPr>
          <p:spPr bwMode="auto">
            <a:xfrm flipH="1" flipV="1">
              <a:off x="4952" y="3121"/>
              <a:ext cx="400" cy="863"/>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59" name="Text Box 7">
              <a:extLst>
                <a:ext uri="{FF2B5EF4-FFF2-40B4-BE49-F238E27FC236}">
                  <a16:creationId xmlns:a16="http://schemas.microsoft.com/office/drawing/2014/main" id="{8DC678FA-44D4-41F3-96E5-C3087035CB33}"/>
                </a:ext>
              </a:extLst>
            </p:cNvPr>
            <p:cNvSpPr txBox="1">
              <a:spLocks noChangeArrowheads="1"/>
            </p:cNvSpPr>
            <p:nvPr/>
          </p:nvSpPr>
          <p:spPr bwMode="auto">
            <a:xfrm>
              <a:off x="3264" y="3984"/>
              <a:ext cx="2304"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5. Component Redundancy Piping </a:t>
              </a:r>
              <a:endParaRPr lang="en-US" altLang="en-US" sz="2400">
                <a:latin typeface="Times New Roman" panose="02020603050405020304" pitchFamily="18" charset="0"/>
              </a:endParaRPr>
            </a:p>
          </p:txBody>
        </p:sp>
      </p:grpSp>
      <p:grpSp>
        <p:nvGrpSpPr>
          <p:cNvPr id="3" name="Group 67">
            <a:extLst>
              <a:ext uri="{FF2B5EF4-FFF2-40B4-BE49-F238E27FC236}">
                <a16:creationId xmlns:a16="http://schemas.microsoft.com/office/drawing/2014/main" id="{A0167D57-07A3-4D66-A190-A828A5A3F221}"/>
              </a:ext>
            </a:extLst>
          </p:cNvPr>
          <p:cNvGrpSpPr>
            <a:grpSpLocks/>
          </p:cNvGrpSpPr>
          <p:nvPr/>
        </p:nvGrpSpPr>
        <p:grpSpPr bwMode="auto">
          <a:xfrm>
            <a:off x="2009775" y="4454095"/>
            <a:ext cx="2714625" cy="1514475"/>
            <a:chOff x="2544" y="1934"/>
            <a:chExt cx="1710" cy="954"/>
          </a:xfrm>
        </p:grpSpPr>
        <p:sp>
          <p:nvSpPr>
            <p:cNvPr id="48155" name="Line 13">
              <a:extLst>
                <a:ext uri="{FF2B5EF4-FFF2-40B4-BE49-F238E27FC236}">
                  <a16:creationId xmlns:a16="http://schemas.microsoft.com/office/drawing/2014/main" id="{D4673789-38EA-4618-964A-114A77EAE9E7}"/>
                </a:ext>
              </a:extLst>
            </p:cNvPr>
            <p:cNvSpPr>
              <a:spLocks noChangeShapeType="1"/>
            </p:cNvSpPr>
            <p:nvPr/>
          </p:nvSpPr>
          <p:spPr bwMode="auto">
            <a:xfrm flipV="1">
              <a:off x="3006" y="1934"/>
              <a:ext cx="1248" cy="706"/>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56" name="Text Box 15">
              <a:extLst>
                <a:ext uri="{FF2B5EF4-FFF2-40B4-BE49-F238E27FC236}">
                  <a16:creationId xmlns:a16="http://schemas.microsoft.com/office/drawing/2014/main" id="{6D26F9BA-53E2-4F65-9856-946F64F51A76}"/>
                </a:ext>
              </a:extLst>
            </p:cNvPr>
            <p:cNvSpPr txBox="1">
              <a:spLocks noChangeArrowheads="1"/>
            </p:cNvSpPr>
            <p:nvPr/>
          </p:nvSpPr>
          <p:spPr bwMode="auto">
            <a:xfrm>
              <a:off x="2544" y="2640"/>
              <a:ext cx="1440"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2. Medical Air Dryers</a:t>
              </a:r>
              <a:endParaRPr lang="en-US" altLang="en-US" sz="2400">
                <a:latin typeface="Times New Roman" panose="02020603050405020304" pitchFamily="18" charset="0"/>
              </a:endParaRPr>
            </a:p>
          </p:txBody>
        </p:sp>
      </p:grpSp>
      <p:grpSp>
        <p:nvGrpSpPr>
          <p:cNvPr id="4" name="Group 71">
            <a:extLst>
              <a:ext uri="{FF2B5EF4-FFF2-40B4-BE49-F238E27FC236}">
                <a16:creationId xmlns:a16="http://schemas.microsoft.com/office/drawing/2014/main" id="{38DB5E1A-AD64-4242-9A39-98B5E9F21E7A}"/>
              </a:ext>
            </a:extLst>
          </p:cNvPr>
          <p:cNvGrpSpPr>
            <a:grpSpLocks/>
          </p:cNvGrpSpPr>
          <p:nvPr/>
        </p:nvGrpSpPr>
        <p:grpSpPr bwMode="auto">
          <a:xfrm>
            <a:off x="4648200" y="1727018"/>
            <a:ext cx="3200400" cy="1092200"/>
            <a:chOff x="2928" y="1344"/>
            <a:chExt cx="2016" cy="688"/>
          </a:xfrm>
        </p:grpSpPr>
        <p:sp>
          <p:nvSpPr>
            <p:cNvPr id="48153" name="Text Box 17">
              <a:extLst>
                <a:ext uri="{FF2B5EF4-FFF2-40B4-BE49-F238E27FC236}">
                  <a16:creationId xmlns:a16="http://schemas.microsoft.com/office/drawing/2014/main" id="{CC6FEAB3-D0F4-41A4-B069-67A658CBC7D7}"/>
                </a:ext>
              </a:extLst>
            </p:cNvPr>
            <p:cNvSpPr txBox="1">
              <a:spLocks noChangeArrowheads="1"/>
            </p:cNvSpPr>
            <p:nvPr/>
          </p:nvSpPr>
          <p:spPr bwMode="auto">
            <a:xfrm>
              <a:off x="3264" y="1344"/>
              <a:ext cx="1680"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6. Final Line Relief Valve</a:t>
              </a:r>
              <a:endParaRPr lang="en-US" altLang="en-US" sz="2400">
                <a:latin typeface="Times New Roman" panose="02020603050405020304" pitchFamily="18" charset="0"/>
              </a:endParaRPr>
            </a:p>
          </p:txBody>
        </p:sp>
        <p:sp>
          <p:nvSpPr>
            <p:cNvPr id="48154" name="Line 57">
              <a:extLst>
                <a:ext uri="{FF2B5EF4-FFF2-40B4-BE49-F238E27FC236}">
                  <a16:creationId xmlns:a16="http://schemas.microsoft.com/office/drawing/2014/main" id="{1AE8D09A-4D05-4999-894F-6EEF29861EDB}"/>
                </a:ext>
              </a:extLst>
            </p:cNvPr>
            <p:cNvSpPr>
              <a:spLocks noChangeShapeType="1"/>
            </p:cNvSpPr>
            <p:nvPr/>
          </p:nvSpPr>
          <p:spPr bwMode="auto">
            <a:xfrm flipH="1">
              <a:off x="2928" y="1584"/>
              <a:ext cx="336" cy="448"/>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72">
            <a:extLst>
              <a:ext uri="{FF2B5EF4-FFF2-40B4-BE49-F238E27FC236}">
                <a16:creationId xmlns:a16="http://schemas.microsoft.com/office/drawing/2014/main" id="{04E6AA3D-2492-4A8F-9C50-99E7DC7295D9}"/>
              </a:ext>
            </a:extLst>
          </p:cNvPr>
          <p:cNvGrpSpPr>
            <a:grpSpLocks/>
          </p:cNvGrpSpPr>
          <p:nvPr/>
        </p:nvGrpSpPr>
        <p:grpSpPr bwMode="auto">
          <a:xfrm>
            <a:off x="1219200" y="2542200"/>
            <a:ext cx="2438400" cy="762000"/>
            <a:chOff x="576" y="1824"/>
            <a:chExt cx="1536" cy="480"/>
          </a:xfrm>
        </p:grpSpPr>
        <p:sp>
          <p:nvSpPr>
            <p:cNvPr id="48151" name="Text Box 50">
              <a:extLst>
                <a:ext uri="{FF2B5EF4-FFF2-40B4-BE49-F238E27FC236}">
                  <a16:creationId xmlns:a16="http://schemas.microsoft.com/office/drawing/2014/main" id="{C0AD16F5-65BA-41AC-B0A1-31B87283360C}"/>
                </a:ext>
              </a:extLst>
            </p:cNvPr>
            <p:cNvSpPr txBox="1">
              <a:spLocks noChangeArrowheads="1"/>
            </p:cNvSpPr>
            <p:nvPr/>
          </p:nvSpPr>
          <p:spPr bwMode="auto">
            <a:xfrm>
              <a:off x="576" y="1824"/>
              <a:ext cx="1344"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dirty="0">
                  <a:latin typeface="Arial" panose="020B0604020202020204" pitchFamily="34" charset="0"/>
                </a:rPr>
                <a:t>7. 1/4” Sample Port</a:t>
              </a:r>
              <a:endParaRPr lang="en-US" altLang="en-US" sz="2400" dirty="0">
                <a:latin typeface="Times New Roman" panose="02020603050405020304" pitchFamily="18" charset="0"/>
              </a:endParaRPr>
            </a:p>
          </p:txBody>
        </p:sp>
        <p:sp>
          <p:nvSpPr>
            <p:cNvPr id="48152" name="Line 60">
              <a:extLst>
                <a:ext uri="{FF2B5EF4-FFF2-40B4-BE49-F238E27FC236}">
                  <a16:creationId xmlns:a16="http://schemas.microsoft.com/office/drawing/2014/main" id="{68AFA908-A442-4E15-8B00-01E63662058C}"/>
                </a:ext>
              </a:extLst>
            </p:cNvPr>
            <p:cNvSpPr>
              <a:spLocks noChangeShapeType="1"/>
            </p:cNvSpPr>
            <p:nvPr/>
          </p:nvSpPr>
          <p:spPr bwMode="auto">
            <a:xfrm>
              <a:off x="1920" y="2064"/>
              <a:ext cx="192" cy="240"/>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73">
            <a:extLst>
              <a:ext uri="{FF2B5EF4-FFF2-40B4-BE49-F238E27FC236}">
                <a16:creationId xmlns:a16="http://schemas.microsoft.com/office/drawing/2014/main" id="{7B4A3C71-7EA0-4182-820A-E2C805D7F4DF}"/>
              </a:ext>
            </a:extLst>
          </p:cNvPr>
          <p:cNvGrpSpPr>
            <a:grpSpLocks/>
          </p:cNvGrpSpPr>
          <p:nvPr/>
        </p:nvGrpSpPr>
        <p:grpSpPr bwMode="auto">
          <a:xfrm>
            <a:off x="2679700" y="315549"/>
            <a:ext cx="2425700" cy="393700"/>
            <a:chOff x="1352" y="336"/>
            <a:chExt cx="1528" cy="248"/>
          </a:xfrm>
        </p:grpSpPr>
        <p:sp>
          <p:nvSpPr>
            <p:cNvPr id="48149" name="Text Box 52">
              <a:extLst>
                <a:ext uri="{FF2B5EF4-FFF2-40B4-BE49-F238E27FC236}">
                  <a16:creationId xmlns:a16="http://schemas.microsoft.com/office/drawing/2014/main" id="{F458589E-E1C4-4AB2-B1C4-BF0DD6BF5917}"/>
                </a:ext>
              </a:extLst>
            </p:cNvPr>
            <p:cNvSpPr txBox="1">
              <a:spLocks noChangeArrowheads="1"/>
            </p:cNvSpPr>
            <p:nvPr/>
          </p:nvSpPr>
          <p:spPr bwMode="auto">
            <a:xfrm>
              <a:off x="1680" y="336"/>
              <a:ext cx="1200"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9. Intake Piping</a:t>
              </a:r>
              <a:endParaRPr lang="en-US" altLang="en-US" sz="2400">
                <a:latin typeface="Times New Roman" panose="02020603050405020304" pitchFamily="18" charset="0"/>
              </a:endParaRPr>
            </a:p>
          </p:txBody>
        </p:sp>
        <p:sp>
          <p:nvSpPr>
            <p:cNvPr id="48150" name="Line 61">
              <a:extLst>
                <a:ext uri="{FF2B5EF4-FFF2-40B4-BE49-F238E27FC236}">
                  <a16:creationId xmlns:a16="http://schemas.microsoft.com/office/drawing/2014/main" id="{7ADC6B68-55F7-4AEE-BF28-BF170DA8692D}"/>
                </a:ext>
              </a:extLst>
            </p:cNvPr>
            <p:cNvSpPr>
              <a:spLocks noChangeShapeType="1"/>
            </p:cNvSpPr>
            <p:nvPr/>
          </p:nvSpPr>
          <p:spPr bwMode="auto">
            <a:xfrm flipH="1">
              <a:off x="1352" y="418"/>
              <a:ext cx="328" cy="94"/>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74">
            <a:extLst>
              <a:ext uri="{FF2B5EF4-FFF2-40B4-BE49-F238E27FC236}">
                <a16:creationId xmlns:a16="http://schemas.microsoft.com/office/drawing/2014/main" id="{26EAF9CD-9DDA-49E7-B473-00B599BF887B}"/>
              </a:ext>
            </a:extLst>
          </p:cNvPr>
          <p:cNvGrpSpPr>
            <a:grpSpLocks/>
          </p:cNvGrpSpPr>
          <p:nvPr/>
        </p:nvGrpSpPr>
        <p:grpSpPr bwMode="auto">
          <a:xfrm>
            <a:off x="3899572" y="1244418"/>
            <a:ext cx="2286000" cy="1501775"/>
            <a:chOff x="2880" y="912"/>
            <a:chExt cx="1440" cy="946"/>
          </a:xfrm>
        </p:grpSpPr>
        <p:sp>
          <p:nvSpPr>
            <p:cNvPr id="48147" name="Text Box 62">
              <a:extLst>
                <a:ext uri="{FF2B5EF4-FFF2-40B4-BE49-F238E27FC236}">
                  <a16:creationId xmlns:a16="http://schemas.microsoft.com/office/drawing/2014/main" id="{AF882B2D-F760-4AF0-8B31-C408C4464C33}"/>
                </a:ext>
              </a:extLst>
            </p:cNvPr>
            <p:cNvSpPr txBox="1">
              <a:spLocks noChangeArrowheads="1"/>
            </p:cNvSpPr>
            <p:nvPr/>
          </p:nvSpPr>
          <p:spPr bwMode="auto">
            <a:xfrm>
              <a:off x="2880" y="912"/>
              <a:ext cx="1440" cy="22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400" b="1">
                  <a:latin typeface="Arial" panose="020B0604020202020204" pitchFamily="34" charset="0"/>
                </a:rPr>
                <a:t>10. Air Quality Monitors</a:t>
              </a:r>
              <a:endParaRPr lang="en-US" altLang="en-US" sz="2400">
                <a:latin typeface="Times New Roman" panose="02020603050405020304" pitchFamily="18" charset="0"/>
              </a:endParaRPr>
            </a:p>
          </p:txBody>
        </p:sp>
        <p:sp>
          <p:nvSpPr>
            <p:cNvPr id="48148" name="Line 63">
              <a:extLst>
                <a:ext uri="{FF2B5EF4-FFF2-40B4-BE49-F238E27FC236}">
                  <a16:creationId xmlns:a16="http://schemas.microsoft.com/office/drawing/2014/main" id="{FB13DD4C-136B-48CD-BA04-6EA61F6BB94B}"/>
                </a:ext>
              </a:extLst>
            </p:cNvPr>
            <p:cNvSpPr>
              <a:spLocks noChangeShapeType="1"/>
            </p:cNvSpPr>
            <p:nvPr/>
          </p:nvSpPr>
          <p:spPr bwMode="auto">
            <a:xfrm>
              <a:off x="3016" y="1152"/>
              <a:ext cx="0" cy="706"/>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66">
            <a:extLst>
              <a:ext uri="{FF2B5EF4-FFF2-40B4-BE49-F238E27FC236}">
                <a16:creationId xmlns:a16="http://schemas.microsoft.com/office/drawing/2014/main" id="{5BA10813-6B98-4851-B99C-817570032C62}"/>
              </a:ext>
            </a:extLst>
          </p:cNvPr>
          <p:cNvGrpSpPr>
            <a:grpSpLocks/>
          </p:cNvGrpSpPr>
          <p:nvPr/>
        </p:nvGrpSpPr>
        <p:grpSpPr bwMode="auto">
          <a:xfrm>
            <a:off x="5181600" y="3351212"/>
            <a:ext cx="2209800" cy="698500"/>
            <a:chOff x="3408" y="2400"/>
            <a:chExt cx="1392" cy="440"/>
          </a:xfrm>
        </p:grpSpPr>
        <p:sp>
          <p:nvSpPr>
            <p:cNvPr id="48144" name="Line 32">
              <a:extLst>
                <a:ext uri="{FF2B5EF4-FFF2-40B4-BE49-F238E27FC236}">
                  <a16:creationId xmlns:a16="http://schemas.microsoft.com/office/drawing/2014/main" id="{C4D9607F-2AA8-4AE3-879A-B0A758092987}"/>
                </a:ext>
              </a:extLst>
            </p:cNvPr>
            <p:cNvSpPr>
              <a:spLocks noChangeShapeType="1"/>
            </p:cNvSpPr>
            <p:nvPr/>
          </p:nvSpPr>
          <p:spPr bwMode="auto">
            <a:xfrm flipH="1" flipV="1">
              <a:off x="3408" y="2688"/>
              <a:ext cx="240" cy="144"/>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45" name="Text Box 53">
              <a:extLst>
                <a:ext uri="{FF2B5EF4-FFF2-40B4-BE49-F238E27FC236}">
                  <a16:creationId xmlns:a16="http://schemas.microsoft.com/office/drawing/2014/main" id="{EBA01AA0-B030-4156-9E19-07FEC1B12CBD}"/>
                </a:ext>
              </a:extLst>
            </p:cNvPr>
            <p:cNvSpPr txBox="1">
              <a:spLocks noChangeArrowheads="1"/>
            </p:cNvSpPr>
            <p:nvPr/>
          </p:nvSpPr>
          <p:spPr bwMode="auto">
            <a:xfrm>
              <a:off x="3648" y="2592"/>
              <a:ext cx="1152"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3. Final Filters</a:t>
              </a:r>
              <a:endParaRPr lang="en-US" altLang="en-US" sz="2400">
                <a:latin typeface="Times New Roman" panose="02020603050405020304" pitchFamily="18" charset="0"/>
              </a:endParaRPr>
            </a:p>
          </p:txBody>
        </p:sp>
        <p:sp>
          <p:nvSpPr>
            <p:cNvPr id="48146" name="Line 65">
              <a:extLst>
                <a:ext uri="{FF2B5EF4-FFF2-40B4-BE49-F238E27FC236}">
                  <a16:creationId xmlns:a16="http://schemas.microsoft.com/office/drawing/2014/main" id="{437E3833-2B4E-45CB-B0B9-250FDCE19333}"/>
                </a:ext>
              </a:extLst>
            </p:cNvPr>
            <p:cNvSpPr>
              <a:spLocks noChangeShapeType="1"/>
            </p:cNvSpPr>
            <p:nvPr/>
          </p:nvSpPr>
          <p:spPr bwMode="auto">
            <a:xfrm flipH="1" flipV="1">
              <a:off x="3408" y="2400"/>
              <a:ext cx="240" cy="432"/>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69">
            <a:extLst>
              <a:ext uri="{FF2B5EF4-FFF2-40B4-BE49-F238E27FC236}">
                <a16:creationId xmlns:a16="http://schemas.microsoft.com/office/drawing/2014/main" id="{25CEFBD4-A783-4AEE-8085-0A440278E5EF}"/>
              </a:ext>
            </a:extLst>
          </p:cNvPr>
          <p:cNvGrpSpPr>
            <a:grpSpLocks/>
          </p:cNvGrpSpPr>
          <p:nvPr/>
        </p:nvGrpSpPr>
        <p:grpSpPr bwMode="auto">
          <a:xfrm>
            <a:off x="4878388" y="2286215"/>
            <a:ext cx="3732213" cy="1241425"/>
            <a:chOff x="3121" y="1728"/>
            <a:chExt cx="2351" cy="782"/>
          </a:xfrm>
        </p:grpSpPr>
        <p:sp>
          <p:nvSpPr>
            <p:cNvPr id="48141" name="Text Box 16">
              <a:extLst>
                <a:ext uri="{FF2B5EF4-FFF2-40B4-BE49-F238E27FC236}">
                  <a16:creationId xmlns:a16="http://schemas.microsoft.com/office/drawing/2014/main" id="{865518C4-2666-464C-B793-3DC889C5068A}"/>
                </a:ext>
              </a:extLst>
            </p:cNvPr>
            <p:cNvSpPr txBox="1">
              <a:spLocks noChangeArrowheads="1"/>
            </p:cNvSpPr>
            <p:nvPr/>
          </p:nvSpPr>
          <p:spPr bwMode="auto">
            <a:xfrm>
              <a:off x="3552" y="1728"/>
              <a:ext cx="1920" cy="248"/>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4. Final Delivery Regulators</a:t>
              </a:r>
              <a:endParaRPr lang="en-US" altLang="en-US" sz="2400">
                <a:latin typeface="Times New Roman" panose="02020603050405020304" pitchFamily="18" charset="0"/>
              </a:endParaRPr>
            </a:p>
          </p:txBody>
        </p:sp>
        <p:sp>
          <p:nvSpPr>
            <p:cNvPr id="48142" name="Line 55">
              <a:extLst>
                <a:ext uri="{FF2B5EF4-FFF2-40B4-BE49-F238E27FC236}">
                  <a16:creationId xmlns:a16="http://schemas.microsoft.com/office/drawing/2014/main" id="{4B492FBF-8612-462A-8752-4B1D99886F31}"/>
                </a:ext>
              </a:extLst>
            </p:cNvPr>
            <p:cNvSpPr>
              <a:spLocks noChangeShapeType="1"/>
            </p:cNvSpPr>
            <p:nvPr/>
          </p:nvSpPr>
          <p:spPr bwMode="auto">
            <a:xfrm flipH="1">
              <a:off x="3168" y="1728"/>
              <a:ext cx="384" cy="417"/>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8143" name="Line 68">
              <a:extLst>
                <a:ext uri="{FF2B5EF4-FFF2-40B4-BE49-F238E27FC236}">
                  <a16:creationId xmlns:a16="http://schemas.microsoft.com/office/drawing/2014/main" id="{612472D1-7B23-4693-87BD-B930EBC7A31C}"/>
                </a:ext>
              </a:extLst>
            </p:cNvPr>
            <p:cNvSpPr>
              <a:spLocks noChangeShapeType="1"/>
            </p:cNvSpPr>
            <p:nvPr/>
          </p:nvSpPr>
          <p:spPr bwMode="auto">
            <a:xfrm flipH="1">
              <a:off x="3121" y="1728"/>
              <a:ext cx="431" cy="782"/>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 name="Group 9">
            <a:extLst>
              <a:ext uri="{FF2B5EF4-FFF2-40B4-BE49-F238E27FC236}">
                <a16:creationId xmlns:a16="http://schemas.microsoft.com/office/drawing/2014/main" id="{0DE642C3-A4F1-89A1-CD59-D5CE00BE36EE}"/>
              </a:ext>
            </a:extLst>
          </p:cNvPr>
          <p:cNvGrpSpPr/>
          <p:nvPr/>
        </p:nvGrpSpPr>
        <p:grpSpPr>
          <a:xfrm>
            <a:off x="5715000" y="4659312"/>
            <a:ext cx="1828800" cy="1803764"/>
            <a:chOff x="5715000" y="4659312"/>
            <a:chExt cx="1828800" cy="1803764"/>
          </a:xfrm>
        </p:grpSpPr>
        <p:sp>
          <p:nvSpPr>
            <p:cNvPr id="289843" name="Text Box 51">
              <a:extLst>
                <a:ext uri="{FF2B5EF4-FFF2-40B4-BE49-F238E27FC236}">
                  <a16:creationId xmlns:a16="http://schemas.microsoft.com/office/drawing/2014/main" id="{E76E6F8A-2E74-4182-A942-55D84F0C0745}"/>
                </a:ext>
              </a:extLst>
            </p:cNvPr>
            <p:cNvSpPr txBox="1">
              <a:spLocks noChangeArrowheads="1"/>
            </p:cNvSpPr>
            <p:nvPr/>
          </p:nvSpPr>
          <p:spPr bwMode="auto">
            <a:xfrm>
              <a:off x="5715000" y="6069376"/>
              <a:ext cx="1828800" cy="393700"/>
            </a:xfrm>
            <a:prstGeom prst="rect">
              <a:avLst/>
            </a:prstGeom>
            <a:solidFill>
              <a:srgbClr val="FFFFFF"/>
            </a:solidFill>
            <a:ln w="57150">
              <a:solidFill>
                <a:srgbClr val="FF6699"/>
              </a:solidFill>
              <a:miter lim="800000"/>
              <a:headEnd/>
              <a:tailEnd/>
            </a:ln>
          </p:spPr>
          <p:txBody>
            <a:bodyPr anchor="ct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a:spcBef>
                  <a:spcPct val="0"/>
                </a:spcBef>
                <a:buClrTx/>
                <a:buSzTx/>
                <a:buFontTx/>
                <a:buNone/>
              </a:pPr>
              <a:r>
                <a:rPr lang="en-US" altLang="en-US" sz="1600" b="1">
                  <a:latin typeface="Arial" panose="020B0604020202020204" pitchFamily="34" charset="0"/>
                </a:rPr>
                <a:t>8. Control Panel</a:t>
              </a:r>
              <a:endParaRPr lang="en-US" altLang="en-US" sz="2400">
                <a:latin typeface="Times New Roman" panose="02020603050405020304" pitchFamily="18" charset="0"/>
              </a:endParaRPr>
            </a:p>
          </p:txBody>
        </p:sp>
        <p:sp>
          <p:nvSpPr>
            <p:cNvPr id="32" name="Line 5">
              <a:extLst>
                <a:ext uri="{FF2B5EF4-FFF2-40B4-BE49-F238E27FC236}">
                  <a16:creationId xmlns:a16="http://schemas.microsoft.com/office/drawing/2014/main" id="{7E164FA5-E21A-9418-D997-DC2A6085998F}"/>
                </a:ext>
              </a:extLst>
            </p:cNvPr>
            <p:cNvSpPr>
              <a:spLocks noChangeShapeType="1"/>
            </p:cNvSpPr>
            <p:nvPr/>
          </p:nvSpPr>
          <p:spPr bwMode="auto">
            <a:xfrm flipV="1">
              <a:off x="6629400" y="4659312"/>
              <a:ext cx="717550" cy="1410064"/>
            </a:xfrm>
            <a:prstGeom prst="line">
              <a:avLst/>
            </a:prstGeom>
            <a:noFill/>
            <a:ln w="57150">
              <a:solidFill>
                <a:srgbClr val="FF66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grpSp>
    </p:spTree>
    <p:extLst>
      <p:ext uri="{BB962C8B-B14F-4D97-AF65-F5344CB8AC3E}">
        <p14:creationId xmlns:p14="http://schemas.microsoft.com/office/powerpoint/2010/main" val="3520373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9795"/>
                                        </p:tgtEl>
                                        <p:attrNameLst>
                                          <p:attrName>style.visibility</p:attrName>
                                        </p:attrNameLst>
                                      </p:cBhvr>
                                      <p:to>
                                        <p:strVal val="visible"/>
                                      </p:to>
                                    </p:set>
                                    <p:anim calcmode="lin" valueType="num">
                                      <p:cBhvr additive="base">
                                        <p:cTn id="7" dur="500" fill="hold"/>
                                        <p:tgtEl>
                                          <p:spTgt spid="289795"/>
                                        </p:tgtEl>
                                        <p:attrNameLst>
                                          <p:attrName>ppt_x</p:attrName>
                                        </p:attrNameLst>
                                      </p:cBhvr>
                                      <p:tavLst>
                                        <p:tav tm="0">
                                          <p:val>
                                            <p:strVal val="1+#ppt_w/2"/>
                                          </p:val>
                                        </p:tav>
                                        <p:tav tm="100000">
                                          <p:val>
                                            <p:strVal val="#ppt_x"/>
                                          </p:val>
                                        </p:tav>
                                      </p:tavLst>
                                    </p:anim>
                                    <p:anim calcmode="lin" valueType="num">
                                      <p:cBhvr additive="base">
                                        <p:cTn id="8" dur="500" fill="hold"/>
                                        <p:tgtEl>
                                          <p:spTgt spid="289795"/>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89795"/>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0" indent="0">
              <a:buNone/>
            </a:pPr>
            <a:r>
              <a:rPr lang="en-US" sz="2200" dirty="0"/>
              <a:t>5.1.3.6.3.1 Location. Medical air compressor systems shall be located per 5.1.3.3 as follows:</a:t>
            </a:r>
          </a:p>
          <a:p>
            <a:pPr marL="344488" indent="-344488">
              <a:buNone/>
            </a:pPr>
            <a:r>
              <a:rPr lang="en-US" sz="2200" dirty="0"/>
              <a:t>(1) Indoors in a dedicated mechanical equipment area, </a:t>
            </a:r>
            <a:r>
              <a:rPr lang="en-US" sz="2200" u="sng" dirty="0"/>
              <a:t>adequately ventilated </a:t>
            </a:r>
            <a:r>
              <a:rPr lang="en-US" sz="2200" dirty="0"/>
              <a:t>and with any required utilities (e.g., electricity, drains, lighting)</a:t>
            </a:r>
          </a:p>
          <a:p>
            <a:pPr marL="0" indent="0">
              <a:buNone/>
            </a:pPr>
            <a:r>
              <a:rPr lang="en-US" sz="2200" dirty="0"/>
              <a:t>5.1.3.6.3.2 Required Components. Medical air compressor systems shall consist of the following:</a:t>
            </a:r>
          </a:p>
          <a:p>
            <a:pPr marL="344488" indent="-344488">
              <a:buNone/>
            </a:pPr>
            <a:r>
              <a:rPr lang="en-US" sz="2200" dirty="0"/>
              <a:t>(2) </a:t>
            </a:r>
            <a:r>
              <a:rPr lang="en-US" sz="2200" u="sng" dirty="0"/>
              <a:t>Automatic </a:t>
            </a:r>
            <a:r>
              <a:rPr lang="en-US" sz="2200" dirty="0"/>
              <a:t>means to prevent </a:t>
            </a:r>
            <a:r>
              <a:rPr lang="en-US" sz="2200" u="sng" dirty="0"/>
              <a:t>backflow</a:t>
            </a:r>
            <a:r>
              <a:rPr lang="en-US" sz="2200" dirty="0"/>
              <a:t> from all on-cycle compressors through all off-cycle compressors</a:t>
            </a:r>
          </a:p>
          <a:p>
            <a:pPr marL="344488" indent="-344488">
              <a:buNone/>
            </a:pPr>
            <a:r>
              <a:rPr lang="en-US" sz="2200" dirty="0"/>
              <a:t>(5) Pressure relief valve(s) set at </a:t>
            </a:r>
            <a:r>
              <a:rPr lang="en-US" sz="2200" u="sng" dirty="0"/>
              <a:t>50 percent above line pressure</a:t>
            </a:r>
          </a:p>
          <a:p>
            <a:pPr marL="344488" indent="-344488">
              <a:buNone/>
            </a:pPr>
            <a:r>
              <a:rPr lang="en-US" sz="2200" dirty="0"/>
              <a:t>(7) Except as defined in 5.1.3.6.3.2(1) through (6), materials and devices used between the medical air intake and the medical air source valve that are of any design or construction appropriate for the service as determined by the manufacturer</a:t>
            </a:r>
          </a:p>
        </p:txBody>
      </p:sp>
    </p:spTree>
    <p:extLst>
      <p:ext uri="{BB962C8B-B14F-4D97-AF65-F5344CB8AC3E}">
        <p14:creationId xmlns:p14="http://schemas.microsoft.com/office/powerpoint/2010/main" val="84068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2" cstate="print"/>
          <a:srcRect/>
          <a:stretch>
            <a:fillRect/>
          </a:stretch>
        </p:blipFill>
        <p:spPr bwMode="auto">
          <a:xfrm>
            <a:off x="1181100" y="685800"/>
            <a:ext cx="6781800" cy="5058093"/>
          </a:xfrm>
          <a:prstGeom prst="rect">
            <a:avLst/>
          </a:prstGeom>
          <a:noFill/>
          <a:ln w="57150">
            <a:noFill/>
            <a:miter lim="800000"/>
            <a:headEnd/>
            <a:tailEnd/>
          </a:ln>
          <a:effectLst/>
        </p:spPr>
      </p:pic>
      <p:grpSp>
        <p:nvGrpSpPr>
          <p:cNvPr id="202755" name="Group 3"/>
          <p:cNvGrpSpPr>
            <a:grpSpLocks/>
          </p:cNvGrpSpPr>
          <p:nvPr/>
        </p:nvGrpSpPr>
        <p:grpSpPr bwMode="auto">
          <a:xfrm>
            <a:off x="1905000" y="1720850"/>
            <a:ext cx="5562600" cy="673100"/>
            <a:chOff x="192" y="940"/>
            <a:chExt cx="3504" cy="424"/>
          </a:xfrm>
        </p:grpSpPr>
        <p:sp>
          <p:nvSpPr>
            <p:cNvPr id="202756" name="Line 4"/>
            <p:cNvSpPr>
              <a:spLocks noChangeShapeType="1"/>
            </p:cNvSpPr>
            <p:nvPr/>
          </p:nvSpPr>
          <p:spPr bwMode="auto">
            <a:xfrm flipH="1" flipV="1">
              <a:off x="192" y="940"/>
              <a:ext cx="864" cy="308"/>
            </a:xfrm>
            <a:prstGeom prst="line">
              <a:avLst/>
            </a:prstGeom>
            <a:noFill/>
            <a:ln w="57150">
              <a:solidFill>
                <a:srgbClr val="FF9900"/>
              </a:solidFill>
              <a:round/>
              <a:headEnd/>
              <a:tailEnd type="triangle" w="med" len="med"/>
            </a:ln>
            <a:effectLst/>
          </p:spPr>
          <p:txBody>
            <a:bodyPr wrap="square" lIns="99276" tIns="49638" rIns="99276" bIns="49638" anchor="ctr">
              <a:spAutoFit/>
            </a:bodyPr>
            <a:lstStyle/>
            <a:p>
              <a:endParaRPr lang="en-US"/>
            </a:p>
          </p:txBody>
        </p:sp>
        <p:sp>
          <p:nvSpPr>
            <p:cNvPr id="202757" name="Text Box 5"/>
            <p:cNvSpPr txBox="1">
              <a:spLocks noChangeArrowheads="1"/>
            </p:cNvSpPr>
            <p:nvPr/>
          </p:nvSpPr>
          <p:spPr bwMode="auto">
            <a:xfrm>
              <a:off x="1056" y="1152"/>
              <a:ext cx="2640" cy="212"/>
            </a:xfrm>
            <a:prstGeom prst="rect">
              <a:avLst/>
            </a:prstGeom>
            <a:solidFill>
              <a:srgbClr val="0000CC"/>
            </a:solidFill>
            <a:ln w="57150">
              <a:noFill/>
              <a:miter lim="800000"/>
              <a:headEnd/>
              <a:tailEnd/>
            </a:ln>
            <a:effectLst/>
          </p:spPr>
          <p:txBody>
            <a:bodyPr lIns="91433" tIns="45717" rIns="91433" bIns="45717" anchor="ctr">
              <a:spAutoFit/>
            </a:bodyPr>
            <a:lstStyle/>
            <a:p>
              <a:pPr algn="ctr"/>
              <a:r>
                <a:rPr lang="en-US" sz="1600" b="1" dirty="0">
                  <a:solidFill>
                    <a:srgbClr val="FFFFFF"/>
                  </a:solidFill>
                </a:rPr>
                <a:t>1. Alternative Medical Air System Intake</a:t>
              </a:r>
              <a:endParaRPr lang="en-US" sz="2400" dirty="0">
                <a:solidFill>
                  <a:srgbClr val="FFFFFF"/>
                </a:solidFill>
                <a:latin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 calcmode="lin" valueType="num">
                                      <p:cBhvr additive="base">
                                        <p:cTn id="7" dur="500" fill="hold"/>
                                        <p:tgtEl>
                                          <p:spTgt spid="202755"/>
                                        </p:tgtEl>
                                        <p:attrNameLst>
                                          <p:attrName>ppt_x</p:attrName>
                                        </p:attrNameLst>
                                      </p:cBhvr>
                                      <p:tavLst>
                                        <p:tav tm="0">
                                          <p:val>
                                            <p:strVal val="#ppt_x"/>
                                          </p:val>
                                        </p:tav>
                                        <p:tav tm="100000">
                                          <p:val>
                                            <p:strVal val="#ppt_x"/>
                                          </p:val>
                                        </p:tav>
                                      </p:tavLst>
                                    </p:anim>
                                    <p:anim calcmode="lin" valueType="num">
                                      <p:cBhvr additive="base">
                                        <p:cTn id="8" dur="500" fill="hold"/>
                                        <p:tgtEl>
                                          <p:spTgt spid="2027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AFA7-EE5C-4421-8165-9E404DAE8D65}"/>
              </a:ext>
            </a:extLst>
          </p:cNvPr>
          <p:cNvSpPr>
            <a:spLocks noGrp="1"/>
          </p:cNvSpPr>
          <p:nvPr>
            <p:ph type="title"/>
          </p:nvPr>
        </p:nvSpPr>
        <p:spPr>
          <a:xfrm>
            <a:off x="1198486" y="264689"/>
            <a:ext cx="6747028" cy="1325563"/>
          </a:xfrm>
        </p:spPr>
        <p:txBody>
          <a:bodyPr>
            <a:noAutofit/>
          </a:bodyPr>
          <a:lstStyle/>
          <a:p>
            <a:r>
              <a:rPr lang="en-US" dirty="0"/>
              <a:t>Typical Reciprocating Compressor </a:t>
            </a:r>
          </a:p>
        </p:txBody>
      </p:sp>
      <p:pic>
        <p:nvPicPr>
          <p:cNvPr id="8" name="Content Placeholder 7">
            <a:extLst>
              <a:ext uri="{FF2B5EF4-FFF2-40B4-BE49-F238E27FC236}">
                <a16:creationId xmlns:a16="http://schemas.microsoft.com/office/drawing/2014/main" id="{199C44C4-2B85-4D26-9E38-4E4452812D1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686050" y="1619435"/>
            <a:ext cx="3771900" cy="4583113"/>
          </a:xfrm>
        </p:spPr>
      </p:pic>
    </p:spTree>
    <p:extLst>
      <p:ext uri="{BB962C8B-B14F-4D97-AF65-F5344CB8AC3E}">
        <p14:creationId xmlns:p14="http://schemas.microsoft.com/office/powerpoint/2010/main" val="25797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med gas comp\Oil Comp.JPG"/>
          <p:cNvPicPr>
            <a:picLocks noChangeAspect="1" noChangeArrowheads="1"/>
          </p:cNvPicPr>
          <p:nvPr/>
        </p:nvPicPr>
        <p:blipFill>
          <a:blip r:embed="rId3" cstate="print"/>
          <a:srcRect/>
          <a:stretch>
            <a:fillRect/>
          </a:stretch>
        </p:blipFill>
        <p:spPr bwMode="auto">
          <a:xfrm>
            <a:off x="2394744" y="330693"/>
            <a:ext cx="4354512" cy="585311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med gas comp\Oil-Free Comp.JPG"/>
          <p:cNvPicPr>
            <a:picLocks noChangeAspect="1" noChangeArrowheads="1"/>
          </p:cNvPicPr>
          <p:nvPr/>
        </p:nvPicPr>
        <p:blipFill>
          <a:blip r:embed="rId3" cstate="print"/>
          <a:srcRect/>
          <a:stretch>
            <a:fillRect/>
          </a:stretch>
        </p:blipFill>
        <p:spPr bwMode="auto">
          <a:xfrm>
            <a:off x="2362200" y="156838"/>
            <a:ext cx="4419600" cy="60293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med gas comp\Oil-Less Comp.JPG"/>
          <p:cNvPicPr>
            <a:picLocks noChangeAspect="1" noChangeArrowheads="1"/>
          </p:cNvPicPr>
          <p:nvPr/>
        </p:nvPicPr>
        <p:blipFill>
          <a:blip r:embed="rId3" cstate="print"/>
          <a:srcRect/>
          <a:stretch>
            <a:fillRect/>
          </a:stretch>
        </p:blipFill>
        <p:spPr bwMode="auto">
          <a:xfrm>
            <a:off x="2438400" y="174594"/>
            <a:ext cx="4267200" cy="60198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7"/>
          <p:cNvPicPr>
            <a:picLocks noChangeAspect="1" noChangeArrowheads="1"/>
          </p:cNvPicPr>
          <p:nvPr/>
        </p:nvPicPr>
        <p:blipFill>
          <a:blip r:embed="rId3" cstate="print"/>
          <a:srcRect/>
          <a:stretch>
            <a:fillRect/>
          </a:stretch>
        </p:blipFill>
        <p:spPr bwMode="auto">
          <a:xfrm>
            <a:off x="1165756" y="685800"/>
            <a:ext cx="6812487" cy="5109365"/>
          </a:xfrm>
          <a:prstGeom prst="rect">
            <a:avLst/>
          </a:prstGeom>
          <a:noFill/>
          <a:ln w="57150">
            <a:noFill/>
            <a:miter lim="800000"/>
            <a:headEnd/>
            <a:tailEnd/>
          </a:ln>
        </p:spPr>
      </p:pic>
      <p:grpSp>
        <p:nvGrpSpPr>
          <p:cNvPr id="2" name="Group 13"/>
          <p:cNvGrpSpPr>
            <a:grpSpLocks/>
          </p:cNvGrpSpPr>
          <p:nvPr/>
        </p:nvGrpSpPr>
        <p:grpSpPr bwMode="auto">
          <a:xfrm>
            <a:off x="3505200" y="4441835"/>
            <a:ext cx="3173730" cy="338138"/>
            <a:chOff x="2016" y="3281"/>
            <a:chExt cx="2352" cy="213"/>
          </a:xfrm>
        </p:grpSpPr>
        <p:sp>
          <p:nvSpPr>
            <p:cNvPr id="43021" name="Text Box 3"/>
            <p:cNvSpPr txBox="1">
              <a:spLocks noChangeArrowheads="1"/>
            </p:cNvSpPr>
            <p:nvPr/>
          </p:nvSpPr>
          <p:spPr bwMode="auto">
            <a:xfrm>
              <a:off x="2640" y="3281"/>
              <a:ext cx="1728" cy="213"/>
            </a:xfrm>
            <a:prstGeom prst="rect">
              <a:avLst/>
            </a:prstGeom>
            <a:solidFill>
              <a:srgbClr val="FFFFFF"/>
            </a:solidFill>
            <a:ln w="57150">
              <a:solidFill>
                <a:srgbClr val="FF6699"/>
              </a:solidFill>
              <a:miter lim="800000"/>
              <a:headEnd/>
              <a:tailEnd/>
            </a:ln>
          </p:spPr>
          <p:txBody>
            <a:bodyPr anchor="ctr">
              <a:spAutoFit/>
            </a:bodyPr>
            <a:lstStyle/>
            <a:p>
              <a:pPr algn="ctr"/>
              <a:r>
                <a:rPr lang="en-US" sz="1600" b="1" dirty="0">
                  <a:latin typeface="+mj-lt"/>
                </a:rPr>
                <a:t>1. Oil Containing Section</a:t>
              </a:r>
              <a:endParaRPr lang="en-US" sz="2400" dirty="0">
                <a:latin typeface="+mj-lt"/>
              </a:endParaRPr>
            </a:p>
          </p:txBody>
        </p:sp>
        <p:sp>
          <p:nvSpPr>
            <p:cNvPr id="43022" name="Line 5"/>
            <p:cNvSpPr>
              <a:spLocks noChangeShapeType="1"/>
            </p:cNvSpPr>
            <p:nvPr/>
          </p:nvSpPr>
          <p:spPr bwMode="auto">
            <a:xfrm flipH="1" flipV="1">
              <a:off x="2016" y="3281"/>
              <a:ext cx="624" cy="0"/>
            </a:xfrm>
            <a:prstGeom prst="line">
              <a:avLst/>
            </a:prstGeom>
            <a:noFill/>
            <a:ln w="57150">
              <a:solidFill>
                <a:srgbClr val="FF6699"/>
              </a:solidFill>
              <a:round/>
              <a:headEnd/>
              <a:tailEnd type="triangle" w="med" len="med"/>
            </a:ln>
          </p:spPr>
          <p:txBody>
            <a:bodyPr wrap="none" anchor="ctr"/>
            <a:lstStyle/>
            <a:p>
              <a:endParaRPr lang="en-US"/>
            </a:p>
          </p:txBody>
        </p:sp>
      </p:grpSp>
      <p:grpSp>
        <p:nvGrpSpPr>
          <p:cNvPr id="3" name="Group 14"/>
          <p:cNvGrpSpPr>
            <a:grpSpLocks/>
          </p:cNvGrpSpPr>
          <p:nvPr/>
        </p:nvGrpSpPr>
        <p:grpSpPr bwMode="auto">
          <a:xfrm>
            <a:off x="2909411" y="3271053"/>
            <a:ext cx="3627120" cy="338138"/>
            <a:chOff x="1440" y="2177"/>
            <a:chExt cx="2688" cy="213"/>
          </a:xfrm>
        </p:grpSpPr>
        <p:sp>
          <p:nvSpPr>
            <p:cNvPr id="43019" name="Text Box 7"/>
            <p:cNvSpPr txBox="1">
              <a:spLocks noChangeArrowheads="1"/>
            </p:cNvSpPr>
            <p:nvPr/>
          </p:nvSpPr>
          <p:spPr bwMode="auto">
            <a:xfrm>
              <a:off x="2640" y="2177"/>
              <a:ext cx="1488" cy="213"/>
            </a:xfrm>
            <a:prstGeom prst="rect">
              <a:avLst/>
            </a:prstGeom>
            <a:solidFill>
              <a:srgbClr val="FFFFFF"/>
            </a:solidFill>
            <a:ln w="57150">
              <a:solidFill>
                <a:srgbClr val="FF6699"/>
              </a:solidFill>
              <a:miter lim="800000"/>
              <a:headEnd/>
              <a:tailEnd/>
            </a:ln>
          </p:spPr>
          <p:txBody>
            <a:bodyPr anchor="ctr">
              <a:spAutoFit/>
            </a:bodyPr>
            <a:lstStyle/>
            <a:p>
              <a:pPr algn="ctr"/>
              <a:r>
                <a:rPr lang="en-US" sz="1600" b="1" dirty="0">
                  <a:latin typeface="+mj-lt"/>
                </a:rPr>
                <a:t>2. Separation Section</a:t>
              </a:r>
              <a:endParaRPr lang="en-US" sz="2400" dirty="0">
                <a:latin typeface="+mj-lt"/>
              </a:endParaRPr>
            </a:p>
          </p:txBody>
        </p:sp>
        <p:sp>
          <p:nvSpPr>
            <p:cNvPr id="43020" name="Line 8"/>
            <p:cNvSpPr>
              <a:spLocks noChangeShapeType="1"/>
            </p:cNvSpPr>
            <p:nvPr/>
          </p:nvSpPr>
          <p:spPr bwMode="auto">
            <a:xfrm flipH="1" flipV="1">
              <a:off x="1440" y="2177"/>
              <a:ext cx="1200" cy="0"/>
            </a:xfrm>
            <a:prstGeom prst="line">
              <a:avLst/>
            </a:prstGeom>
            <a:noFill/>
            <a:ln w="57150">
              <a:solidFill>
                <a:srgbClr val="FF6699"/>
              </a:solidFill>
              <a:round/>
              <a:headEnd/>
              <a:tailEnd type="triangle" w="med" len="med"/>
            </a:ln>
          </p:spPr>
          <p:txBody>
            <a:bodyPr wrap="none" anchor="ctr"/>
            <a:lstStyle/>
            <a:p>
              <a:endParaRPr lang="en-US"/>
            </a:p>
          </p:txBody>
        </p:sp>
      </p:grpSp>
      <p:grpSp>
        <p:nvGrpSpPr>
          <p:cNvPr id="4" name="Group 15"/>
          <p:cNvGrpSpPr>
            <a:grpSpLocks/>
          </p:cNvGrpSpPr>
          <p:nvPr/>
        </p:nvGrpSpPr>
        <p:grpSpPr bwMode="auto">
          <a:xfrm>
            <a:off x="2909411" y="2389197"/>
            <a:ext cx="3999548" cy="338138"/>
            <a:chOff x="1452" y="1462"/>
            <a:chExt cx="2964" cy="213"/>
          </a:xfrm>
        </p:grpSpPr>
        <p:sp>
          <p:nvSpPr>
            <p:cNvPr id="43017" name="Text Box 9"/>
            <p:cNvSpPr txBox="1">
              <a:spLocks noChangeArrowheads="1"/>
            </p:cNvSpPr>
            <p:nvPr/>
          </p:nvSpPr>
          <p:spPr bwMode="auto">
            <a:xfrm>
              <a:off x="2640" y="1462"/>
              <a:ext cx="1776" cy="213"/>
            </a:xfrm>
            <a:prstGeom prst="rect">
              <a:avLst/>
            </a:prstGeom>
            <a:solidFill>
              <a:srgbClr val="FFFFFF"/>
            </a:solidFill>
            <a:ln w="57150">
              <a:solidFill>
                <a:srgbClr val="FF6699"/>
              </a:solidFill>
              <a:miter lim="800000"/>
              <a:headEnd/>
              <a:tailEnd/>
            </a:ln>
          </p:spPr>
          <p:txBody>
            <a:bodyPr anchor="ctr">
              <a:spAutoFit/>
            </a:bodyPr>
            <a:lstStyle/>
            <a:p>
              <a:pPr algn="ctr"/>
              <a:r>
                <a:rPr lang="en-US" sz="1600" b="1" dirty="0">
                  <a:latin typeface="+mj-lt"/>
                </a:rPr>
                <a:t>3. Compression Section</a:t>
              </a:r>
              <a:endParaRPr lang="en-US" sz="2400" dirty="0">
                <a:latin typeface="+mj-lt"/>
              </a:endParaRPr>
            </a:p>
          </p:txBody>
        </p:sp>
        <p:sp>
          <p:nvSpPr>
            <p:cNvPr id="43018" name="Line 10"/>
            <p:cNvSpPr>
              <a:spLocks noChangeShapeType="1"/>
            </p:cNvSpPr>
            <p:nvPr/>
          </p:nvSpPr>
          <p:spPr bwMode="auto">
            <a:xfrm flipH="1" flipV="1">
              <a:off x="1452" y="1462"/>
              <a:ext cx="1188" cy="0"/>
            </a:xfrm>
            <a:prstGeom prst="line">
              <a:avLst/>
            </a:prstGeom>
            <a:noFill/>
            <a:ln w="57150">
              <a:solidFill>
                <a:srgbClr val="FF6699"/>
              </a:solidFill>
              <a:round/>
              <a:headEnd/>
              <a:tailEnd type="triangle" w="med" len="med"/>
            </a:ln>
          </p:spPr>
          <p:txBody>
            <a:bodyPr wrap="none" anchor="ctr"/>
            <a:lstStyle/>
            <a:p>
              <a:endParaRPr lang="en-US"/>
            </a:p>
          </p:txBody>
        </p:sp>
      </p:grpSp>
      <p:grpSp>
        <p:nvGrpSpPr>
          <p:cNvPr id="5" name="Group 16"/>
          <p:cNvGrpSpPr>
            <a:grpSpLocks/>
          </p:cNvGrpSpPr>
          <p:nvPr/>
        </p:nvGrpSpPr>
        <p:grpSpPr bwMode="auto">
          <a:xfrm>
            <a:off x="3200400" y="1198567"/>
            <a:ext cx="4469130" cy="1033463"/>
            <a:chOff x="1728" y="432"/>
            <a:chExt cx="3312" cy="651"/>
          </a:xfrm>
        </p:grpSpPr>
        <p:sp>
          <p:nvSpPr>
            <p:cNvPr id="43015" name="Text Box 11"/>
            <p:cNvSpPr txBox="1">
              <a:spLocks noChangeArrowheads="1"/>
            </p:cNvSpPr>
            <p:nvPr/>
          </p:nvSpPr>
          <p:spPr bwMode="auto">
            <a:xfrm>
              <a:off x="2640" y="870"/>
              <a:ext cx="2400" cy="213"/>
            </a:xfrm>
            <a:prstGeom prst="rect">
              <a:avLst/>
            </a:prstGeom>
            <a:solidFill>
              <a:srgbClr val="FFFFFF"/>
            </a:solidFill>
            <a:ln w="57150">
              <a:solidFill>
                <a:srgbClr val="FF6699"/>
              </a:solidFill>
              <a:miter lim="800000"/>
              <a:headEnd/>
              <a:tailEnd/>
            </a:ln>
          </p:spPr>
          <p:txBody>
            <a:bodyPr anchor="ctr">
              <a:spAutoFit/>
            </a:bodyPr>
            <a:lstStyle/>
            <a:p>
              <a:pPr algn="ctr"/>
              <a:r>
                <a:rPr lang="en-US" sz="1600" b="1" dirty="0">
                  <a:latin typeface="+mj-lt"/>
                </a:rPr>
                <a:t>4. High Exhaust Temperature Sensor</a:t>
              </a:r>
              <a:endParaRPr lang="en-US" sz="2400" dirty="0">
                <a:latin typeface="+mj-lt"/>
              </a:endParaRPr>
            </a:p>
          </p:txBody>
        </p:sp>
        <p:sp>
          <p:nvSpPr>
            <p:cNvPr id="43016" name="Line 12"/>
            <p:cNvSpPr>
              <a:spLocks noChangeShapeType="1"/>
            </p:cNvSpPr>
            <p:nvPr/>
          </p:nvSpPr>
          <p:spPr bwMode="auto">
            <a:xfrm flipH="1" flipV="1">
              <a:off x="1728" y="432"/>
              <a:ext cx="900" cy="438"/>
            </a:xfrm>
            <a:prstGeom prst="line">
              <a:avLst/>
            </a:prstGeom>
            <a:noFill/>
            <a:ln w="57150">
              <a:solidFill>
                <a:srgbClr val="FF6699"/>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7"/>
          <p:cNvPicPr>
            <a:picLocks noChangeAspect="1" noChangeArrowheads="1"/>
          </p:cNvPicPr>
          <p:nvPr/>
        </p:nvPicPr>
        <p:blipFill>
          <a:blip r:embed="rId2" cstate="print"/>
          <a:srcRect/>
          <a:stretch>
            <a:fillRect/>
          </a:stretch>
        </p:blipFill>
        <p:spPr bwMode="auto">
          <a:xfrm>
            <a:off x="1485900" y="857250"/>
            <a:ext cx="5943600" cy="5076825"/>
          </a:xfrm>
          <a:prstGeom prst="rect">
            <a:avLst/>
          </a:prstGeom>
          <a:noFill/>
          <a:ln w="57150">
            <a:noFill/>
            <a:miter lim="800000"/>
            <a:headEnd/>
            <a:tailEnd/>
          </a:ln>
        </p:spPr>
      </p:pic>
      <p:grpSp>
        <p:nvGrpSpPr>
          <p:cNvPr id="2" name="Group 44"/>
          <p:cNvGrpSpPr>
            <a:grpSpLocks/>
          </p:cNvGrpSpPr>
          <p:nvPr/>
        </p:nvGrpSpPr>
        <p:grpSpPr bwMode="auto">
          <a:xfrm>
            <a:off x="28575" y="2021679"/>
            <a:ext cx="2543175" cy="1693069"/>
            <a:chOff x="-984" y="930"/>
            <a:chExt cx="2136" cy="1422"/>
          </a:xfrm>
        </p:grpSpPr>
        <p:sp>
          <p:nvSpPr>
            <p:cNvPr id="40982" name="Line 11"/>
            <p:cNvSpPr>
              <a:spLocks noChangeShapeType="1"/>
            </p:cNvSpPr>
            <p:nvPr/>
          </p:nvSpPr>
          <p:spPr bwMode="auto">
            <a:xfrm>
              <a:off x="240" y="1241"/>
              <a:ext cx="432" cy="1111"/>
            </a:xfrm>
            <a:prstGeom prst="line">
              <a:avLst/>
            </a:prstGeom>
            <a:noFill/>
            <a:ln w="57150">
              <a:solidFill>
                <a:srgbClr val="FF6699"/>
              </a:solidFill>
              <a:round/>
              <a:headEnd/>
              <a:tailEnd type="triangle" w="med" len="med"/>
            </a:ln>
          </p:spPr>
          <p:txBody>
            <a:bodyPr wrap="none" anchor="ctr"/>
            <a:lstStyle/>
            <a:p>
              <a:endParaRPr lang="en-US" sz="1350" dirty="0"/>
            </a:p>
          </p:txBody>
        </p:sp>
        <p:sp>
          <p:nvSpPr>
            <p:cNvPr id="40983" name="Text Box 13"/>
            <p:cNvSpPr txBox="1">
              <a:spLocks noChangeArrowheads="1"/>
            </p:cNvSpPr>
            <p:nvPr/>
          </p:nvSpPr>
          <p:spPr bwMode="auto">
            <a:xfrm>
              <a:off x="-984" y="930"/>
              <a:ext cx="2136" cy="388"/>
            </a:xfrm>
            <a:prstGeom prst="rect">
              <a:avLst/>
            </a:prstGeom>
            <a:solidFill>
              <a:srgbClr val="FFFFFF"/>
            </a:solidFill>
            <a:ln w="57150">
              <a:solidFill>
                <a:srgbClr val="FF6699"/>
              </a:solidFill>
              <a:miter lim="800000"/>
              <a:headEnd/>
              <a:tailEnd/>
            </a:ln>
          </p:spPr>
          <p:txBody>
            <a:bodyPr wrap="square" anchor="ctr">
              <a:spAutoFit/>
            </a:bodyPr>
            <a:lstStyle/>
            <a:p>
              <a:r>
                <a:rPr lang="en-US" sz="1200" b="1" dirty="0"/>
                <a:t>6. High Exhaust Temperature Sensor</a:t>
              </a:r>
              <a:endParaRPr lang="en-US" dirty="0">
                <a:latin typeface="Times New Roman" pitchFamily="18" charset="0"/>
              </a:endParaRPr>
            </a:p>
          </p:txBody>
        </p:sp>
      </p:grpSp>
      <p:grpSp>
        <p:nvGrpSpPr>
          <p:cNvPr id="3" name="Group 43"/>
          <p:cNvGrpSpPr>
            <a:grpSpLocks/>
          </p:cNvGrpSpPr>
          <p:nvPr/>
        </p:nvGrpSpPr>
        <p:grpSpPr bwMode="auto">
          <a:xfrm>
            <a:off x="85725" y="4751784"/>
            <a:ext cx="2085975" cy="677466"/>
            <a:chOff x="-936" y="3319"/>
            <a:chExt cx="1752" cy="569"/>
          </a:xfrm>
        </p:grpSpPr>
        <p:sp>
          <p:nvSpPr>
            <p:cNvPr id="40980" name="Text Box 15"/>
            <p:cNvSpPr txBox="1">
              <a:spLocks noChangeArrowheads="1"/>
            </p:cNvSpPr>
            <p:nvPr/>
          </p:nvSpPr>
          <p:spPr bwMode="auto">
            <a:xfrm>
              <a:off x="-936" y="3319"/>
              <a:ext cx="1632" cy="233"/>
            </a:xfrm>
            <a:prstGeom prst="rect">
              <a:avLst/>
            </a:prstGeom>
            <a:solidFill>
              <a:srgbClr val="FFFFFF"/>
            </a:solidFill>
            <a:ln w="57150">
              <a:solidFill>
                <a:srgbClr val="FF6699"/>
              </a:solidFill>
              <a:miter lim="800000"/>
              <a:headEnd/>
              <a:tailEnd/>
            </a:ln>
          </p:spPr>
          <p:txBody>
            <a:bodyPr anchor="ctr">
              <a:spAutoFit/>
            </a:bodyPr>
            <a:lstStyle/>
            <a:p>
              <a:r>
                <a:rPr lang="en-US" sz="1200" b="1" dirty="0"/>
                <a:t>5. Anti-vibration Mounts</a:t>
              </a:r>
              <a:endParaRPr lang="en-US" dirty="0">
                <a:latin typeface="Times New Roman" pitchFamily="18" charset="0"/>
              </a:endParaRPr>
            </a:p>
          </p:txBody>
        </p:sp>
        <p:sp>
          <p:nvSpPr>
            <p:cNvPr id="40981" name="Line 28"/>
            <p:cNvSpPr>
              <a:spLocks noChangeShapeType="1"/>
            </p:cNvSpPr>
            <p:nvPr/>
          </p:nvSpPr>
          <p:spPr bwMode="auto">
            <a:xfrm>
              <a:off x="576" y="3552"/>
              <a:ext cx="240" cy="336"/>
            </a:xfrm>
            <a:prstGeom prst="line">
              <a:avLst/>
            </a:prstGeom>
            <a:noFill/>
            <a:ln w="57150">
              <a:solidFill>
                <a:srgbClr val="FF6699"/>
              </a:solidFill>
              <a:round/>
              <a:headEnd/>
              <a:tailEnd type="triangle" w="med" len="med"/>
            </a:ln>
          </p:spPr>
          <p:txBody>
            <a:bodyPr wrap="none" anchor="ctr"/>
            <a:lstStyle/>
            <a:p>
              <a:endParaRPr lang="en-US" sz="1350" dirty="0"/>
            </a:p>
          </p:txBody>
        </p:sp>
      </p:grpSp>
      <p:grpSp>
        <p:nvGrpSpPr>
          <p:cNvPr id="4" name="Group 42"/>
          <p:cNvGrpSpPr>
            <a:grpSpLocks/>
          </p:cNvGrpSpPr>
          <p:nvPr/>
        </p:nvGrpSpPr>
        <p:grpSpPr bwMode="auto">
          <a:xfrm>
            <a:off x="3257550" y="1894285"/>
            <a:ext cx="4457700" cy="2857500"/>
            <a:chOff x="1776" y="871"/>
            <a:chExt cx="3744" cy="2400"/>
          </a:xfrm>
        </p:grpSpPr>
        <p:sp>
          <p:nvSpPr>
            <p:cNvPr id="40977" name="Text Box 4"/>
            <p:cNvSpPr txBox="1">
              <a:spLocks noChangeArrowheads="1"/>
            </p:cNvSpPr>
            <p:nvPr/>
          </p:nvSpPr>
          <p:spPr bwMode="auto">
            <a:xfrm>
              <a:off x="3984" y="871"/>
              <a:ext cx="1536" cy="233"/>
            </a:xfrm>
            <a:prstGeom prst="rect">
              <a:avLst/>
            </a:prstGeom>
            <a:solidFill>
              <a:srgbClr val="FFFFFF"/>
            </a:solidFill>
            <a:ln w="57150">
              <a:solidFill>
                <a:srgbClr val="FF6699"/>
              </a:solidFill>
              <a:miter lim="800000"/>
              <a:headEnd/>
              <a:tailEnd/>
            </a:ln>
          </p:spPr>
          <p:txBody>
            <a:bodyPr anchor="ctr">
              <a:spAutoFit/>
            </a:bodyPr>
            <a:lstStyle/>
            <a:p>
              <a:r>
                <a:rPr lang="en-US" sz="1200" b="1" dirty="0"/>
                <a:t>1. Flexible Connectors</a:t>
              </a:r>
              <a:endParaRPr lang="en-US" dirty="0">
                <a:latin typeface="Times New Roman" pitchFamily="18" charset="0"/>
              </a:endParaRPr>
            </a:p>
          </p:txBody>
        </p:sp>
        <p:sp>
          <p:nvSpPr>
            <p:cNvPr id="40978" name="Line 10"/>
            <p:cNvSpPr>
              <a:spLocks noChangeShapeType="1"/>
            </p:cNvSpPr>
            <p:nvPr/>
          </p:nvSpPr>
          <p:spPr bwMode="auto">
            <a:xfrm flipH="1">
              <a:off x="1776" y="1104"/>
              <a:ext cx="2208" cy="96"/>
            </a:xfrm>
            <a:prstGeom prst="line">
              <a:avLst/>
            </a:prstGeom>
            <a:noFill/>
            <a:ln w="57150">
              <a:solidFill>
                <a:srgbClr val="FF6699"/>
              </a:solidFill>
              <a:round/>
              <a:headEnd/>
              <a:tailEnd type="triangle" w="med" len="med"/>
            </a:ln>
          </p:spPr>
          <p:txBody>
            <a:bodyPr wrap="none" anchor="ctr"/>
            <a:lstStyle/>
            <a:p>
              <a:endParaRPr lang="en-US" sz="1350" dirty="0"/>
            </a:p>
          </p:txBody>
        </p:sp>
        <p:sp>
          <p:nvSpPr>
            <p:cNvPr id="40979" name="Line 31"/>
            <p:cNvSpPr>
              <a:spLocks noChangeShapeType="1"/>
            </p:cNvSpPr>
            <p:nvPr/>
          </p:nvSpPr>
          <p:spPr bwMode="auto">
            <a:xfrm flipH="1">
              <a:off x="3408" y="1104"/>
              <a:ext cx="576" cy="2167"/>
            </a:xfrm>
            <a:prstGeom prst="line">
              <a:avLst/>
            </a:prstGeom>
            <a:noFill/>
            <a:ln w="57150">
              <a:solidFill>
                <a:srgbClr val="FF6699"/>
              </a:solidFill>
              <a:round/>
              <a:headEnd/>
              <a:tailEnd type="triangle" w="med" len="med"/>
            </a:ln>
          </p:spPr>
          <p:txBody>
            <a:bodyPr wrap="none" anchor="ctr"/>
            <a:lstStyle/>
            <a:p>
              <a:endParaRPr lang="en-US" sz="1350" dirty="0"/>
            </a:p>
          </p:txBody>
        </p:sp>
      </p:grpSp>
      <p:grpSp>
        <p:nvGrpSpPr>
          <p:cNvPr id="5" name="Group 37"/>
          <p:cNvGrpSpPr>
            <a:grpSpLocks/>
          </p:cNvGrpSpPr>
          <p:nvPr/>
        </p:nvGrpSpPr>
        <p:grpSpPr bwMode="auto">
          <a:xfrm>
            <a:off x="1562100" y="950119"/>
            <a:ext cx="2743200" cy="1621632"/>
            <a:chOff x="304" y="30"/>
            <a:chExt cx="2304" cy="1362"/>
          </a:xfrm>
        </p:grpSpPr>
        <p:sp>
          <p:nvSpPr>
            <p:cNvPr id="40975" name="Text Box 32"/>
            <p:cNvSpPr txBox="1">
              <a:spLocks noChangeArrowheads="1"/>
            </p:cNvSpPr>
            <p:nvPr/>
          </p:nvSpPr>
          <p:spPr bwMode="auto">
            <a:xfrm>
              <a:off x="304" y="30"/>
              <a:ext cx="2304" cy="233"/>
            </a:xfrm>
            <a:prstGeom prst="rect">
              <a:avLst/>
            </a:prstGeom>
            <a:solidFill>
              <a:srgbClr val="FFFFFF"/>
            </a:solidFill>
            <a:ln w="57150">
              <a:solidFill>
                <a:srgbClr val="FF6699"/>
              </a:solidFill>
              <a:miter lim="800000"/>
              <a:headEnd/>
              <a:tailEnd/>
            </a:ln>
          </p:spPr>
          <p:txBody>
            <a:bodyPr anchor="ctr">
              <a:spAutoFit/>
            </a:bodyPr>
            <a:lstStyle/>
            <a:p>
              <a:r>
                <a:rPr lang="en-US" sz="1200" b="1" dirty="0"/>
                <a:t>2. Compressor Intake Connection</a:t>
              </a:r>
              <a:endParaRPr lang="en-US" dirty="0">
                <a:latin typeface="Times New Roman" pitchFamily="18" charset="0"/>
              </a:endParaRPr>
            </a:p>
          </p:txBody>
        </p:sp>
        <p:sp>
          <p:nvSpPr>
            <p:cNvPr id="40976" name="Line 33"/>
            <p:cNvSpPr>
              <a:spLocks noChangeShapeType="1"/>
            </p:cNvSpPr>
            <p:nvPr/>
          </p:nvSpPr>
          <p:spPr bwMode="auto">
            <a:xfrm>
              <a:off x="1104" y="263"/>
              <a:ext cx="192" cy="1129"/>
            </a:xfrm>
            <a:prstGeom prst="line">
              <a:avLst/>
            </a:prstGeom>
            <a:noFill/>
            <a:ln w="57150">
              <a:solidFill>
                <a:srgbClr val="FF6699"/>
              </a:solidFill>
              <a:round/>
              <a:headEnd/>
              <a:tailEnd type="triangle" w="med" len="med"/>
            </a:ln>
          </p:spPr>
          <p:txBody>
            <a:bodyPr wrap="none" anchor="ctr"/>
            <a:lstStyle/>
            <a:p>
              <a:endParaRPr lang="en-US" sz="1350" dirty="0"/>
            </a:p>
          </p:txBody>
        </p:sp>
      </p:grpSp>
      <p:grpSp>
        <p:nvGrpSpPr>
          <p:cNvPr id="6" name="Group 45"/>
          <p:cNvGrpSpPr>
            <a:grpSpLocks/>
          </p:cNvGrpSpPr>
          <p:nvPr/>
        </p:nvGrpSpPr>
        <p:grpSpPr bwMode="auto">
          <a:xfrm>
            <a:off x="2971800" y="5029199"/>
            <a:ext cx="2943225" cy="1071563"/>
            <a:chOff x="1632" y="3504"/>
            <a:chExt cx="2472" cy="900"/>
          </a:xfrm>
        </p:grpSpPr>
        <p:sp>
          <p:nvSpPr>
            <p:cNvPr id="40972" name="Text Box 14"/>
            <p:cNvSpPr txBox="1">
              <a:spLocks noChangeArrowheads="1"/>
            </p:cNvSpPr>
            <p:nvPr/>
          </p:nvSpPr>
          <p:spPr bwMode="auto">
            <a:xfrm>
              <a:off x="1800" y="4171"/>
              <a:ext cx="2304" cy="233"/>
            </a:xfrm>
            <a:prstGeom prst="rect">
              <a:avLst/>
            </a:prstGeom>
            <a:solidFill>
              <a:srgbClr val="FFFFFF"/>
            </a:solidFill>
            <a:ln w="57150">
              <a:solidFill>
                <a:srgbClr val="FF6699"/>
              </a:solidFill>
              <a:miter lim="800000"/>
              <a:headEnd/>
              <a:tailEnd/>
            </a:ln>
          </p:spPr>
          <p:txBody>
            <a:bodyPr anchor="ctr">
              <a:spAutoFit/>
            </a:bodyPr>
            <a:lstStyle/>
            <a:p>
              <a:r>
                <a:rPr lang="en-US" sz="1200" b="1" dirty="0"/>
                <a:t>4. Aftercoolers &amp; Condensate Trap</a:t>
              </a:r>
              <a:endParaRPr lang="en-US" dirty="0">
                <a:latin typeface="Times New Roman" pitchFamily="18" charset="0"/>
              </a:endParaRPr>
            </a:p>
          </p:txBody>
        </p:sp>
        <p:sp>
          <p:nvSpPr>
            <p:cNvPr id="40973" name="Line 34"/>
            <p:cNvSpPr>
              <a:spLocks noChangeShapeType="1"/>
            </p:cNvSpPr>
            <p:nvPr/>
          </p:nvSpPr>
          <p:spPr bwMode="auto">
            <a:xfrm flipH="1" flipV="1">
              <a:off x="1632" y="3504"/>
              <a:ext cx="336" cy="667"/>
            </a:xfrm>
            <a:prstGeom prst="line">
              <a:avLst/>
            </a:prstGeom>
            <a:noFill/>
            <a:ln w="57150">
              <a:solidFill>
                <a:srgbClr val="FF6699"/>
              </a:solidFill>
              <a:round/>
              <a:headEnd/>
              <a:tailEnd type="triangle" w="med" len="med"/>
            </a:ln>
          </p:spPr>
          <p:txBody>
            <a:bodyPr wrap="none" anchor="ctr"/>
            <a:lstStyle/>
            <a:p>
              <a:endParaRPr lang="en-US" sz="1350" dirty="0"/>
            </a:p>
          </p:txBody>
        </p:sp>
        <p:sp>
          <p:nvSpPr>
            <p:cNvPr id="40974" name="Line 35"/>
            <p:cNvSpPr>
              <a:spLocks noChangeShapeType="1"/>
            </p:cNvSpPr>
            <p:nvPr/>
          </p:nvSpPr>
          <p:spPr bwMode="auto">
            <a:xfrm flipV="1">
              <a:off x="2640" y="3792"/>
              <a:ext cx="240" cy="379"/>
            </a:xfrm>
            <a:prstGeom prst="line">
              <a:avLst/>
            </a:prstGeom>
            <a:noFill/>
            <a:ln w="57150">
              <a:solidFill>
                <a:srgbClr val="FF6699"/>
              </a:solidFill>
              <a:round/>
              <a:headEnd/>
              <a:tailEnd type="triangle" w="med" len="med"/>
            </a:ln>
          </p:spPr>
          <p:txBody>
            <a:bodyPr wrap="none" anchor="ctr"/>
            <a:lstStyle/>
            <a:p>
              <a:endParaRPr lang="en-US" sz="1350" dirty="0"/>
            </a:p>
          </p:txBody>
        </p:sp>
      </p:grpSp>
      <p:grpSp>
        <p:nvGrpSpPr>
          <p:cNvPr id="7" name="Group 41"/>
          <p:cNvGrpSpPr>
            <a:grpSpLocks/>
          </p:cNvGrpSpPr>
          <p:nvPr/>
        </p:nvGrpSpPr>
        <p:grpSpPr bwMode="auto">
          <a:xfrm>
            <a:off x="4171950" y="3344470"/>
            <a:ext cx="4514850" cy="541735"/>
            <a:chOff x="2544" y="2089"/>
            <a:chExt cx="3792" cy="455"/>
          </a:xfrm>
        </p:grpSpPr>
        <p:sp>
          <p:nvSpPr>
            <p:cNvPr id="40969" name="Text Box 9"/>
            <p:cNvSpPr txBox="1">
              <a:spLocks noChangeArrowheads="1"/>
            </p:cNvSpPr>
            <p:nvPr/>
          </p:nvSpPr>
          <p:spPr bwMode="auto">
            <a:xfrm>
              <a:off x="4080" y="2089"/>
              <a:ext cx="2256" cy="388"/>
            </a:xfrm>
            <a:prstGeom prst="rect">
              <a:avLst/>
            </a:prstGeom>
            <a:solidFill>
              <a:srgbClr val="FFFFFF"/>
            </a:solidFill>
            <a:ln w="57150">
              <a:solidFill>
                <a:srgbClr val="FF6699"/>
              </a:solidFill>
              <a:miter lim="800000"/>
              <a:headEnd/>
              <a:tailEnd/>
            </a:ln>
          </p:spPr>
          <p:txBody>
            <a:bodyPr wrap="square" anchor="ctr">
              <a:spAutoFit/>
            </a:bodyPr>
            <a:lstStyle/>
            <a:p>
              <a:r>
                <a:rPr lang="en-US" sz="1200" b="1" dirty="0"/>
                <a:t>3. Compressor Material Requirements</a:t>
              </a:r>
            </a:p>
          </p:txBody>
        </p:sp>
        <p:sp>
          <p:nvSpPr>
            <p:cNvPr id="40971" name="Line 39"/>
            <p:cNvSpPr>
              <a:spLocks noChangeShapeType="1"/>
            </p:cNvSpPr>
            <p:nvPr/>
          </p:nvSpPr>
          <p:spPr bwMode="auto">
            <a:xfrm flipH="1">
              <a:off x="2544" y="2304"/>
              <a:ext cx="1536" cy="240"/>
            </a:xfrm>
            <a:prstGeom prst="line">
              <a:avLst/>
            </a:prstGeom>
            <a:noFill/>
            <a:ln w="57150">
              <a:solidFill>
                <a:srgbClr val="FF6699"/>
              </a:solidFill>
              <a:round/>
              <a:headEnd/>
              <a:tailEnd type="triangle" w="med" len="med"/>
            </a:ln>
          </p:spPr>
          <p:txBody>
            <a:bodyPr wrap="none" anchor="ctr"/>
            <a:lstStyle/>
            <a:p>
              <a:endParaRPr lang="en-US" sz="1350" dirty="0"/>
            </a:p>
          </p:txBody>
        </p:sp>
      </p:grpSp>
    </p:spTree>
    <p:extLst>
      <p:ext uri="{BB962C8B-B14F-4D97-AF65-F5344CB8AC3E}">
        <p14:creationId xmlns:p14="http://schemas.microsoft.com/office/powerpoint/2010/main" val="3940134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F51EEF-C5DA-4258-BCF4-17E184D9B6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757" b="14757"/>
          <a:stretch>
            <a:fillRect/>
          </a:stretch>
        </p:blipFill>
        <p:spPr>
          <a:xfrm>
            <a:off x="1792288" y="612774"/>
            <a:ext cx="5486400" cy="4416425"/>
          </a:xfrm>
        </p:spPr>
      </p:pic>
      <p:sp>
        <p:nvSpPr>
          <p:cNvPr id="4" name="Text Placeholder 3">
            <a:extLst>
              <a:ext uri="{FF2B5EF4-FFF2-40B4-BE49-F238E27FC236}">
                <a16:creationId xmlns:a16="http://schemas.microsoft.com/office/drawing/2014/main" id="{938619A3-B37F-4496-A21E-AD93D0A978FE}"/>
              </a:ext>
            </a:extLst>
          </p:cNvPr>
          <p:cNvSpPr>
            <a:spLocks noGrp="1"/>
          </p:cNvSpPr>
          <p:nvPr>
            <p:ph type="body" sz="half" idx="2"/>
          </p:nvPr>
        </p:nvSpPr>
        <p:spPr>
          <a:xfrm>
            <a:off x="1219200" y="5105400"/>
            <a:ext cx="6477000" cy="1139825"/>
          </a:xfrm>
        </p:spPr>
        <p:txBody>
          <a:bodyPr>
            <a:noAutofit/>
          </a:bodyPr>
          <a:lstStyle/>
          <a:p>
            <a:pPr algn="ctr"/>
            <a:r>
              <a:rPr lang="en-US" sz="4000" dirty="0"/>
              <a:t>Medical Air reciprocating compressor</a:t>
            </a:r>
          </a:p>
        </p:txBody>
      </p:sp>
    </p:spTree>
    <p:extLst>
      <p:ext uri="{BB962C8B-B14F-4D97-AF65-F5344CB8AC3E}">
        <p14:creationId xmlns:p14="http://schemas.microsoft.com/office/powerpoint/2010/main" val="269276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45F4-7C61-4221-90F2-EF0454D68519}"/>
              </a:ext>
            </a:extLst>
          </p:cNvPr>
          <p:cNvSpPr>
            <a:spLocks noGrp="1"/>
          </p:cNvSpPr>
          <p:nvPr>
            <p:ph type="title"/>
          </p:nvPr>
        </p:nvSpPr>
        <p:spPr/>
        <p:txBody>
          <a:bodyPr>
            <a:normAutofit/>
          </a:bodyPr>
          <a:lstStyle/>
          <a:p>
            <a:r>
              <a:rPr lang="en-US" dirty="0"/>
              <a:t>Scroll Compressor</a:t>
            </a:r>
          </a:p>
        </p:txBody>
      </p:sp>
      <p:pic>
        <p:nvPicPr>
          <p:cNvPr id="5" name="Content Placeholder 4">
            <a:extLst>
              <a:ext uri="{FF2B5EF4-FFF2-40B4-BE49-F238E27FC236}">
                <a16:creationId xmlns:a16="http://schemas.microsoft.com/office/drawing/2014/main" id="{519570CB-F7B0-4D84-8141-0EB35BD289F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96134" y="1417638"/>
            <a:ext cx="6151732" cy="4613799"/>
          </a:xfrm>
        </p:spPr>
      </p:pic>
    </p:spTree>
    <p:extLst>
      <p:ext uri="{BB962C8B-B14F-4D97-AF65-F5344CB8AC3E}">
        <p14:creationId xmlns:p14="http://schemas.microsoft.com/office/powerpoint/2010/main" val="617795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med gas comp\Scroll Comp.JPG"/>
          <p:cNvPicPr>
            <a:picLocks noChangeAspect="1" noChangeArrowheads="1"/>
          </p:cNvPicPr>
          <p:nvPr/>
        </p:nvPicPr>
        <p:blipFill>
          <a:blip r:embed="rId3" cstate="print"/>
          <a:srcRect/>
          <a:stretch>
            <a:fillRect/>
          </a:stretch>
        </p:blipFill>
        <p:spPr bwMode="auto">
          <a:xfrm>
            <a:off x="1270000" y="952500"/>
            <a:ext cx="6604000" cy="4953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sz="2200" dirty="0"/>
              <a:t>5.1.3.6.3.4 Compressors for Medical Air.</a:t>
            </a:r>
          </a:p>
          <a:p>
            <a:pPr marL="344488" indent="-344488">
              <a:buNone/>
            </a:pPr>
            <a:r>
              <a:rPr lang="en-US" sz="2200" dirty="0"/>
              <a:t>(2) Reciprocating compressors provided with a separation of the oil-containing section from the compression chamber by at least two seals creating an area open to atmosphere that allows the following:</a:t>
            </a:r>
          </a:p>
          <a:p>
            <a:pPr marL="344488" indent="-344488">
              <a:buNone/>
            </a:pPr>
            <a:r>
              <a:rPr lang="en-US" sz="2200" dirty="0"/>
              <a:t>(a) Direct and unobstructed visual inspection of the interconnecting shaft through vent </a:t>
            </a:r>
            <a:r>
              <a:rPr lang="en-US" sz="2200" u="sng" dirty="0"/>
              <a:t>and inspection openings no smaller than 1.5 shaft diameters </a:t>
            </a:r>
            <a:r>
              <a:rPr lang="en-US" sz="2200" dirty="0"/>
              <a:t>in size</a:t>
            </a:r>
          </a:p>
          <a:p>
            <a:pPr marL="344488" indent="-344488">
              <a:buNone/>
            </a:pPr>
            <a:r>
              <a:rPr lang="en-US" sz="2200" dirty="0"/>
              <a:t>(3) Rotating element compressors provided with a compression chamber free of oil that provide the following:</a:t>
            </a:r>
          </a:p>
          <a:p>
            <a:pPr marL="344488" indent="-344488">
              <a:buNone/>
            </a:pPr>
            <a:r>
              <a:rPr lang="en-US" sz="2200" dirty="0"/>
              <a:t>(a) Separation of each oil-containing section from the compression chamber by at least one seal having atmospheric vents on each side with the vent closest to the oil-containing section supplied with a gravity drain to atmosphere</a:t>
            </a:r>
          </a:p>
        </p:txBody>
      </p:sp>
    </p:spTree>
    <p:extLst>
      <p:ext uri="{BB962C8B-B14F-4D97-AF65-F5344CB8AC3E}">
        <p14:creationId xmlns:p14="http://schemas.microsoft.com/office/powerpoint/2010/main" val="2744026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6335-DA68-4F40-85C3-CED7897D4E7F}"/>
              </a:ext>
            </a:extLst>
          </p:cNvPr>
          <p:cNvSpPr>
            <a:spLocks noGrp="1"/>
          </p:cNvSpPr>
          <p:nvPr>
            <p:ph type="title"/>
          </p:nvPr>
        </p:nvSpPr>
        <p:spPr>
          <a:xfrm>
            <a:off x="1229557" y="198437"/>
            <a:ext cx="6684884" cy="1325563"/>
          </a:xfrm>
        </p:spPr>
        <p:txBody>
          <a:bodyPr>
            <a:normAutofit/>
          </a:bodyPr>
          <a:lstStyle/>
          <a:p>
            <a:r>
              <a:rPr lang="en-US" dirty="0"/>
              <a:t>Orbiting Scroll Compressor</a:t>
            </a:r>
          </a:p>
        </p:txBody>
      </p:sp>
      <p:pic>
        <p:nvPicPr>
          <p:cNvPr id="5" name="Content Placeholder 4">
            <a:extLst>
              <a:ext uri="{FF2B5EF4-FFF2-40B4-BE49-F238E27FC236}">
                <a16:creationId xmlns:a16="http://schemas.microsoft.com/office/drawing/2014/main" id="{FCA54CB8-6800-4B9F-A06E-C55973E5817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68700" y="1524000"/>
            <a:ext cx="6006599" cy="4336124"/>
          </a:xfrm>
        </p:spPr>
      </p:pic>
    </p:spTree>
    <p:extLst>
      <p:ext uri="{BB962C8B-B14F-4D97-AF65-F5344CB8AC3E}">
        <p14:creationId xmlns:p14="http://schemas.microsoft.com/office/powerpoint/2010/main" val="253348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med gas comp\Liquid Ring Comp.JPG"/>
          <p:cNvPicPr>
            <a:picLocks noChangeAspect="1" noChangeArrowheads="1"/>
          </p:cNvPicPr>
          <p:nvPr/>
        </p:nvPicPr>
        <p:blipFill>
          <a:blip r:embed="rId3" cstate="print"/>
          <a:srcRect/>
          <a:stretch>
            <a:fillRect/>
          </a:stretch>
        </p:blipFill>
        <p:spPr bwMode="auto">
          <a:xfrm>
            <a:off x="2361460" y="1606880"/>
            <a:ext cx="4421080" cy="4573531"/>
          </a:xfrm>
          <a:prstGeom prst="rect">
            <a:avLst/>
          </a:prstGeom>
          <a:noFill/>
          <a:ln w="9525">
            <a:noFill/>
            <a:miter lim="800000"/>
            <a:headEnd/>
            <a:tailEnd/>
          </a:ln>
        </p:spPr>
      </p:pic>
      <p:sp>
        <p:nvSpPr>
          <p:cNvPr id="3" name="Title 2">
            <a:extLst>
              <a:ext uri="{FF2B5EF4-FFF2-40B4-BE49-F238E27FC236}">
                <a16:creationId xmlns:a16="http://schemas.microsoft.com/office/drawing/2014/main" id="{E8396F86-7E88-4CD9-8B19-E62B4C7145D8}"/>
              </a:ext>
            </a:extLst>
          </p:cNvPr>
          <p:cNvSpPr>
            <a:spLocks noGrp="1"/>
          </p:cNvSpPr>
          <p:nvPr>
            <p:ph type="title"/>
          </p:nvPr>
        </p:nvSpPr>
        <p:spPr>
          <a:xfrm>
            <a:off x="1229557" y="292666"/>
            <a:ext cx="6684885" cy="1325563"/>
          </a:xfrm>
        </p:spPr>
        <p:txBody>
          <a:bodyPr>
            <a:normAutofit/>
          </a:bodyPr>
          <a:lstStyle/>
          <a:p>
            <a:r>
              <a:rPr lang="en-US" dirty="0"/>
              <a:t>Liquid Ring Compressor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D058-1D5E-46EA-BC5E-EAEA5F40906E}"/>
              </a:ext>
            </a:extLst>
          </p:cNvPr>
          <p:cNvSpPr>
            <a:spLocks noGrp="1"/>
          </p:cNvSpPr>
          <p:nvPr>
            <p:ph type="title"/>
          </p:nvPr>
        </p:nvSpPr>
        <p:spPr>
          <a:xfrm>
            <a:off x="1229557" y="209786"/>
            <a:ext cx="6684885" cy="1325563"/>
          </a:xfrm>
        </p:spPr>
        <p:txBody>
          <a:bodyPr>
            <a:normAutofit/>
          </a:bodyPr>
          <a:lstStyle/>
          <a:p>
            <a:r>
              <a:rPr lang="en-US" dirty="0"/>
              <a:t>Liquid Ring Compressor</a:t>
            </a:r>
          </a:p>
        </p:txBody>
      </p:sp>
      <p:pic>
        <p:nvPicPr>
          <p:cNvPr id="5" name="Content Placeholder 4">
            <a:extLst>
              <a:ext uri="{FF2B5EF4-FFF2-40B4-BE49-F238E27FC236}">
                <a16:creationId xmlns:a16="http://schemas.microsoft.com/office/drawing/2014/main" id="{DE80BFD7-99EE-42B6-962D-656A79D7FF9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921467" y="1524000"/>
            <a:ext cx="7301066" cy="4107365"/>
          </a:xfrm>
        </p:spPr>
      </p:pic>
    </p:spTree>
    <p:extLst>
      <p:ext uri="{BB962C8B-B14F-4D97-AF65-F5344CB8AC3E}">
        <p14:creationId xmlns:p14="http://schemas.microsoft.com/office/powerpoint/2010/main" val="3909029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996" y="228600"/>
            <a:ext cx="6676008" cy="1325563"/>
          </a:xfrm>
        </p:spPr>
        <p:txBody>
          <a:bodyPr>
            <a:noAutofit/>
          </a:bodyPr>
          <a:lstStyle/>
          <a:p>
            <a:r>
              <a:rPr lang="en-US" dirty="0"/>
              <a:t>Liquid Ring Compressor</a:t>
            </a:r>
          </a:p>
        </p:txBody>
      </p:sp>
      <p:pic>
        <p:nvPicPr>
          <p:cNvPr id="86018" name="Picture 2" descr="E:\My Scans\Scan_Pic0022.jpg"/>
          <p:cNvPicPr>
            <a:picLocks noGrp="1" noChangeAspect="1" noChangeArrowheads="1"/>
          </p:cNvPicPr>
          <p:nvPr>
            <p:ph idx="4294967295"/>
          </p:nvPr>
        </p:nvPicPr>
        <p:blipFill>
          <a:blip r:embed="rId3" cstate="print"/>
          <a:stretch>
            <a:fillRect/>
          </a:stretch>
        </p:blipFill>
        <p:spPr bwMode="auto">
          <a:xfrm>
            <a:off x="1147396" y="1447800"/>
            <a:ext cx="6849207" cy="432231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344488" indent="-344488">
              <a:buNone/>
            </a:pPr>
            <a:r>
              <a:rPr lang="en-US" sz="2200" dirty="0"/>
              <a:t>(B) For liquid ring compressors, service water and seal water </a:t>
            </a:r>
            <a:r>
              <a:rPr lang="en-US" sz="2200" u="sng" dirty="0"/>
              <a:t>shall be treated </a:t>
            </a:r>
            <a:r>
              <a:rPr lang="en-US" sz="2200" dirty="0"/>
              <a:t>to control waterborne pathogens and chlorine from hyperchlorination from entering the medical air.</a:t>
            </a:r>
          </a:p>
          <a:p>
            <a:pPr marL="344488" indent="-344488">
              <a:buNone/>
            </a:pPr>
            <a:r>
              <a:rPr lang="en-US" sz="2200" dirty="0"/>
              <a:t>(2) Reserve medical air standby headers or a backup compressor shall be installed.</a:t>
            </a:r>
          </a:p>
          <a:p>
            <a:pPr marL="344488" indent="-344488">
              <a:buNone/>
            </a:pPr>
            <a:r>
              <a:rPr lang="en-US" sz="2200" dirty="0"/>
              <a:t>(4) When installed, the number of attached cylinders </a:t>
            </a:r>
            <a:r>
              <a:rPr lang="en-US" sz="2200" u="sng" dirty="0"/>
              <a:t>shall be Sufficient for 1 hour normal operation</a:t>
            </a:r>
            <a:r>
              <a:rPr lang="en-US" sz="2200" dirty="0"/>
              <a:t>.</a:t>
            </a:r>
          </a:p>
          <a:p>
            <a:pPr marL="344488" indent="-344488">
              <a:buNone/>
            </a:pPr>
            <a:r>
              <a:rPr lang="en-US" sz="2200" dirty="0"/>
              <a:t>(F) Flexible connectors shall connect the air compressors with their intake and outlet piping.</a:t>
            </a:r>
          </a:p>
          <a:p>
            <a:pPr marL="0" indent="0">
              <a:buNone/>
            </a:pPr>
            <a:r>
              <a:rPr lang="en-US" sz="2200" dirty="0"/>
              <a:t>5.1.3.6.3.5 Aftercoolers.</a:t>
            </a:r>
          </a:p>
          <a:p>
            <a:pPr marL="344488" indent="-344488">
              <a:buNone/>
            </a:pPr>
            <a:r>
              <a:rPr lang="en-US" sz="2200" dirty="0"/>
              <a:t>(A) Aftercoolers, where required, shall be provided with individual condensate traps.</a:t>
            </a:r>
          </a:p>
          <a:p>
            <a:pPr marL="0" indent="0">
              <a:buNone/>
            </a:pPr>
            <a:endParaRPr lang="en-US" sz="2200" dirty="0"/>
          </a:p>
        </p:txBody>
      </p:sp>
    </p:spTree>
    <p:extLst>
      <p:ext uri="{BB962C8B-B14F-4D97-AF65-F5344CB8AC3E}">
        <p14:creationId xmlns:p14="http://schemas.microsoft.com/office/powerpoint/2010/main" val="153139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0" indent="0">
              <a:buNone/>
            </a:pPr>
            <a:r>
              <a:rPr lang="en-US" sz="2200" dirty="0"/>
              <a:t>5.1.3.6.3.6 Medical Air Receivers. Receivers for medical air shall meet the following requirements:</a:t>
            </a:r>
          </a:p>
          <a:p>
            <a:pPr marL="344488" indent="-344488">
              <a:buNone/>
            </a:pPr>
            <a:r>
              <a:rPr lang="en-US" sz="2200" dirty="0"/>
              <a:t>(3) They shall be equipped with a pressure relief valve, automatic drain, manual drain, sight glass, and pressure indicator.</a:t>
            </a:r>
          </a:p>
          <a:p>
            <a:pPr marL="0" indent="0">
              <a:buNone/>
            </a:pPr>
            <a:r>
              <a:rPr lang="en-US" sz="2200" dirty="0"/>
              <a:t>5.1.3.6.3.7 Medical Air Dryers. Medical air dryers, where required, shall meet the following requirements:</a:t>
            </a:r>
          </a:p>
          <a:p>
            <a:pPr marL="344488" indent="-344488">
              <a:buNone/>
            </a:pPr>
            <a:r>
              <a:rPr lang="en-US" sz="2200" dirty="0"/>
              <a:t>(1) </a:t>
            </a:r>
            <a:r>
              <a:rPr lang="en-US" sz="2200" u="sng" dirty="0"/>
              <a:t>Be designed to provide air at a maximum dew point that is below the frost point [0°C (32°F)]</a:t>
            </a:r>
            <a:r>
              <a:rPr lang="en-US" sz="2200" dirty="0"/>
              <a:t> at 345 kPa to 380 kPa (50 psi to 55 psi) at any level of demand</a:t>
            </a:r>
          </a:p>
          <a:p>
            <a:pPr marL="344488" indent="-344488">
              <a:buNone/>
            </a:pPr>
            <a:r>
              <a:rPr lang="en-US" sz="2200" dirty="0"/>
              <a:t>(2) </a:t>
            </a:r>
            <a:r>
              <a:rPr lang="en-US" sz="2200" u="sng" dirty="0"/>
              <a:t>Be sized for 100 percent of the system peak </a:t>
            </a:r>
            <a:r>
              <a:rPr lang="en-US" sz="2200" dirty="0"/>
              <a:t>calculated demand at design conditions</a:t>
            </a:r>
          </a:p>
          <a:p>
            <a:pPr marL="0" indent="0">
              <a:buNone/>
            </a:pPr>
            <a:r>
              <a:rPr lang="en-US" sz="2200" dirty="0"/>
              <a:t>5.1.3.6.3.8 Medical Air Filters. Medical air filters shall meet the following requirements:</a:t>
            </a:r>
          </a:p>
        </p:txBody>
      </p:sp>
    </p:spTree>
    <p:extLst>
      <p:ext uri="{BB962C8B-B14F-4D97-AF65-F5344CB8AC3E}">
        <p14:creationId xmlns:p14="http://schemas.microsoft.com/office/powerpoint/2010/main" val="11646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344488" indent="-344488">
              <a:buNone/>
            </a:pPr>
            <a:r>
              <a:rPr lang="en-US" sz="2000" dirty="0"/>
              <a:t>(2) Be located upstream (source side) of the final line regulators</a:t>
            </a:r>
          </a:p>
          <a:p>
            <a:pPr marL="344488" indent="-344488">
              <a:buNone/>
            </a:pPr>
            <a:r>
              <a:rPr lang="en-US" sz="2000" dirty="0"/>
              <a:t>(3) Be sized for 100 percent of the system peak calculated demand at design conditions and be </a:t>
            </a:r>
            <a:r>
              <a:rPr lang="en-US" sz="2000" u="sng" dirty="0"/>
              <a:t>rated for a minimum of 98 percent efficiency at 1 micron or greater</a:t>
            </a:r>
          </a:p>
          <a:p>
            <a:pPr marL="344488" indent="-344488">
              <a:buNone/>
            </a:pPr>
            <a:r>
              <a:rPr lang="en-US" sz="2000" dirty="0"/>
              <a:t>(4) Be equipped with a continuous visual indicator showing the status of the filter element life</a:t>
            </a:r>
          </a:p>
          <a:p>
            <a:pPr marL="0" indent="0">
              <a:buNone/>
            </a:pPr>
            <a:r>
              <a:rPr lang="en-US" sz="2000" dirty="0"/>
              <a:t>5.1.3.6.3.9 Piping Arrangement and Redundancies.</a:t>
            </a:r>
          </a:p>
          <a:p>
            <a:pPr marL="344488" indent="-344488">
              <a:buNone/>
            </a:pPr>
            <a:r>
              <a:rPr lang="en-US" sz="2000" dirty="0"/>
              <a:t>(D)* A medical air receiver(s) shall be provided with proper valves to allow the flow of compressed air to enter and exit out of separate receiver ports during normal operation and allow the receiver to be bypassed during service without shutting down the supply of medical air.</a:t>
            </a:r>
          </a:p>
          <a:p>
            <a:pPr marL="344488" indent="-344488">
              <a:buNone/>
            </a:pPr>
            <a:r>
              <a:rPr lang="en-US" sz="2000" dirty="0"/>
              <a:t>(E) </a:t>
            </a:r>
            <a:r>
              <a:rPr lang="en-US" sz="2000" u="sng" dirty="0"/>
              <a:t>Dryers, filters, and regulators shall be at least duplexed</a:t>
            </a:r>
            <a:r>
              <a:rPr lang="en-US" sz="2000" dirty="0"/>
              <a:t>, with each component sized to serve the peak calculated demand with the largest of each component out of service.</a:t>
            </a:r>
          </a:p>
          <a:p>
            <a:pPr marL="0" indent="0">
              <a:buNone/>
            </a:pPr>
            <a:endParaRPr lang="en-US" sz="2000" dirty="0"/>
          </a:p>
        </p:txBody>
      </p:sp>
    </p:spTree>
    <p:extLst>
      <p:ext uri="{BB962C8B-B14F-4D97-AF65-F5344CB8AC3E}">
        <p14:creationId xmlns:p14="http://schemas.microsoft.com/office/powerpoint/2010/main" val="129368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16563"/>
          </a:xfrm>
        </p:spPr>
        <p:txBody>
          <a:bodyPr>
            <a:normAutofit/>
          </a:bodyPr>
          <a:lstStyle/>
          <a:p>
            <a:pPr marL="344488" indent="-344488">
              <a:buNone/>
            </a:pPr>
            <a:r>
              <a:rPr lang="en-US" sz="2200" dirty="0"/>
              <a:t>(G) A three-way valve (three-port), indexed to flow, full port shall be permitted to be used to isolate one branch or component for the purposes of 5.1.3.6.3.9(C), 5.1.3.6.3.9(D), 5.1.3.6.3.9(E), and 5.1.3.6.3.9(F).</a:t>
            </a:r>
          </a:p>
          <a:p>
            <a:pPr marL="344488" indent="-344488">
              <a:buNone/>
            </a:pPr>
            <a:r>
              <a:rPr lang="en-US" sz="2200" dirty="0"/>
              <a:t>(I) Under normal operation, only one dryer–filter(s)–regulator sequence shall be open to airflow with the other sequence valved off.</a:t>
            </a:r>
          </a:p>
          <a:p>
            <a:pPr marL="344488" indent="-344488">
              <a:buNone/>
            </a:pPr>
            <a:r>
              <a:rPr lang="en-US" sz="2200" dirty="0"/>
              <a:t>(K) </a:t>
            </a:r>
            <a:r>
              <a:rPr lang="en-US" sz="2200" u="sng" dirty="0"/>
              <a:t>A DN8 (NPS 1∕4) valved sample port </a:t>
            </a:r>
            <a:r>
              <a:rPr lang="en-US" sz="2200" dirty="0"/>
              <a:t>shall be provided downstream of the final line pressure regulators, dew point monitor, and carbon monoxide monitor and upstream of the source shutoff valve to allow for sampling of the medical air.</a:t>
            </a:r>
          </a:p>
          <a:p>
            <a:pPr marL="344488" indent="-344488">
              <a:buNone/>
            </a:pPr>
            <a:r>
              <a:rPr lang="en-US" sz="2200" dirty="0"/>
              <a:t>(M) Where medical air piping systems at different operating pressures are required, the piping shall separate after the filters but shall be provided with separate line regulators, dew point monitors, relief valves, and source shutoff valves.</a:t>
            </a:r>
          </a:p>
          <a:p>
            <a:pPr marL="0" indent="0">
              <a:buNone/>
            </a:pPr>
            <a:endParaRPr lang="en-US" sz="2200" dirty="0"/>
          </a:p>
        </p:txBody>
      </p:sp>
    </p:spTree>
    <p:extLst>
      <p:ext uri="{BB962C8B-B14F-4D97-AF65-F5344CB8AC3E}">
        <p14:creationId xmlns:p14="http://schemas.microsoft.com/office/powerpoint/2010/main" val="58523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92763"/>
          </a:xfrm>
        </p:spPr>
        <p:txBody>
          <a:bodyPr>
            <a:normAutofit/>
          </a:bodyPr>
          <a:lstStyle/>
          <a:p>
            <a:pPr marL="0" indent="0">
              <a:buNone/>
            </a:pPr>
            <a:r>
              <a:rPr lang="en-US" sz="2200" dirty="0"/>
              <a:t>5.1.3.6.3.10* Electrical Power and Control.</a:t>
            </a:r>
          </a:p>
          <a:p>
            <a:pPr marL="339725" indent="-339725">
              <a:buNone/>
            </a:pPr>
            <a:r>
              <a:rPr lang="en-US" sz="2200" dirty="0"/>
              <a:t>(3) Automatic restart function shall be included, such that the supply of medical air will resume normally after power interruption without manual intervention.</a:t>
            </a:r>
          </a:p>
          <a:p>
            <a:pPr marL="0" indent="0">
              <a:buNone/>
            </a:pPr>
            <a:r>
              <a:rPr lang="en-US" sz="2200" dirty="0"/>
              <a:t>5.1.3.6.3.11 Compressor Intake.</a:t>
            </a:r>
          </a:p>
          <a:p>
            <a:pPr marL="339725" indent="-339725">
              <a:buNone/>
            </a:pPr>
            <a:r>
              <a:rPr lang="en-US" sz="2200" dirty="0"/>
              <a:t>(B) The medical air intake shall be located a </a:t>
            </a:r>
            <a:r>
              <a:rPr lang="en-US" sz="2200" u="sng" dirty="0"/>
              <a:t>minimum of 7.6 m (25 ft) from ventilating system exhausts, fuel storage vents, combustion vents, plumbing vents, vacuum and WAGD discharges, or areas that can collect vehicular exhausts or other noxious fumes</a:t>
            </a:r>
            <a:r>
              <a:rPr lang="en-US" sz="2200" dirty="0"/>
              <a:t>.</a:t>
            </a:r>
          </a:p>
          <a:p>
            <a:pPr marL="339725" indent="-339725">
              <a:buNone/>
            </a:pPr>
            <a:r>
              <a:rPr lang="en-US" sz="2200" dirty="0"/>
              <a:t>(C) The medical </a:t>
            </a:r>
            <a:r>
              <a:rPr lang="en-US" sz="2200" u="sng" dirty="0"/>
              <a:t>air intake shall be located a minimum of 6 m (20 ft) above ground level</a:t>
            </a:r>
            <a:r>
              <a:rPr lang="en-US" sz="2200" dirty="0"/>
              <a:t>.</a:t>
            </a:r>
          </a:p>
          <a:p>
            <a:pPr marL="339725" indent="-339725">
              <a:buNone/>
            </a:pPr>
            <a:r>
              <a:rPr lang="en-US" sz="2200" dirty="0"/>
              <a:t>(D) The medical air intake </a:t>
            </a:r>
            <a:r>
              <a:rPr lang="en-US" sz="2200" u="sng" dirty="0"/>
              <a:t>shall be located a minimum of 3.0 m (10 ft) from any door, window, or other opening in the building</a:t>
            </a:r>
            <a:r>
              <a:rPr lang="en-US" sz="2200" dirty="0"/>
              <a:t>.</a:t>
            </a:r>
          </a:p>
          <a:p>
            <a:pPr marL="0" indent="0">
              <a:buNone/>
            </a:pPr>
            <a:endParaRPr lang="en-US" sz="2000" dirty="0"/>
          </a:p>
        </p:txBody>
      </p:sp>
    </p:spTree>
    <p:extLst>
      <p:ext uri="{BB962C8B-B14F-4D97-AF65-F5344CB8AC3E}">
        <p14:creationId xmlns:p14="http://schemas.microsoft.com/office/powerpoint/2010/main" val="3611227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sers\Othon Guillen\Pictures\Medgas Pics\MGRGmr05.jpg"/>
          <p:cNvPicPr>
            <a:picLocks noChangeAspect="1" noChangeArrowheads="1"/>
          </p:cNvPicPr>
          <p:nvPr/>
        </p:nvPicPr>
        <p:blipFill>
          <a:blip r:embed="rId2" cstate="print"/>
          <a:srcRect/>
          <a:stretch>
            <a:fillRect/>
          </a:stretch>
        </p:blipFill>
        <p:spPr bwMode="auto">
          <a:xfrm>
            <a:off x="1143000" y="365620"/>
            <a:ext cx="7010400" cy="5497018"/>
          </a:xfrm>
          <a:prstGeom prst="rect">
            <a:avLst/>
          </a:prstGeom>
          <a:noFill/>
        </p:spPr>
      </p:pic>
    </p:spTree>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UA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A Background" id="{F14A7940-12C2-4347-AC88-02B25961C95F}" vid="{BE418033-B445-4759-AB8D-A3133E9941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UA Background</Template>
  <TotalTime>1318</TotalTime>
  <Words>2168</Words>
  <Application>Microsoft Office PowerPoint</Application>
  <PresentationFormat>On-screen Show (4:3)</PresentationFormat>
  <Paragraphs>158</Paragraphs>
  <Slides>33</Slides>
  <Notes>12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33</vt:i4>
      </vt:variant>
    </vt:vector>
  </HeadingPairs>
  <TitlesOfParts>
    <vt:vector size="45" baseType="lpstr">
      <vt:lpstr>Arial</vt:lpstr>
      <vt:lpstr>Calibri</vt:lpstr>
      <vt:lpstr>Constantia</vt:lpstr>
      <vt:lpstr>Times New Roman</vt:lpstr>
      <vt:lpstr>Wingdings 2</vt:lpstr>
      <vt:lpstr>UA Background</vt:lpstr>
      <vt:lpstr>Office Theme</vt:lpstr>
      <vt:lpstr>2_Office Theme</vt:lpstr>
      <vt:lpstr>1_Office Theme</vt:lpstr>
      <vt:lpstr>Flow</vt:lpstr>
      <vt:lpstr>1_Flow</vt:lpstr>
      <vt:lpstr>2_Flow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Reciprocating Compressor </vt:lpstr>
      <vt:lpstr>PowerPoint Presentation</vt:lpstr>
      <vt:lpstr>PowerPoint Presentation</vt:lpstr>
      <vt:lpstr>PowerPoint Presentation</vt:lpstr>
      <vt:lpstr>PowerPoint Presentation</vt:lpstr>
      <vt:lpstr>PowerPoint Presentation</vt:lpstr>
      <vt:lpstr>PowerPoint Presentation</vt:lpstr>
      <vt:lpstr>Scroll Compressor</vt:lpstr>
      <vt:lpstr>PowerPoint Presentation</vt:lpstr>
      <vt:lpstr>Orbiting Scroll Compressor</vt:lpstr>
      <vt:lpstr>Liquid Ring Compressor</vt:lpstr>
      <vt:lpstr>Liquid Ring Compressor</vt:lpstr>
      <vt:lpstr>Liquid Ring Compressor</vt:lpstr>
    </vt:vector>
  </TitlesOfParts>
  <Company>UA Local 190 JATC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Whitaker</dc:creator>
  <cp:lastModifiedBy>Alexis Strickland</cp:lastModifiedBy>
  <cp:revision>16</cp:revision>
  <dcterms:created xsi:type="dcterms:W3CDTF">2018-02-12T13:36:55Z</dcterms:created>
  <dcterms:modified xsi:type="dcterms:W3CDTF">2022-07-08T17:58:32Z</dcterms:modified>
</cp:coreProperties>
</file>