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6" r:id="rId3"/>
    <p:sldMasterId id="2147483685" r:id="rId4"/>
    <p:sldMasterId id="2147483694" r:id="rId5"/>
    <p:sldMasterId id="2147483696" r:id="rId6"/>
    <p:sldMasterId id="2147483698" r:id="rId7"/>
  </p:sldMasterIdLst>
  <p:notesMasterIdLst>
    <p:notesMasterId r:id="rId61"/>
  </p:notesMasterIdLst>
  <p:handoutMasterIdLst>
    <p:handoutMasterId r:id="rId62"/>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gdkySKj+fg33XvNcIgEYQEBb6t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showGuides="1">
      <p:cViewPr varScale="1">
        <p:scale>
          <a:sx n="79" d="100"/>
          <a:sy n="79" d="100"/>
        </p:scale>
        <p:origin x="394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7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F9ED16-A531-7B28-45C8-9E8920CC3F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561CFC-15DF-FD0F-D4CB-FCBADBFC90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9E4F16-CB6F-40A1-B0B8-EC95F4BE0BAA}" type="datetimeFigureOut">
              <a:rPr lang="en-US" smtClean="0"/>
              <a:t>7/8/2022</a:t>
            </a:fld>
            <a:endParaRPr lang="en-US"/>
          </a:p>
        </p:txBody>
      </p:sp>
      <p:sp>
        <p:nvSpPr>
          <p:cNvPr id="4" name="Footer Placeholder 3">
            <a:extLst>
              <a:ext uri="{FF2B5EF4-FFF2-40B4-BE49-F238E27FC236}">
                <a16:creationId xmlns:a16="http://schemas.microsoft.com/office/drawing/2014/main" id="{167A86F8-B78F-7962-D980-77068051E8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86CC80-0907-CF62-4576-21BC7E440E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B84850-228F-4034-B28F-7CD3D93BE262}" type="slidenum">
              <a:rPr lang="en-US" smtClean="0"/>
              <a:t>‹#›</a:t>
            </a:fld>
            <a:endParaRPr lang="en-US"/>
          </a:p>
        </p:txBody>
      </p:sp>
    </p:spTree>
    <p:extLst>
      <p:ext uri="{BB962C8B-B14F-4D97-AF65-F5344CB8AC3E}">
        <p14:creationId xmlns:p14="http://schemas.microsoft.com/office/powerpoint/2010/main" val="2718288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058007" y="716572"/>
            <a:ext cx="4741985" cy="355648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
        <p:nvSpPr>
          <p:cNvPr id="504" name="Google Shape;504;p31:notes"/>
          <p:cNvSpPr>
            <a:spLocks noGrp="1" noRot="1" noChangeAspect="1"/>
          </p:cNvSpPr>
          <p:nvPr>
            <p:ph type="sldImg" idx="2"/>
          </p:nvPr>
        </p:nvSpPr>
        <p:spPr>
          <a:xfrm>
            <a:off x="1152525" y="692150"/>
            <a:ext cx="4554538"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 name="Google Shape;505;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28" name="Google Shape;52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35" name="Google Shape;53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542" name="Google Shape;542;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551" name="Google Shape;55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 name="Google Shape;55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560" name="Google Shape;560;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
        <p:nvSpPr>
          <p:cNvPr id="589" name="Google Shape;589;p41:notes"/>
          <p:cNvSpPr>
            <a:spLocks noGrp="1" noRot="1" noChangeAspect="1"/>
          </p:cNvSpPr>
          <p:nvPr>
            <p:ph type="sldImg" idx="2"/>
          </p:nvPr>
        </p:nvSpPr>
        <p:spPr>
          <a:xfrm>
            <a:off x="1152525" y="692150"/>
            <a:ext cx="4554538"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
        <p:nvSpPr>
          <p:cNvPr id="609" name="Google Shape;609;p42:notes"/>
          <p:cNvSpPr>
            <a:spLocks noGrp="1" noRot="1" noChangeAspect="1"/>
          </p:cNvSpPr>
          <p:nvPr>
            <p:ph type="sldImg" idx="2"/>
          </p:nvPr>
        </p:nvSpPr>
        <p:spPr>
          <a:xfrm>
            <a:off x="1152525" y="692150"/>
            <a:ext cx="4554538"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Page 168</a:t>
            </a:r>
            <a:endParaRPr dirty="0"/>
          </a:p>
          <a:p>
            <a:pPr marL="0" lvl="0" indent="0" algn="l" rtl="0">
              <a:spcBef>
                <a:spcPts val="0"/>
              </a:spcBef>
              <a:spcAft>
                <a:spcPts val="0"/>
              </a:spcAft>
              <a:buNone/>
            </a:pPr>
            <a:endParaRPr dirty="0"/>
          </a:p>
        </p:txBody>
      </p:sp>
      <p:sp>
        <p:nvSpPr>
          <p:cNvPr id="658" name="Google Shape;65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664" name="Google Shape;664;p50:notes"/>
          <p:cNvSpPr>
            <a:spLocks noGrp="1" noRot="1" noChangeAspect="1"/>
          </p:cNvSpPr>
          <p:nvPr>
            <p:ph type="sldImg" idx="2"/>
          </p:nvPr>
        </p:nvSpPr>
        <p:spPr>
          <a:xfrm>
            <a:off x="1152525" y="692150"/>
            <a:ext cx="4554538"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 name="Google Shape;19;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6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6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6" name="Google Shape;76;p6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7" name="Google Shape;77;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6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6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92"/>
        <p:cNvGrpSpPr/>
        <p:nvPr/>
      </p:nvGrpSpPr>
      <p:grpSpPr>
        <a:xfrm>
          <a:off x="0" y="0"/>
          <a:ext cx="0" cy="0"/>
          <a:chOff x="0" y="0"/>
          <a:chExt cx="0" cy="0"/>
        </a:xfrm>
      </p:grpSpPr>
      <p:sp>
        <p:nvSpPr>
          <p:cNvPr id="93" name="Google Shape;93;p67"/>
          <p:cNvSpPr txBox="1">
            <a:spLocks noGrp="1"/>
          </p:cNvSpPr>
          <p:nvPr>
            <p:ph type="title"/>
          </p:nvPr>
        </p:nvSpPr>
        <p:spPr>
          <a:xfrm>
            <a:off x="1154113" y="457200"/>
            <a:ext cx="777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6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67"/>
          <p:cNvSpPr>
            <a:spLocks noGrp="1"/>
          </p:cNvSpPr>
          <p:nvPr>
            <p:ph type="clipArt" idx="2"/>
          </p:nvPr>
        </p:nvSpPr>
        <p:spPr>
          <a:xfrm>
            <a:off x="4648200" y="1981200"/>
            <a:ext cx="3810000" cy="4114800"/>
          </a:xfrm>
          <a:prstGeom prst="rect">
            <a:avLst/>
          </a:prstGeom>
          <a:noFill/>
          <a:ln>
            <a:noFill/>
          </a:ln>
        </p:spPr>
      </p:sp>
      <p:sp>
        <p:nvSpPr>
          <p:cNvPr id="96" name="Google Shape;96;p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Arial"/>
                <a:ea typeface="Arial"/>
                <a:cs typeface="Arial"/>
                <a:sym typeface="Arial"/>
              </a:defRPr>
            </a:lvl1pPr>
            <a:lvl2pPr marL="0" lvl="1" indent="0" algn="r">
              <a:spcBef>
                <a:spcPts val="0"/>
              </a:spcBef>
              <a:spcAft>
                <a:spcPts val="0"/>
              </a:spcAft>
              <a:buNone/>
              <a:defRPr sz="1200">
                <a:solidFill>
                  <a:srgbClr val="888888"/>
                </a:solidFill>
                <a:latin typeface="Arial"/>
                <a:ea typeface="Arial"/>
                <a:cs typeface="Arial"/>
                <a:sym typeface="Arial"/>
              </a:defRPr>
            </a:lvl2pPr>
            <a:lvl3pPr marL="0" lvl="2" indent="0" algn="r">
              <a:spcBef>
                <a:spcPts val="0"/>
              </a:spcBef>
              <a:spcAft>
                <a:spcPts val="0"/>
              </a:spcAft>
              <a:buNone/>
              <a:defRPr sz="1200">
                <a:solidFill>
                  <a:srgbClr val="888888"/>
                </a:solidFill>
                <a:latin typeface="Arial"/>
                <a:ea typeface="Arial"/>
                <a:cs typeface="Arial"/>
                <a:sym typeface="Arial"/>
              </a:defRPr>
            </a:lvl3pPr>
            <a:lvl4pPr marL="0" lvl="3" indent="0" algn="r">
              <a:spcBef>
                <a:spcPts val="0"/>
              </a:spcBef>
              <a:spcAft>
                <a:spcPts val="0"/>
              </a:spcAft>
              <a:buNone/>
              <a:defRPr sz="1200">
                <a:solidFill>
                  <a:srgbClr val="888888"/>
                </a:solidFill>
                <a:latin typeface="Arial"/>
                <a:ea typeface="Arial"/>
                <a:cs typeface="Arial"/>
                <a:sym typeface="Arial"/>
              </a:defRPr>
            </a:lvl4pPr>
            <a:lvl5pPr marL="0" lvl="4" indent="0" algn="r">
              <a:spcBef>
                <a:spcPts val="0"/>
              </a:spcBef>
              <a:spcAft>
                <a:spcPts val="0"/>
              </a:spcAft>
              <a:buNone/>
              <a:defRPr sz="1200">
                <a:solidFill>
                  <a:srgbClr val="888888"/>
                </a:solidFill>
                <a:latin typeface="Arial"/>
                <a:ea typeface="Arial"/>
                <a:cs typeface="Arial"/>
                <a:sym typeface="Arial"/>
              </a:defRPr>
            </a:lvl5pPr>
            <a:lvl6pPr marL="0" lvl="5" indent="0" algn="r">
              <a:spcBef>
                <a:spcPts val="0"/>
              </a:spcBef>
              <a:spcAft>
                <a:spcPts val="0"/>
              </a:spcAft>
              <a:buNone/>
              <a:defRPr sz="1200">
                <a:solidFill>
                  <a:srgbClr val="888888"/>
                </a:solidFill>
                <a:latin typeface="Arial"/>
                <a:ea typeface="Arial"/>
                <a:cs typeface="Arial"/>
                <a:sym typeface="Arial"/>
              </a:defRPr>
            </a:lvl6pPr>
            <a:lvl7pPr marL="0" lvl="6" indent="0" algn="r">
              <a:spcBef>
                <a:spcPts val="0"/>
              </a:spcBef>
              <a:spcAft>
                <a:spcPts val="0"/>
              </a:spcAft>
              <a:buNone/>
              <a:defRPr sz="1200">
                <a:solidFill>
                  <a:srgbClr val="888888"/>
                </a:solidFill>
                <a:latin typeface="Arial"/>
                <a:ea typeface="Arial"/>
                <a:cs typeface="Arial"/>
                <a:sym typeface="Arial"/>
              </a:defRPr>
            </a:lvl7pPr>
            <a:lvl8pPr marL="0" lvl="7" indent="0" algn="r">
              <a:spcBef>
                <a:spcPts val="0"/>
              </a:spcBef>
              <a:spcAft>
                <a:spcPts val="0"/>
              </a:spcAft>
              <a:buNone/>
              <a:defRPr sz="1200">
                <a:solidFill>
                  <a:srgbClr val="888888"/>
                </a:solidFill>
                <a:latin typeface="Arial"/>
                <a:ea typeface="Arial"/>
                <a:cs typeface="Arial"/>
                <a:sym typeface="Arial"/>
              </a:defRPr>
            </a:lvl8pPr>
            <a:lvl9pPr marL="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9" name="Google Shape;109;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7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p7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7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1" name="Google Shape;121;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7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7" name="Google Shape;127;p7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8" name="Google Shape;128;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7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4" name="Google Shape;134;p7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5" name="Google Shape;135;p7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6" name="Google Shape;136;p7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7" name="Google Shape;137;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
        <p:cNvGrpSpPr/>
        <p:nvPr/>
      </p:nvGrpSpPr>
      <p:grpSpPr>
        <a:xfrm>
          <a:off x="0" y="0"/>
          <a:ext cx="0" cy="0"/>
          <a:chOff x="0" y="0"/>
          <a:chExt cx="0" cy="0"/>
        </a:xfrm>
      </p:grpSpPr>
      <p:sp>
        <p:nvSpPr>
          <p:cNvPr id="150" name="Google Shape;150;p7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2" name="Google Shape;152;p7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3" name="Google Shape;153;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6"/>
        <p:cNvGrpSpPr/>
        <p:nvPr/>
      </p:nvGrpSpPr>
      <p:grpSpPr>
        <a:xfrm>
          <a:off x="0" y="0"/>
          <a:ext cx="0" cy="0"/>
          <a:chOff x="0" y="0"/>
          <a:chExt cx="0" cy="0"/>
        </a:xfrm>
      </p:grpSpPr>
      <p:sp>
        <p:nvSpPr>
          <p:cNvPr id="157" name="Google Shape;157;p7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77"/>
          <p:cNvSpPr>
            <a:spLocks noGrp="1"/>
          </p:cNvSpPr>
          <p:nvPr>
            <p:ph type="pic" idx="2"/>
          </p:nvPr>
        </p:nvSpPr>
        <p:spPr>
          <a:xfrm>
            <a:off x="1792288" y="612775"/>
            <a:ext cx="5486400" cy="4114800"/>
          </a:xfrm>
          <a:prstGeom prst="rect">
            <a:avLst/>
          </a:prstGeom>
          <a:noFill/>
          <a:ln>
            <a:noFill/>
          </a:ln>
        </p:spPr>
      </p:sp>
      <p:sp>
        <p:nvSpPr>
          <p:cNvPr id="159" name="Google Shape;159;p7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0" name="Google Shape;160;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3"/>
        <p:cNvGrpSpPr/>
        <p:nvPr/>
      </p:nvGrpSpPr>
      <p:grpSpPr>
        <a:xfrm>
          <a:off x="0" y="0"/>
          <a:ext cx="0" cy="0"/>
          <a:chOff x="0" y="0"/>
          <a:chExt cx="0" cy="0"/>
        </a:xfrm>
      </p:grpSpPr>
      <p:sp>
        <p:nvSpPr>
          <p:cNvPr id="164" name="Google Shape;164;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7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 name="Google Shape;166;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9"/>
        <p:cNvGrpSpPr/>
        <p:nvPr/>
      </p:nvGrpSpPr>
      <p:grpSpPr>
        <a:xfrm>
          <a:off x="0" y="0"/>
          <a:ext cx="0" cy="0"/>
          <a:chOff x="0" y="0"/>
          <a:chExt cx="0" cy="0"/>
        </a:xfrm>
      </p:grpSpPr>
      <p:sp>
        <p:nvSpPr>
          <p:cNvPr id="170" name="Google Shape;170;p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7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75"/>
        <p:cNvGrpSpPr/>
        <p:nvPr/>
      </p:nvGrpSpPr>
      <p:grpSpPr>
        <a:xfrm>
          <a:off x="0" y="0"/>
          <a:ext cx="0" cy="0"/>
          <a:chOff x="0" y="0"/>
          <a:chExt cx="0" cy="0"/>
        </a:xfrm>
      </p:grpSpPr>
      <p:sp>
        <p:nvSpPr>
          <p:cNvPr id="176" name="Google Shape;176;p80"/>
          <p:cNvSpPr txBox="1">
            <a:spLocks noGrp="1"/>
          </p:cNvSpPr>
          <p:nvPr>
            <p:ph type="title"/>
          </p:nvPr>
        </p:nvSpPr>
        <p:spPr>
          <a:xfrm>
            <a:off x="246063" y="930275"/>
            <a:ext cx="777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80"/>
          <p:cNvSpPr>
            <a:spLocks noGrp="1"/>
          </p:cNvSpPr>
          <p:nvPr>
            <p:ph type="clipArt" idx="2"/>
          </p:nvPr>
        </p:nvSpPr>
        <p:spPr>
          <a:xfrm>
            <a:off x="685800" y="2147888"/>
            <a:ext cx="3810000" cy="4114800"/>
          </a:xfrm>
          <a:prstGeom prst="rect">
            <a:avLst/>
          </a:prstGeom>
          <a:noFill/>
          <a:ln>
            <a:noFill/>
          </a:ln>
        </p:spPr>
      </p:sp>
      <p:sp>
        <p:nvSpPr>
          <p:cNvPr id="178" name="Google Shape;178;p80"/>
          <p:cNvSpPr txBox="1">
            <a:spLocks noGrp="1"/>
          </p:cNvSpPr>
          <p:nvPr>
            <p:ph type="body" idx="1"/>
          </p:nvPr>
        </p:nvSpPr>
        <p:spPr>
          <a:xfrm>
            <a:off x="4648200" y="2147888"/>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 name="Google Shape;179;p80"/>
          <p:cNvSpPr txBox="1">
            <a:spLocks noGrp="1"/>
          </p:cNvSpPr>
          <p:nvPr>
            <p:ph type="dt" idx="10"/>
          </p:nvPr>
        </p:nvSpPr>
        <p:spPr>
          <a:xfrm>
            <a:off x="685800" y="63246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80"/>
          <p:cNvSpPr txBox="1">
            <a:spLocks noGrp="1"/>
          </p:cNvSpPr>
          <p:nvPr>
            <p:ph type="ftr" idx="11"/>
          </p:nvPr>
        </p:nvSpPr>
        <p:spPr>
          <a:xfrm>
            <a:off x="3124200" y="63246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80"/>
          <p:cNvSpPr txBox="1">
            <a:spLocks noGrp="1"/>
          </p:cNvSpPr>
          <p:nvPr>
            <p:ph type="sldNum" idx="12"/>
          </p:nvPr>
        </p:nvSpPr>
        <p:spPr>
          <a:xfrm>
            <a:off x="6553200" y="63246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Arial"/>
                <a:ea typeface="Arial"/>
                <a:cs typeface="Arial"/>
                <a:sym typeface="Arial"/>
              </a:defRPr>
            </a:lvl1pPr>
            <a:lvl2pPr marL="0" lvl="1" indent="0" algn="r">
              <a:spcBef>
                <a:spcPts val="0"/>
              </a:spcBef>
              <a:spcAft>
                <a:spcPts val="0"/>
              </a:spcAft>
              <a:buNone/>
              <a:defRPr sz="1200">
                <a:solidFill>
                  <a:srgbClr val="888888"/>
                </a:solidFill>
                <a:latin typeface="Arial"/>
                <a:ea typeface="Arial"/>
                <a:cs typeface="Arial"/>
                <a:sym typeface="Arial"/>
              </a:defRPr>
            </a:lvl2pPr>
            <a:lvl3pPr marL="0" lvl="2" indent="0" algn="r">
              <a:spcBef>
                <a:spcPts val="0"/>
              </a:spcBef>
              <a:spcAft>
                <a:spcPts val="0"/>
              </a:spcAft>
              <a:buNone/>
              <a:defRPr sz="1200">
                <a:solidFill>
                  <a:srgbClr val="888888"/>
                </a:solidFill>
                <a:latin typeface="Arial"/>
                <a:ea typeface="Arial"/>
                <a:cs typeface="Arial"/>
                <a:sym typeface="Arial"/>
              </a:defRPr>
            </a:lvl3pPr>
            <a:lvl4pPr marL="0" lvl="3" indent="0" algn="r">
              <a:spcBef>
                <a:spcPts val="0"/>
              </a:spcBef>
              <a:spcAft>
                <a:spcPts val="0"/>
              </a:spcAft>
              <a:buNone/>
              <a:defRPr sz="1200">
                <a:solidFill>
                  <a:srgbClr val="888888"/>
                </a:solidFill>
                <a:latin typeface="Arial"/>
                <a:ea typeface="Arial"/>
                <a:cs typeface="Arial"/>
                <a:sym typeface="Arial"/>
              </a:defRPr>
            </a:lvl4pPr>
            <a:lvl5pPr marL="0" lvl="4" indent="0" algn="r">
              <a:spcBef>
                <a:spcPts val="0"/>
              </a:spcBef>
              <a:spcAft>
                <a:spcPts val="0"/>
              </a:spcAft>
              <a:buNone/>
              <a:defRPr sz="1200">
                <a:solidFill>
                  <a:srgbClr val="888888"/>
                </a:solidFill>
                <a:latin typeface="Arial"/>
                <a:ea typeface="Arial"/>
                <a:cs typeface="Arial"/>
                <a:sym typeface="Arial"/>
              </a:defRPr>
            </a:lvl5pPr>
            <a:lvl6pPr marL="0" lvl="5" indent="0" algn="r">
              <a:spcBef>
                <a:spcPts val="0"/>
              </a:spcBef>
              <a:spcAft>
                <a:spcPts val="0"/>
              </a:spcAft>
              <a:buNone/>
              <a:defRPr sz="1200">
                <a:solidFill>
                  <a:srgbClr val="888888"/>
                </a:solidFill>
                <a:latin typeface="Arial"/>
                <a:ea typeface="Arial"/>
                <a:cs typeface="Arial"/>
                <a:sym typeface="Arial"/>
              </a:defRPr>
            </a:lvl6pPr>
            <a:lvl7pPr marL="0" lvl="6" indent="0" algn="r">
              <a:spcBef>
                <a:spcPts val="0"/>
              </a:spcBef>
              <a:spcAft>
                <a:spcPts val="0"/>
              </a:spcAft>
              <a:buNone/>
              <a:defRPr sz="1200">
                <a:solidFill>
                  <a:srgbClr val="888888"/>
                </a:solidFill>
                <a:latin typeface="Arial"/>
                <a:ea typeface="Arial"/>
                <a:cs typeface="Arial"/>
                <a:sym typeface="Arial"/>
              </a:defRPr>
            </a:lvl7pPr>
            <a:lvl8pPr marL="0" lvl="7" indent="0" algn="r">
              <a:spcBef>
                <a:spcPts val="0"/>
              </a:spcBef>
              <a:spcAft>
                <a:spcPts val="0"/>
              </a:spcAft>
              <a:buNone/>
              <a:defRPr sz="1200">
                <a:solidFill>
                  <a:srgbClr val="888888"/>
                </a:solidFill>
                <a:latin typeface="Arial"/>
                <a:ea typeface="Arial"/>
                <a:cs typeface="Arial"/>
                <a:sym typeface="Arial"/>
              </a:defRPr>
            </a:lvl8pPr>
            <a:lvl9pPr marL="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82"/>
        <p:cNvGrpSpPr/>
        <p:nvPr/>
      </p:nvGrpSpPr>
      <p:grpSpPr>
        <a:xfrm>
          <a:off x="0" y="0"/>
          <a:ext cx="0" cy="0"/>
          <a:chOff x="0" y="0"/>
          <a:chExt cx="0" cy="0"/>
        </a:xfrm>
      </p:grpSpPr>
      <p:sp>
        <p:nvSpPr>
          <p:cNvPr id="183" name="Google Shape;183;p81"/>
          <p:cNvSpPr txBox="1">
            <a:spLocks noGrp="1"/>
          </p:cNvSpPr>
          <p:nvPr>
            <p:ph type="title"/>
          </p:nvPr>
        </p:nvSpPr>
        <p:spPr>
          <a:xfrm>
            <a:off x="246063" y="930275"/>
            <a:ext cx="777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81"/>
          <p:cNvSpPr txBox="1">
            <a:spLocks noGrp="1"/>
          </p:cNvSpPr>
          <p:nvPr>
            <p:ph type="body" idx="1"/>
          </p:nvPr>
        </p:nvSpPr>
        <p:spPr>
          <a:xfrm>
            <a:off x="685800" y="2147888"/>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5" name="Google Shape;185;p81"/>
          <p:cNvSpPr>
            <a:spLocks noGrp="1"/>
          </p:cNvSpPr>
          <p:nvPr>
            <p:ph type="clipArt" idx="2"/>
          </p:nvPr>
        </p:nvSpPr>
        <p:spPr>
          <a:xfrm>
            <a:off x="4648200" y="2147888"/>
            <a:ext cx="3810000" cy="4114800"/>
          </a:xfrm>
          <a:prstGeom prst="rect">
            <a:avLst/>
          </a:prstGeom>
          <a:noFill/>
          <a:ln>
            <a:noFill/>
          </a:ln>
        </p:spPr>
      </p:sp>
      <p:sp>
        <p:nvSpPr>
          <p:cNvPr id="186" name="Google Shape;186;p81"/>
          <p:cNvSpPr txBox="1">
            <a:spLocks noGrp="1"/>
          </p:cNvSpPr>
          <p:nvPr>
            <p:ph type="dt" idx="10"/>
          </p:nvPr>
        </p:nvSpPr>
        <p:spPr>
          <a:xfrm>
            <a:off x="685800" y="63246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81"/>
          <p:cNvSpPr txBox="1">
            <a:spLocks noGrp="1"/>
          </p:cNvSpPr>
          <p:nvPr>
            <p:ph type="ftr" idx="11"/>
          </p:nvPr>
        </p:nvSpPr>
        <p:spPr>
          <a:xfrm>
            <a:off x="3124200" y="63246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81"/>
          <p:cNvSpPr txBox="1">
            <a:spLocks noGrp="1"/>
          </p:cNvSpPr>
          <p:nvPr>
            <p:ph type="sldNum" idx="12"/>
          </p:nvPr>
        </p:nvSpPr>
        <p:spPr>
          <a:xfrm>
            <a:off x="6553200" y="63246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Arial"/>
                <a:ea typeface="Arial"/>
                <a:cs typeface="Arial"/>
                <a:sym typeface="Arial"/>
              </a:defRPr>
            </a:lvl1pPr>
            <a:lvl2pPr marL="0" lvl="1" indent="0" algn="r">
              <a:spcBef>
                <a:spcPts val="0"/>
              </a:spcBef>
              <a:spcAft>
                <a:spcPts val="0"/>
              </a:spcAft>
              <a:buNone/>
              <a:defRPr sz="1200">
                <a:solidFill>
                  <a:srgbClr val="888888"/>
                </a:solidFill>
                <a:latin typeface="Arial"/>
                <a:ea typeface="Arial"/>
                <a:cs typeface="Arial"/>
                <a:sym typeface="Arial"/>
              </a:defRPr>
            </a:lvl2pPr>
            <a:lvl3pPr marL="0" lvl="2" indent="0" algn="r">
              <a:spcBef>
                <a:spcPts val="0"/>
              </a:spcBef>
              <a:spcAft>
                <a:spcPts val="0"/>
              </a:spcAft>
              <a:buNone/>
              <a:defRPr sz="1200">
                <a:solidFill>
                  <a:srgbClr val="888888"/>
                </a:solidFill>
                <a:latin typeface="Arial"/>
                <a:ea typeface="Arial"/>
                <a:cs typeface="Arial"/>
                <a:sym typeface="Arial"/>
              </a:defRPr>
            </a:lvl3pPr>
            <a:lvl4pPr marL="0" lvl="3" indent="0" algn="r">
              <a:spcBef>
                <a:spcPts val="0"/>
              </a:spcBef>
              <a:spcAft>
                <a:spcPts val="0"/>
              </a:spcAft>
              <a:buNone/>
              <a:defRPr sz="1200">
                <a:solidFill>
                  <a:srgbClr val="888888"/>
                </a:solidFill>
                <a:latin typeface="Arial"/>
                <a:ea typeface="Arial"/>
                <a:cs typeface="Arial"/>
                <a:sym typeface="Arial"/>
              </a:defRPr>
            </a:lvl4pPr>
            <a:lvl5pPr marL="0" lvl="4" indent="0" algn="r">
              <a:spcBef>
                <a:spcPts val="0"/>
              </a:spcBef>
              <a:spcAft>
                <a:spcPts val="0"/>
              </a:spcAft>
              <a:buNone/>
              <a:defRPr sz="1200">
                <a:solidFill>
                  <a:srgbClr val="888888"/>
                </a:solidFill>
                <a:latin typeface="Arial"/>
                <a:ea typeface="Arial"/>
                <a:cs typeface="Arial"/>
                <a:sym typeface="Arial"/>
              </a:defRPr>
            </a:lvl5pPr>
            <a:lvl6pPr marL="0" lvl="5" indent="0" algn="r">
              <a:spcBef>
                <a:spcPts val="0"/>
              </a:spcBef>
              <a:spcAft>
                <a:spcPts val="0"/>
              </a:spcAft>
              <a:buNone/>
              <a:defRPr sz="1200">
                <a:solidFill>
                  <a:srgbClr val="888888"/>
                </a:solidFill>
                <a:latin typeface="Arial"/>
                <a:ea typeface="Arial"/>
                <a:cs typeface="Arial"/>
                <a:sym typeface="Arial"/>
              </a:defRPr>
            </a:lvl6pPr>
            <a:lvl7pPr marL="0" lvl="6" indent="0" algn="r">
              <a:spcBef>
                <a:spcPts val="0"/>
              </a:spcBef>
              <a:spcAft>
                <a:spcPts val="0"/>
              </a:spcAft>
              <a:buNone/>
              <a:defRPr sz="1200">
                <a:solidFill>
                  <a:srgbClr val="888888"/>
                </a:solidFill>
                <a:latin typeface="Arial"/>
                <a:ea typeface="Arial"/>
                <a:cs typeface="Arial"/>
                <a:sym typeface="Arial"/>
              </a:defRPr>
            </a:lvl7pPr>
            <a:lvl8pPr marL="0" lvl="7" indent="0" algn="r">
              <a:spcBef>
                <a:spcPts val="0"/>
              </a:spcBef>
              <a:spcAft>
                <a:spcPts val="0"/>
              </a:spcAft>
              <a:buNone/>
              <a:defRPr sz="1200">
                <a:solidFill>
                  <a:srgbClr val="888888"/>
                </a:solidFill>
                <a:latin typeface="Arial"/>
                <a:ea typeface="Arial"/>
                <a:cs typeface="Arial"/>
                <a:sym typeface="Arial"/>
              </a:defRPr>
            </a:lvl8pPr>
            <a:lvl9pPr marL="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201"/>
        <p:cNvGrpSpPr/>
        <p:nvPr/>
      </p:nvGrpSpPr>
      <p:grpSpPr>
        <a:xfrm>
          <a:off x="0" y="0"/>
          <a:ext cx="0" cy="0"/>
          <a:chOff x="0" y="0"/>
          <a:chExt cx="0" cy="0"/>
        </a:xfrm>
      </p:grpSpPr>
      <p:sp>
        <p:nvSpPr>
          <p:cNvPr id="202" name="Google Shape;202;p84"/>
          <p:cNvSpPr txBox="1">
            <a:spLocks noGrp="1"/>
          </p:cNvSpPr>
          <p:nvPr>
            <p:ph type="title"/>
          </p:nvPr>
        </p:nvSpPr>
        <p:spPr>
          <a:xfrm>
            <a:off x="246063" y="930275"/>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84"/>
          <p:cNvSpPr txBox="1">
            <a:spLocks noGrp="1"/>
          </p:cNvSpPr>
          <p:nvPr>
            <p:ph type="body" idx="1"/>
          </p:nvPr>
        </p:nvSpPr>
        <p:spPr>
          <a:xfrm>
            <a:off x="685800" y="2147888"/>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4" name="Google Shape;204;p84"/>
          <p:cNvSpPr>
            <a:spLocks noGrp="1"/>
          </p:cNvSpPr>
          <p:nvPr>
            <p:ph type="clipArt" idx="2"/>
          </p:nvPr>
        </p:nvSpPr>
        <p:spPr>
          <a:xfrm>
            <a:off x="4648200" y="2147888"/>
            <a:ext cx="3810000" cy="4114800"/>
          </a:xfrm>
          <a:prstGeom prst="rect">
            <a:avLst/>
          </a:prstGeom>
          <a:noFill/>
          <a:ln>
            <a:noFill/>
          </a:ln>
        </p:spPr>
      </p:sp>
      <p:sp>
        <p:nvSpPr>
          <p:cNvPr id="205" name="Google Shape;205;p84"/>
          <p:cNvSpPr txBox="1">
            <a:spLocks noGrp="1"/>
          </p:cNvSpPr>
          <p:nvPr>
            <p:ph type="dt" idx="10"/>
          </p:nvPr>
        </p:nvSpPr>
        <p:spPr>
          <a:xfrm>
            <a:off x="685800" y="63246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84"/>
          <p:cNvSpPr txBox="1">
            <a:spLocks noGrp="1"/>
          </p:cNvSpPr>
          <p:nvPr>
            <p:ph type="ftr" idx="11"/>
          </p:nvPr>
        </p:nvSpPr>
        <p:spPr>
          <a:xfrm>
            <a:off x="3124200" y="63246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84"/>
          <p:cNvSpPr txBox="1">
            <a:spLocks noGrp="1"/>
          </p:cNvSpPr>
          <p:nvPr>
            <p:ph type="sldNum" idx="12"/>
          </p:nvPr>
        </p:nvSpPr>
        <p:spPr>
          <a:xfrm>
            <a:off x="6553200" y="63246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 name="Google Shape;30;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12"/>
        <p:cNvGrpSpPr/>
        <p:nvPr/>
      </p:nvGrpSpPr>
      <p:grpSpPr>
        <a:xfrm>
          <a:off x="0" y="0"/>
          <a:ext cx="0" cy="0"/>
          <a:chOff x="0" y="0"/>
          <a:chExt cx="0" cy="0"/>
        </a:xfrm>
      </p:grpSpPr>
      <p:sp>
        <p:nvSpPr>
          <p:cNvPr id="213" name="Google Shape;213;p86"/>
          <p:cNvSpPr txBox="1">
            <a:spLocks noGrp="1"/>
          </p:cNvSpPr>
          <p:nvPr>
            <p:ph type="title"/>
          </p:nvPr>
        </p:nvSpPr>
        <p:spPr>
          <a:xfrm>
            <a:off x="246063" y="930275"/>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4" name="Google Shape;214;p86"/>
          <p:cNvSpPr>
            <a:spLocks noGrp="1"/>
          </p:cNvSpPr>
          <p:nvPr>
            <p:ph type="clipArt" idx="2"/>
          </p:nvPr>
        </p:nvSpPr>
        <p:spPr>
          <a:xfrm>
            <a:off x="685800" y="2147888"/>
            <a:ext cx="3810000" cy="4114800"/>
          </a:xfrm>
          <a:prstGeom prst="rect">
            <a:avLst/>
          </a:prstGeom>
          <a:noFill/>
          <a:ln>
            <a:noFill/>
          </a:ln>
        </p:spPr>
      </p:sp>
      <p:sp>
        <p:nvSpPr>
          <p:cNvPr id="215" name="Google Shape;215;p86"/>
          <p:cNvSpPr txBox="1">
            <a:spLocks noGrp="1"/>
          </p:cNvSpPr>
          <p:nvPr>
            <p:ph type="body" idx="1"/>
          </p:nvPr>
        </p:nvSpPr>
        <p:spPr>
          <a:xfrm>
            <a:off x="4648200" y="2147888"/>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86"/>
          <p:cNvSpPr txBox="1">
            <a:spLocks noGrp="1"/>
          </p:cNvSpPr>
          <p:nvPr>
            <p:ph type="dt" idx="10"/>
          </p:nvPr>
        </p:nvSpPr>
        <p:spPr>
          <a:xfrm>
            <a:off x="685800" y="63246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6"/>
          <p:cNvSpPr txBox="1">
            <a:spLocks noGrp="1"/>
          </p:cNvSpPr>
          <p:nvPr>
            <p:ph type="ftr" idx="11"/>
          </p:nvPr>
        </p:nvSpPr>
        <p:spPr>
          <a:xfrm>
            <a:off x="3124200" y="63246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86"/>
          <p:cNvSpPr txBox="1">
            <a:spLocks noGrp="1"/>
          </p:cNvSpPr>
          <p:nvPr>
            <p:ph type="sldNum" idx="12"/>
          </p:nvPr>
        </p:nvSpPr>
        <p:spPr>
          <a:xfrm>
            <a:off x="6553200" y="63246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9"/>
        <p:cNvGrpSpPr/>
        <p:nvPr/>
      </p:nvGrpSpPr>
      <p:grpSpPr>
        <a:xfrm>
          <a:off x="0" y="0"/>
          <a:ext cx="0" cy="0"/>
          <a:chOff x="0" y="0"/>
          <a:chExt cx="0" cy="0"/>
        </a:xfrm>
      </p:grpSpPr>
      <p:sp>
        <p:nvSpPr>
          <p:cNvPr id="220" name="Google Shape;22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1" name="Google Shape;22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2" name="Google Shape;22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5"/>
        <p:cNvGrpSpPr/>
        <p:nvPr/>
      </p:nvGrpSpPr>
      <p:grpSpPr>
        <a:xfrm>
          <a:off x="0" y="0"/>
          <a:ext cx="0" cy="0"/>
          <a:chOff x="0" y="0"/>
          <a:chExt cx="0" cy="0"/>
        </a:xfrm>
      </p:grpSpPr>
      <p:sp>
        <p:nvSpPr>
          <p:cNvPr id="226" name="Google Shape;22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 name="Google Shape;22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8" name="Google Shape;22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1"/>
        <p:cNvGrpSpPr/>
        <p:nvPr/>
      </p:nvGrpSpPr>
      <p:grpSpPr>
        <a:xfrm>
          <a:off x="0" y="0"/>
          <a:ext cx="0" cy="0"/>
          <a:chOff x="0" y="0"/>
          <a:chExt cx="0" cy="0"/>
        </a:xfrm>
      </p:grpSpPr>
      <p:sp>
        <p:nvSpPr>
          <p:cNvPr id="232" name="Google Shape;232;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 name="Google Shape;233;p8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34" name="Google Shape;234;p8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35" name="Google Shape;235;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8"/>
        <p:cNvGrpSpPr/>
        <p:nvPr/>
      </p:nvGrpSpPr>
      <p:grpSpPr>
        <a:xfrm>
          <a:off x="0" y="0"/>
          <a:ext cx="0" cy="0"/>
          <a:chOff x="0" y="0"/>
          <a:chExt cx="0" cy="0"/>
        </a:xfrm>
      </p:grpSpPr>
      <p:sp>
        <p:nvSpPr>
          <p:cNvPr id="239" name="Google Shape;239;p9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0" name="Google Shape;240;p90"/>
          <p:cNvSpPr>
            <a:spLocks noGrp="1"/>
          </p:cNvSpPr>
          <p:nvPr>
            <p:ph type="pic" idx="2"/>
          </p:nvPr>
        </p:nvSpPr>
        <p:spPr>
          <a:xfrm>
            <a:off x="1792288" y="612775"/>
            <a:ext cx="5486400" cy="4114800"/>
          </a:xfrm>
          <a:prstGeom prst="rect">
            <a:avLst/>
          </a:prstGeom>
          <a:noFill/>
          <a:ln>
            <a:noFill/>
          </a:ln>
        </p:spPr>
      </p:sp>
      <p:sp>
        <p:nvSpPr>
          <p:cNvPr id="241" name="Google Shape;241;p9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42" name="Google Shape;242;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2"/>
        <p:cNvGrpSpPr/>
        <p:nvPr/>
      </p:nvGrpSpPr>
      <p:grpSpPr>
        <a:xfrm>
          <a:off x="0" y="0"/>
          <a:ext cx="0" cy="0"/>
          <a:chOff x="0" y="0"/>
          <a:chExt cx="0" cy="0"/>
        </a:xfrm>
      </p:grpSpPr>
      <p:sp>
        <p:nvSpPr>
          <p:cNvPr id="253" name="Google Shape;253;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4" name="Google Shape;254;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5" name="Google Shape;255;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6" name="Google Shape;256;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59"/>
        <p:cNvGrpSpPr/>
        <p:nvPr/>
      </p:nvGrpSpPr>
      <p:grpSpPr>
        <a:xfrm>
          <a:off x="0" y="0"/>
          <a:ext cx="0" cy="0"/>
          <a:chOff x="0" y="0"/>
          <a:chExt cx="0" cy="0"/>
        </a:xfrm>
      </p:grpSpPr>
      <p:sp>
        <p:nvSpPr>
          <p:cNvPr id="260" name="Google Shape;260;p93"/>
          <p:cNvSpPr txBox="1">
            <a:spLocks noGrp="1"/>
          </p:cNvSpPr>
          <p:nvPr>
            <p:ph type="title"/>
          </p:nvPr>
        </p:nvSpPr>
        <p:spPr>
          <a:xfrm>
            <a:off x="1528763" y="304800"/>
            <a:ext cx="7564437"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93"/>
          <p:cNvSpPr>
            <a:spLocks noGrp="1"/>
          </p:cNvSpPr>
          <p:nvPr>
            <p:ph type="clipArt" idx="2"/>
          </p:nvPr>
        </p:nvSpPr>
        <p:spPr>
          <a:xfrm>
            <a:off x="1479550" y="1981200"/>
            <a:ext cx="3736975" cy="4114800"/>
          </a:xfrm>
          <a:prstGeom prst="rect">
            <a:avLst/>
          </a:prstGeom>
          <a:noFill/>
          <a:ln>
            <a:noFill/>
          </a:ln>
        </p:spPr>
      </p:sp>
      <p:sp>
        <p:nvSpPr>
          <p:cNvPr id="262" name="Google Shape;262;p93"/>
          <p:cNvSpPr txBox="1">
            <a:spLocks noGrp="1"/>
          </p:cNvSpPr>
          <p:nvPr>
            <p:ph type="body" idx="1"/>
          </p:nvPr>
        </p:nvSpPr>
        <p:spPr>
          <a:xfrm>
            <a:off x="5368925" y="1981200"/>
            <a:ext cx="373697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93"/>
          <p:cNvSpPr txBox="1">
            <a:spLocks noGrp="1"/>
          </p:cNvSpPr>
          <p:nvPr>
            <p:ph type="dt" idx="10"/>
          </p:nvPr>
        </p:nvSpPr>
        <p:spPr>
          <a:xfrm>
            <a:off x="1481138" y="6248400"/>
            <a:ext cx="1782762"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93"/>
          <p:cNvSpPr txBox="1">
            <a:spLocks noGrp="1"/>
          </p:cNvSpPr>
          <p:nvPr>
            <p:ph type="ftr" idx="11"/>
          </p:nvPr>
        </p:nvSpPr>
        <p:spPr>
          <a:xfrm>
            <a:off x="37973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93"/>
          <p:cNvSpPr txBox="1">
            <a:spLocks noGrp="1"/>
          </p:cNvSpPr>
          <p:nvPr>
            <p:ph type="sldNum" idx="12"/>
          </p:nvPr>
        </p:nvSpPr>
        <p:spPr>
          <a:xfrm>
            <a:off x="72263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6"/>
        <p:cNvGrpSpPr/>
        <p:nvPr/>
      </p:nvGrpSpPr>
      <p:grpSpPr>
        <a:xfrm>
          <a:off x="0" y="0"/>
          <a:ext cx="0" cy="0"/>
          <a:chOff x="0" y="0"/>
          <a:chExt cx="0" cy="0"/>
        </a:xfrm>
      </p:grpSpPr>
      <p:sp>
        <p:nvSpPr>
          <p:cNvPr id="267" name="Google Shape;267;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8" name="Google Shape;268;p9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9" name="Google Shape;269;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2"/>
        <p:cNvGrpSpPr/>
        <p:nvPr/>
      </p:nvGrpSpPr>
      <p:grpSpPr>
        <a:xfrm>
          <a:off x="0" y="0"/>
          <a:ext cx="0" cy="0"/>
          <a:chOff x="0" y="0"/>
          <a:chExt cx="0" cy="0"/>
        </a:xfrm>
      </p:grpSpPr>
      <p:sp>
        <p:nvSpPr>
          <p:cNvPr id="273" name="Google Shape;273;p9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4" name="Google Shape;274;p9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5" name="Google Shape;275;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8"/>
        <p:cNvGrpSpPr/>
        <p:nvPr/>
      </p:nvGrpSpPr>
      <p:grpSpPr>
        <a:xfrm>
          <a:off x="0" y="0"/>
          <a:ext cx="0" cy="0"/>
          <a:chOff x="0" y="0"/>
          <a:chExt cx="0" cy="0"/>
        </a:xfrm>
      </p:grpSpPr>
      <p:sp>
        <p:nvSpPr>
          <p:cNvPr id="279" name="Google Shape;27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1154113" y="457200"/>
            <a:ext cx="777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8"/>
          <p:cNvSpPr>
            <a:spLocks noGrp="1"/>
          </p:cNvSpPr>
          <p:nvPr>
            <p:ph type="clipArt" idx="2"/>
          </p:nvPr>
        </p:nvSpPr>
        <p:spPr>
          <a:xfrm>
            <a:off x="685800" y="1981200"/>
            <a:ext cx="3810000" cy="4114800"/>
          </a:xfrm>
          <a:prstGeom prst="rect">
            <a:avLst/>
          </a:prstGeom>
          <a:noFill/>
          <a:ln>
            <a:noFill/>
          </a:ln>
        </p:spPr>
      </p:sp>
      <p:sp>
        <p:nvSpPr>
          <p:cNvPr id="36" name="Google Shape;36;p58"/>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Arial"/>
                <a:ea typeface="Arial"/>
                <a:cs typeface="Arial"/>
                <a:sym typeface="Arial"/>
              </a:defRPr>
            </a:lvl1pPr>
            <a:lvl2pPr marL="0" lvl="1" indent="0" algn="r">
              <a:spcBef>
                <a:spcPts val="0"/>
              </a:spcBef>
              <a:spcAft>
                <a:spcPts val="0"/>
              </a:spcAft>
              <a:buNone/>
              <a:defRPr sz="1200">
                <a:solidFill>
                  <a:srgbClr val="888888"/>
                </a:solidFill>
                <a:latin typeface="Arial"/>
                <a:ea typeface="Arial"/>
                <a:cs typeface="Arial"/>
                <a:sym typeface="Arial"/>
              </a:defRPr>
            </a:lvl2pPr>
            <a:lvl3pPr marL="0" lvl="2" indent="0" algn="r">
              <a:spcBef>
                <a:spcPts val="0"/>
              </a:spcBef>
              <a:spcAft>
                <a:spcPts val="0"/>
              </a:spcAft>
              <a:buNone/>
              <a:defRPr sz="1200">
                <a:solidFill>
                  <a:srgbClr val="888888"/>
                </a:solidFill>
                <a:latin typeface="Arial"/>
                <a:ea typeface="Arial"/>
                <a:cs typeface="Arial"/>
                <a:sym typeface="Arial"/>
              </a:defRPr>
            </a:lvl3pPr>
            <a:lvl4pPr marL="0" lvl="3" indent="0" algn="r">
              <a:spcBef>
                <a:spcPts val="0"/>
              </a:spcBef>
              <a:spcAft>
                <a:spcPts val="0"/>
              </a:spcAft>
              <a:buNone/>
              <a:defRPr sz="1200">
                <a:solidFill>
                  <a:srgbClr val="888888"/>
                </a:solidFill>
                <a:latin typeface="Arial"/>
                <a:ea typeface="Arial"/>
                <a:cs typeface="Arial"/>
                <a:sym typeface="Arial"/>
              </a:defRPr>
            </a:lvl4pPr>
            <a:lvl5pPr marL="0" lvl="4" indent="0" algn="r">
              <a:spcBef>
                <a:spcPts val="0"/>
              </a:spcBef>
              <a:spcAft>
                <a:spcPts val="0"/>
              </a:spcAft>
              <a:buNone/>
              <a:defRPr sz="1200">
                <a:solidFill>
                  <a:srgbClr val="888888"/>
                </a:solidFill>
                <a:latin typeface="Arial"/>
                <a:ea typeface="Arial"/>
                <a:cs typeface="Arial"/>
                <a:sym typeface="Arial"/>
              </a:defRPr>
            </a:lvl5pPr>
            <a:lvl6pPr marL="0" lvl="5" indent="0" algn="r">
              <a:spcBef>
                <a:spcPts val="0"/>
              </a:spcBef>
              <a:spcAft>
                <a:spcPts val="0"/>
              </a:spcAft>
              <a:buNone/>
              <a:defRPr sz="1200">
                <a:solidFill>
                  <a:srgbClr val="888888"/>
                </a:solidFill>
                <a:latin typeface="Arial"/>
                <a:ea typeface="Arial"/>
                <a:cs typeface="Arial"/>
                <a:sym typeface="Arial"/>
              </a:defRPr>
            </a:lvl6pPr>
            <a:lvl7pPr marL="0" lvl="6" indent="0" algn="r">
              <a:spcBef>
                <a:spcPts val="0"/>
              </a:spcBef>
              <a:spcAft>
                <a:spcPts val="0"/>
              </a:spcAft>
              <a:buNone/>
              <a:defRPr sz="1200">
                <a:solidFill>
                  <a:srgbClr val="888888"/>
                </a:solidFill>
                <a:latin typeface="Arial"/>
                <a:ea typeface="Arial"/>
                <a:cs typeface="Arial"/>
                <a:sym typeface="Arial"/>
              </a:defRPr>
            </a:lvl7pPr>
            <a:lvl8pPr marL="0" lvl="7" indent="0" algn="r">
              <a:spcBef>
                <a:spcPts val="0"/>
              </a:spcBef>
              <a:spcAft>
                <a:spcPts val="0"/>
              </a:spcAft>
              <a:buNone/>
              <a:defRPr sz="1200">
                <a:solidFill>
                  <a:srgbClr val="888888"/>
                </a:solidFill>
                <a:latin typeface="Arial"/>
                <a:ea typeface="Arial"/>
                <a:cs typeface="Arial"/>
                <a:sym typeface="Arial"/>
              </a:defRPr>
            </a:lvl8pPr>
            <a:lvl9pPr marL="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
        <p:cNvGrpSpPr/>
        <p:nvPr/>
      </p:nvGrpSpPr>
      <p:grpSpPr>
        <a:xfrm>
          <a:off x="0" y="0"/>
          <a:ext cx="0" cy="0"/>
          <a:chOff x="0" y="0"/>
          <a:chExt cx="0" cy="0"/>
        </a:xfrm>
      </p:grpSpPr>
      <p:sp>
        <p:nvSpPr>
          <p:cNvPr id="283" name="Google Shape;283;p9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4" name="Google Shape;284;p97"/>
          <p:cNvSpPr>
            <a:spLocks noGrp="1"/>
          </p:cNvSpPr>
          <p:nvPr>
            <p:ph type="pic" idx="2"/>
          </p:nvPr>
        </p:nvSpPr>
        <p:spPr>
          <a:xfrm>
            <a:off x="1792288" y="612775"/>
            <a:ext cx="5486400" cy="4114800"/>
          </a:xfrm>
          <a:prstGeom prst="rect">
            <a:avLst/>
          </a:prstGeom>
          <a:noFill/>
          <a:ln>
            <a:noFill/>
          </a:ln>
        </p:spPr>
      </p:sp>
      <p:sp>
        <p:nvSpPr>
          <p:cNvPr id="285" name="Google Shape;285;p9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6" name="Google Shape;286;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289"/>
        <p:cNvGrpSpPr/>
        <p:nvPr/>
      </p:nvGrpSpPr>
      <p:grpSpPr>
        <a:xfrm>
          <a:off x="0" y="0"/>
          <a:ext cx="0" cy="0"/>
          <a:chOff x="0" y="0"/>
          <a:chExt cx="0" cy="0"/>
        </a:xfrm>
      </p:grpSpPr>
      <p:sp>
        <p:nvSpPr>
          <p:cNvPr id="290" name="Google Shape;290;p98"/>
          <p:cNvSpPr txBox="1">
            <a:spLocks noGrp="1"/>
          </p:cNvSpPr>
          <p:nvPr>
            <p:ph type="title"/>
          </p:nvPr>
        </p:nvSpPr>
        <p:spPr>
          <a:xfrm>
            <a:off x="1154113" y="457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1" name="Google Shape;291;p9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2" name="Google Shape;292;p98"/>
          <p:cNvSpPr>
            <a:spLocks noGrp="1"/>
          </p:cNvSpPr>
          <p:nvPr>
            <p:ph type="clipArt" idx="2"/>
          </p:nvPr>
        </p:nvSpPr>
        <p:spPr>
          <a:xfrm>
            <a:off x="4648200" y="1981200"/>
            <a:ext cx="3810000" cy="4114800"/>
          </a:xfrm>
          <a:prstGeom prst="rect">
            <a:avLst/>
          </a:prstGeom>
          <a:noFill/>
          <a:ln>
            <a:noFill/>
          </a:ln>
        </p:spPr>
      </p:sp>
      <p:sp>
        <p:nvSpPr>
          <p:cNvPr id="293" name="Google Shape;293;p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Arial"/>
                <a:ea typeface="Arial"/>
                <a:cs typeface="Arial"/>
                <a:sym typeface="Arial"/>
              </a:defRPr>
            </a:lvl1pPr>
            <a:lvl2pPr marL="0" lvl="1" indent="0" algn="r">
              <a:spcBef>
                <a:spcPts val="0"/>
              </a:spcBef>
              <a:spcAft>
                <a:spcPts val="0"/>
              </a:spcAft>
              <a:buNone/>
              <a:defRPr sz="1200">
                <a:solidFill>
                  <a:srgbClr val="898989"/>
                </a:solidFill>
                <a:latin typeface="Arial"/>
                <a:ea typeface="Arial"/>
                <a:cs typeface="Arial"/>
                <a:sym typeface="Arial"/>
              </a:defRPr>
            </a:lvl2pPr>
            <a:lvl3pPr marL="0" lvl="2" indent="0" algn="r">
              <a:spcBef>
                <a:spcPts val="0"/>
              </a:spcBef>
              <a:spcAft>
                <a:spcPts val="0"/>
              </a:spcAft>
              <a:buNone/>
              <a:defRPr sz="1200">
                <a:solidFill>
                  <a:srgbClr val="898989"/>
                </a:solidFill>
                <a:latin typeface="Arial"/>
                <a:ea typeface="Arial"/>
                <a:cs typeface="Arial"/>
                <a:sym typeface="Arial"/>
              </a:defRPr>
            </a:lvl3pPr>
            <a:lvl4pPr marL="0" lvl="3" indent="0" algn="r">
              <a:spcBef>
                <a:spcPts val="0"/>
              </a:spcBef>
              <a:spcAft>
                <a:spcPts val="0"/>
              </a:spcAft>
              <a:buNone/>
              <a:defRPr sz="1200">
                <a:solidFill>
                  <a:srgbClr val="898989"/>
                </a:solidFill>
                <a:latin typeface="Arial"/>
                <a:ea typeface="Arial"/>
                <a:cs typeface="Arial"/>
                <a:sym typeface="Arial"/>
              </a:defRPr>
            </a:lvl4pPr>
            <a:lvl5pPr marL="0" lvl="4" indent="0" algn="r">
              <a:spcBef>
                <a:spcPts val="0"/>
              </a:spcBef>
              <a:spcAft>
                <a:spcPts val="0"/>
              </a:spcAft>
              <a:buNone/>
              <a:defRPr sz="1200">
                <a:solidFill>
                  <a:srgbClr val="898989"/>
                </a:solidFill>
                <a:latin typeface="Arial"/>
                <a:ea typeface="Arial"/>
                <a:cs typeface="Arial"/>
                <a:sym typeface="Arial"/>
              </a:defRPr>
            </a:lvl5pPr>
            <a:lvl6pPr marL="0" lvl="5" indent="0" algn="r">
              <a:spcBef>
                <a:spcPts val="0"/>
              </a:spcBef>
              <a:spcAft>
                <a:spcPts val="0"/>
              </a:spcAft>
              <a:buNone/>
              <a:defRPr sz="1200">
                <a:solidFill>
                  <a:srgbClr val="898989"/>
                </a:solidFill>
                <a:latin typeface="Arial"/>
                <a:ea typeface="Arial"/>
                <a:cs typeface="Arial"/>
                <a:sym typeface="Arial"/>
              </a:defRPr>
            </a:lvl6pPr>
            <a:lvl7pPr marL="0" lvl="6" indent="0" algn="r">
              <a:spcBef>
                <a:spcPts val="0"/>
              </a:spcBef>
              <a:spcAft>
                <a:spcPts val="0"/>
              </a:spcAft>
              <a:buNone/>
              <a:defRPr sz="1200">
                <a:solidFill>
                  <a:srgbClr val="898989"/>
                </a:solidFill>
                <a:latin typeface="Arial"/>
                <a:ea typeface="Arial"/>
                <a:cs typeface="Arial"/>
                <a:sym typeface="Arial"/>
              </a:defRPr>
            </a:lvl7pPr>
            <a:lvl8pPr marL="0" lvl="7" indent="0" algn="r">
              <a:spcBef>
                <a:spcPts val="0"/>
              </a:spcBef>
              <a:spcAft>
                <a:spcPts val="0"/>
              </a:spcAft>
              <a:buNone/>
              <a:defRPr sz="1200">
                <a:solidFill>
                  <a:srgbClr val="898989"/>
                </a:solidFill>
                <a:latin typeface="Arial"/>
                <a:ea typeface="Arial"/>
                <a:cs typeface="Arial"/>
                <a:sym typeface="Arial"/>
              </a:defRPr>
            </a:lvl8pPr>
            <a:lvl9pPr marL="0" lvl="8" indent="0" algn="r">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8" name="Google Shape;298;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
        <p:nvSpPr>
          <p:cNvPr id="313" name="Google Shape;313;p101"/>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01"/>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01"/>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sz="1200">
                <a:solidFill>
                  <a:srgbClr val="045C75"/>
                </a:solidFill>
                <a:latin typeface="Arial"/>
                <a:ea typeface="Arial"/>
                <a:cs typeface="Arial"/>
                <a:sym typeface="Arial"/>
              </a:defRPr>
            </a:lvl1pPr>
            <a:lvl2pPr marL="0" lvl="1" indent="0" algn="r">
              <a:spcBef>
                <a:spcPts val="0"/>
              </a:spcBef>
              <a:spcAft>
                <a:spcPts val="0"/>
              </a:spcAft>
              <a:buNone/>
              <a:defRPr sz="1200">
                <a:solidFill>
                  <a:srgbClr val="045C75"/>
                </a:solidFill>
                <a:latin typeface="Arial"/>
                <a:ea typeface="Arial"/>
                <a:cs typeface="Arial"/>
                <a:sym typeface="Arial"/>
              </a:defRPr>
            </a:lvl2pPr>
            <a:lvl3pPr marL="0" lvl="2" indent="0" algn="r">
              <a:spcBef>
                <a:spcPts val="0"/>
              </a:spcBef>
              <a:spcAft>
                <a:spcPts val="0"/>
              </a:spcAft>
              <a:buNone/>
              <a:defRPr sz="1200">
                <a:solidFill>
                  <a:srgbClr val="045C75"/>
                </a:solidFill>
                <a:latin typeface="Arial"/>
                <a:ea typeface="Arial"/>
                <a:cs typeface="Arial"/>
                <a:sym typeface="Arial"/>
              </a:defRPr>
            </a:lvl3pPr>
            <a:lvl4pPr marL="0" lvl="3" indent="0" algn="r">
              <a:spcBef>
                <a:spcPts val="0"/>
              </a:spcBef>
              <a:spcAft>
                <a:spcPts val="0"/>
              </a:spcAft>
              <a:buNone/>
              <a:defRPr sz="1200">
                <a:solidFill>
                  <a:srgbClr val="045C75"/>
                </a:solidFill>
                <a:latin typeface="Arial"/>
                <a:ea typeface="Arial"/>
                <a:cs typeface="Arial"/>
                <a:sym typeface="Arial"/>
              </a:defRPr>
            </a:lvl4pPr>
            <a:lvl5pPr marL="0" lvl="4" indent="0" algn="r">
              <a:spcBef>
                <a:spcPts val="0"/>
              </a:spcBef>
              <a:spcAft>
                <a:spcPts val="0"/>
              </a:spcAft>
              <a:buNone/>
              <a:defRPr sz="1200">
                <a:solidFill>
                  <a:srgbClr val="045C75"/>
                </a:solidFill>
                <a:latin typeface="Arial"/>
                <a:ea typeface="Arial"/>
                <a:cs typeface="Arial"/>
                <a:sym typeface="Arial"/>
              </a:defRPr>
            </a:lvl5pPr>
            <a:lvl6pPr marL="0" lvl="5" indent="0" algn="r">
              <a:spcBef>
                <a:spcPts val="0"/>
              </a:spcBef>
              <a:spcAft>
                <a:spcPts val="0"/>
              </a:spcAft>
              <a:buNone/>
              <a:defRPr sz="1200">
                <a:solidFill>
                  <a:srgbClr val="045C75"/>
                </a:solidFill>
                <a:latin typeface="Arial"/>
                <a:ea typeface="Arial"/>
                <a:cs typeface="Arial"/>
                <a:sym typeface="Arial"/>
              </a:defRPr>
            </a:lvl6pPr>
            <a:lvl7pPr marL="0" lvl="6" indent="0" algn="r">
              <a:spcBef>
                <a:spcPts val="0"/>
              </a:spcBef>
              <a:spcAft>
                <a:spcPts val="0"/>
              </a:spcAft>
              <a:buNone/>
              <a:defRPr sz="1200">
                <a:solidFill>
                  <a:srgbClr val="045C75"/>
                </a:solidFill>
                <a:latin typeface="Arial"/>
                <a:ea typeface="Arial"/>
                <a:cs typeface="Arial"/>
                <a:sym typeface="Arial"/>
              </a:defRPr>
            </a:lvl7pPr>
            <a:lvl8pPr marL="0" lvl="7" indent="0" algn="r">
              <a:spcBef>
                <a:spcPts val="0"/>
              </a:spcBef>
              <a:spcAft>
                <a:spcPts val="0"/>
              </a:spcAft>
              <a:buNone/>
              <a:defRPr sz="1200">
                <a:solidFill>
                  <a:srgbClr val="045C75"/>
                </a:solidFill>
                <a:latin typeface="Arial"/>
                <a:ea typeface="Arial"/>
                <a:cs typeface="Arial"/>
                <a:sym typeface="Arial"/>
              </a:defRPr>
            </a:lvl8pPr>
            <a:lvl9pPr marL="0" lvl="8" indent="0" algn="r">
              <a:spcBef>
                <a:spcPts val="0"/>
              </a:spcBef>
              <a:spcAft>
                <a:spcPts val="0"/>
              </a:spcAft>
              <a:buNone/>
              <a:defRPr sz="1200">
                <a:solidFill>
                  <a:srgbClr val="045C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103"/>
          <p:cNvSpPr txBox="1">
            <a:spLocks noGrp="1"/>
          </p:cNvSpPr>
          <p:nvPr>
            <p:ph type="title"/>
          </p:nvPr>
        </p:nvSpPr>
        <p:spPr>
          <a:xfrm>
            <a:off x="530352" y="1316736"/>
            <a:ext cx="7772400" cy="136245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AE3AC"/>
              </a:buClr>
              <a:buSzPts val="5600"/>
              <a:buFont typeface="Calibri"/>
              <a:buNone/>
              <a:defRPr sz="5600" b="1" cap="none">
                <a:solidFill>
                  <a:srgbClr val="4AE3AC"/>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03"/>
          <p:cNvSpPr txBox="1">
            <a:spLocks noGrp="1"/>
          </p:cNvSpPr>
          <p:nvPr>
            <p:ph type="body" idx="1"/>
          </p:nvPr>
        </p:nvSpPr>
        <p:spPr>
          <a:xfrm>
            <a:off x="530352" y="2704664"/>
            <a:ext cx="7772400" cy="1509712"/>
          </a:xfrm>
          <a:prstGeom prst="rect">
            <a:avLst/>
          </a:prstGeom>
          <a:noFill/>
          <a:ln>
            <a:noFill/>
          </a:ln>
        </p:spPr>
        <p:txBody>
          <a:bodyPr spcFirstLastPara="1" wrap="square" lIns="45700" tIns="45700" rIns="45700" bIns="45700" anchor="t" anchorCtr="0">
            <a:noAutofit/>
          </a:bodyPr>
          <a:lstStyle>
            <a:lvl1pPr marL="457200" lvl="0" indent="-228600" algn="l">
              <a:spcBef>
                <a:spcPts val="440"/>
              </a:spcBef>
              <a:spcAft>
                <a:spcPts val="0"/>
              </a:spcAft>
              <a:buSzPts val="2090"/>
              <a:buNone/>
              <a:defRPr sz="2200">
                <a:solidFill>
                  <a:schemeClr val="lt1"/>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120"/>
              <a:buNone/>
              <a:defRPr sz="1600">
                <a:solidFill>
                  <a:schemeClr val="lt1"/>
                </a:solidFill>
              </a:defRPr>
            </a:lvl3pPr>
            <a:lvl4pPr marL="1828800" lvl="3" indent="-228600" algn="l">
              <a:spcBef>
                <a:spcPts val="280"/>
              </a:spcBef>
              <a:spcAft>
                <a:spcPts val="0"/>
              </a:spcAft>
              <a:buSzPts val="910"/>
              <a:buNone/>
              <a:defRPr sz="1400">
                <a:solidFill>
                  <a:schemeClr val="lt1"/>
                </a:solidFill>
              </a:defRPr>
            </a:lvl4pPr>
            <a:lvl5pPr marL="2286000" lvl="4" indent="-228600" algn="l">
              <a:spcBef>
                <a:spcPts val="280"/>
              </a:spcBef>
              <a:spcAft>
                <a:spcPts val="0"/>
              </a:spcAft>
              <a:buSzPts val="910"/>
              <a:buNone/>
              <a:defRPr sz="140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30" name="Google Shape;330;p103"/>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3"/>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103"/>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sz="1200">
                <a:solidFill>
                  <a:srgbClr val="D1EAEE"/>
                </a:solidFill>
                <a:latin typeface="Arial"/>
                <a:ea typeface="Arial"/>
                <a:cs typeface="Arial"/>
                <a:sym typeface="Arial"/>
              </a:defRPr>
            </a:lvl1pPr>
            <a:lvl2pPr marL="0" lvl="1" indent="0" algn="r">
              <a:spcBef>
                <a:spcPts val="0"/>
              </a:spcBef>
              <a:spcAft>
                <a:spcPts val="0"/>
              </a:spcAft>
              <a:buNone/>
              <a:defRPr sz="1200">
                <a:solidFill>
                  <a:srgbClr val="D1EAEE"/>
                </a:solidFill>
                <a:latin typeface="Arial"/>
                <a:ea typeface="Arial"/>
                <a:cs typeface="Arial"/>
                <a:sym typeface="Arial"/>
              </a:defRPr>
            </a:lvl2pPr>
            <a:lvl3pPr marL="0" lvl="2" indent="0" algn="r">
              <a:spcBef>
                <a:spcPts val="0"/>
              </a:spcBef>
              <a:spcAft>
                <a:spcPts val="0"/>
              </a:spcAft>
              <a:buNone/>
              <a:defRPr sz="1200">
                <a:solidFill>
                  <a:srgbClr val="D1EAEE"/>
                </a:solidFill>
                <a:latin typeface="Arial"/>
                <a:ea typeface="Arial"/>
                <a:cs typeface="Arial"/>
                <a:sym typeface="Arial"/>
              </a:defRPr>
            </a:lvl3pPr>
            <a:lvl4pPr marL="0" lvl="3" indent="0" algn="r">
              <a:spcBef>
                <a:spcPts val="0"/>
              </a:spcBef>
              <a:spcAft>
                <a:spcPts val="0"/>
              </a:spcAft>
              <a:buNone/>
              <a:defRPr sz="1200">
                <a:solidFill>
                  <a:srgbClr val="D1EAEE"/>
                </a:solidFill>
                <a:latin typeface="Arial"/>
                <a:ea typeface="Arial"/>
                <a:cs typeface="Arial"/>
                <a:sym typeface="Arial"/>
              </a:defRPr>
            </a:lvl4pPr>
            <a:lvl5pPr marL="0" lvl="4" indent="0" algn="r">
              <a:spcBef>
                <a:spcPts val="0"/>
              </a:spcBef>
              <a:spcAft>
                <a:spcPts val="0"/>
              </a:spcAft>
              <a:buNone/>
              <a:defRPr sz="1200">
                <a:solidFill>
                  <a:srgbClr val="D1EAEE"/>
                </a:solidFill>
                <a:latin typeface="Arial"/>
                <a:ea typeface="Arial"/>
                <a:cs typeface="Arial"/>
                <a:sym typeface="Arial"/>
              </a:defRPr>
            </a:lvl5pPr>
            <a:lvl6pPr marL="0" lvl="5" indent="0" algn="r">
              <a:spcBef>
                <a:spcPts val="0"/>
              </a:spcBef>
              <a:spcAft>
                <a:spcPts val="0"/>
              </a:spcAft>
              <a:buNone/>
              <a:defRPr sz="1200">
                <a:solidFill>
                  <a:srgbClr val="D1EAEE"/>
                </a:solidFill>
                <a:latin typeface="Arial"/>
                <a:ea typeface="Arial"/>
                <a:cs typeface="Arial"/>
                <a:sym typeface="Arial"/>
              </a:defRPr>
            </a:lvl6pPr>
            <a:lvl7pPr marL="0" lvl="6" indent="0" algn="r">
              <a:spcBef>
                <a:spcPts val="0"/>
              </a:spcBef>
              <a:spcAft>
                <a:spcPts val="0"/>
              </a:spcAft>
              <a:buNone/>
              <a:defRPr sz="1200">
                <a:solidFill>
                  <a:srgbClr val="D1EAEE"/>
                </a:solidFill>
                <a:latin typeface="Arial"/>
                <a:ea typeface="Arial"/>
                <a:cs typeface="Arial"/>
                <a:sym typeface="Arial"/>
              </a:defRPr>
            </a:lvl7pPr>
            <a:lvl8pPr marL="0" lvl="7" indent="0" algn="r">
              <a:spcBef>
                <a:spcPts val="0"/>
              </a:spcBef>
              <a:spcAft>
                <a:spcPts val="0"/>
              </a:spcAft>
              <a:buNone/>
              <a:defRPr sz="1200">
                <a:solidFill>
                  <a:srgbClr val="D1EAEE"/>
                </a:solidFill>
                <a:latin typeface="Arial"/>
                <a:ea typeface="Arial"/>
                <a:cs typeface="Arial"/>
                <a:sym typeface="Arial"/>
              </a:defRPr>
            </a:lvl8pPr>
            <a:lvl9pPr marL="0" lvl="8" indent="0" algn="r">
              <a:spcBef>
                <a:spcPts val="0"/>
              </a:spcBef>
              <a:spcAft>
                <a:spcPts val="0"/>
              </a:spcAft>
              <a:buNone/>
              <a:defRPr sz="1200">
                <a:solidFill>
                  <a:srgbClr val="D1EAE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44"/>
        <p:cNvGrpSpPr/>
        <p:nvPr/>
      </p:nvGrpSpPr>
      <p:grpSpPr>
        <a:xfrm>
          <a:off x="0" y="0"/>
          <a:ext cx="0" cy="0"/>
          <a:chOff x="0" y="0"/>
          <a:chExt cx="0" cy="0"/>
        </a:xfrm>
      </p:grpSpPr>
      <p:sp>
        <p:nvSpPr>
          <p:cNvPr id="345" name="Google Shape;345;p105"/>
          <p:cNvSpPr txBox="1">
            <a:spLocks noGrp="1"/>
          </p:cNvSpPr>
          <p:nvPr>
            <p:ph type="title"/>
          </p:nvPr>
        </p:nvSpPr>
        <p:spPr>
          <a:xfrm>
            <a:off x="530352" y="1316736"/>
            <a:ext cx="7772400" cy="136245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AE3AC"/>
              </a:buClr>
              <a:buSzPts val="5600"/>
              <a:buFont typeface="Calibri"/>
              <a:buNone/>
              <a:defRPr sz="5600" b="1" cap="none">
                <a:solidFill>
                  <a:srgbClr val="4AE3AC"/>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105"/>
          <p:cNvSpPr txBox="1">
            <a:spLocks noGrp="1"/>
          </p:cNvSpPr>
          <p:nvPr>
            <p:ph type="body" idx="1"/>
          </p:nvPr>
        </p:nvSpPr>
        <p:spPr>
          <a:xfrm>
            <a:off x="530352" y="2704664"/>
            <a:ext cx="7772400" cy="1509712"/>
          </a:xfrm>
          <a:prstGeom prst="rect">
            <a:avLst/>
          </a:prstGeom>
          <a:noFill/>
          <a:ln>
            <a:noFill/>
          </a:ln>
        </p:spPr>
        <p:txBody>
          <a:bodyPr spcFirstLastPara="1" wrap="square" lIns="45700" tIns="45700" rIns="45700" bIns="45700" anchor="t" anchorCtr="0">
            <a:noAutofit/>
          </a:bodyPr>
          <a:lstStyle>
            <a:lvl1pPr marL="457200" lvl="0" indent="-228600" algn="l">
              <a:spcBef>
                <a:spcPts val="440"/>
              </a:spcBef>
              <a:spcAft>
                <a:spcPts val="0"/>
              </a:spcAft>
              <a:buSzPts val="2090"/>
              <a:buNone/>
              <a:defRPr sz="2200">
                <a:solidFill>
                  <a:schemeClr val="lt1"/>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120"/>
              <a:buNone/>
              <a:defRPr sz="1600">
                <a:solidFill>
                  <a:schemeClr val="lt1"/>
                </a:solidFill>
              </a:defRPr>
            </a:lvl3pPr>
            <a:lvl4pPr marL="1828800" lvl="3" indent="-228600" algn="l">
              <a:spcBef>
                <a:spcPts val="280"/>
              </a:spcBef>
              <a:spcAft>
                <a:spcPts val="0"/>
              </a:spcAft>
              <a:buSzPts val="910"/>
              <a:buNone/>
              <a:defRPr sz="1400">
                <a:solidFill>
                  <a:schemeClr val="lt1"/>
                </a:solidFill>
              </a:defRPr>
            </a:lvl4pPr>
            <a:lvl5pPr marL="2286000" lvl="4" indent="-228600" algn="l">
              <a:spcBef>
                <a:spcPts val="280"/>
              </a:spcBef>
              <a:spcAft>
                <a:spcPts val="0"/>
              </a:spcAft>
              <a:buSzPts val="910"/>
              <a:buNone/>
              <a:defRPr sz="140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7" name="Google Shape;347;p105"/>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05"/>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10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sz="1200">
                <a:solidFill>
                  <a:srgbClr val="D1EAEE"/>
                </a:solidFill>
                <a:latin typeface="Arial"/>
                <a:ea typeface="Arial"/>
                <a:cs typeface="Arial"/>
                <a:sym typeface="Arial"/>
              </a:defRPr>
            </a:lvl1pPr>
            <a:lvl2pPr marL="0" lvl="1" indent="0" algn="r">
              <a:spcBef>
                <a:spcPts val="0"/>
              </a:spcBef>
              <a:spcAft>
                <a:spcPts val="0"/>
              </a:spcAft>
              <a:buNone/>
              <a:defRPr sz="1200">
                <a:solidFill>
                  <a:srgbClr val="D1EAEE"/>
                </a:solidFill>
                <a:latin typeface="Arial"/>
                <a:ea typeface="Arial"/>
                <a:cs typeface="Arial"/>
                <a:sym typeface="Arial"/>
              </a:defRPr>
            </a:lvl2pPr>
            <a:lvl3pPr marL="0" lvl="2" indent="0" algn="r">
              <a:spcBef>
                <a:spcPts val="0"/>
              </a:spcBef>
              <a:spcAft>
                <a:spcPts val="0"/>
              </a:spcAft>
              <a:buNone/>
              <a:defRPr sz="1200">
                <a:solidFill>
                  <a:srgbClr val="D1EAEE"/>
                </a:solidFill>
                <a:latin typeface="Arial"/>
                <a:ea typeface="Arial"/>
                <a:cs typeface="Arial"/>
                <a:sym typeface="Arial"/>
              </a:defRPr>
            </a:lvl3pPr>
            <a:lvl4pPr marL="0" lvl="3" indent="0" algn="r">
              <a:spcBef>
                <a:spcPts val="0"/>
              </a:spcBef>
              <a:spcAft>
                <a:spcPts val="0"/>
              </a:spcAft>
              <a:buNone/>
              <a:defRPr sz="1200">
                <a:solidFill>
                  <a:srgbClr val="D1EAEE"/>
                </a:solidFill>
                <a:latin typeface="Arial"/>
                <a:ea typeface="Arial"/>
                <a:cs typeface="Arial"/>
                <a:sym typeface="Arial"/>
              </a:defRPr>
            </a:lvl4pPr>
            <a:lvl5pPr marL="0" lvl="4" indent="0" algn="r">
              <a:spcBef>
                <a:spcPts val="0"/>
              </a:spcBef>
              <a:spcAft>
                <a:spcPts val="0"/>
              </a:spcAft>
              <a:buNone/>
              <a:defRPr sz="1200">
                <a:solidFill>
                  <a:srgbClr val="D1EAEE"/>
                </a:solidFill>
                <a:latin typeface="Arial"/>
                <a:ea typeface="Arial"/>
                <a:cs typeface="Arial"/>
                <a:sym typeface="Arial"/>
              </a:defRPr>
            </a:lvl5pPr>
            <a:lvl6pPr marL="0" lvl="5" indent="0" algn="r">
              <a:spcBef>
                <a:spcPts val="0"/>
              </a:spcBef>
              <a:spcAft>
                <a:spcPts val="0"/>
              </a:spcAft>
              <a:buNone/>
              <a:defRPr sz="1200">
                <a:solidFill>
                  <a:srgbClr val="D1EAEE"/>
                </a:solidFill>
                <a:latin typeface="Arial"/>
                <a:ea typeface="Arial"/>
                <a:cs typeface="Arial"/>
                <a:sym typeface="Arial"/>
              </a:defRPr>
            </a:lvl6pPr>
            <a:lvl7pPr marL="0" lvl="6" indent="0" algn="r">
              <a:spcBef>
                <a:spcPts val="0"/>
              </a:spcBef>
              <a:spcAft>
                <a:spcPts val="0"/>
              </a:spcAft>
              <a:buNone/>
              <a:defRPr sz="1200">
                <a:solidFill>
                  <a:srgbClr val="D1EAEE"/>
                </a:solidFill>
                <a:latin typeface="Arial"/>
                <a:ea typeface="Arial"/>
                <a:cs typeface="Arial"/>
                <a:sym typeface="Arial"/>
              </a:defRPr>
            </a:lvl7pPr>
            <a:lvl8pPr marL="0" lvl="7" indent="0" algn="r">
              <a:spcBef>
                <a:spcPts val="0"/>
              </a:spcBef>
              <a:spcAft>
                <a:spcPts val="0"/>
              </a:spcAft>
              <a:buNone/>
              <a:defRPr sz="1200">
                <a:solidFill>
                  <a:srgbClr val="D1EAEE"/>
                </a:solidFill>
                <a:latin typeface="Arial"/>
                <a:ea typeface="Arial"/>
                <a:cs typeface="Arial"/>
                <a:sym typeface="Arial"/>
              </a:defRPr>
            </a:lvl8pPr>
            <a:lvl9pPr marL="0" lvl="8" indent="0" algn="r">
              <a:spcBef>
                <a:spcPts val="0"/>
              </a:spcBef>
              <a:spcAft>
                <a:spcPts val="0"/>
              </a:spcAft>
              <a:buNone/>
              <a:defRPr sz="1200">
                <a:solidFill>
                  <a:srgbClr val="D1EAE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5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9"/>
          <p:cNvSpPr>
            <a:spLocks noGrp="1"/>
          </p:cNvSpPr>
          <p:nvPr>
            <p:ph type="pic" idx="2"/>
          </p:nvPr>
        </p:nvSpPr>
        <p:spPr>
          <a:xfrm>
            <a:off x="1792288" y="612775"/>
            <a:ext cx="5486400" cy="4114800"/>
          </a:xfrm>
          <a:prstGeom prst="rect">
            <a:avLst/>
          </a:prstGeom>
          <a:noFill/>
          <a:ln>
            <a:noFill/>
          </a:ln>
        </p:spPr>
      </p:sp>
      <p:sp>
        <p:nvSpPr>
          <p:cNvPr id="43" name="Google Shape;43;p5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4" name="Google Shape;44;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6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6" name="Google Shape;56;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2" name="Google Shape;62;p6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3" name="Google Shape;63;p6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6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jp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jp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6.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54" descr="PowerPtTemplate_MedicalGas.jpg"/>
          <p:cNvPicPr preferRelativeResize="0"/>
          <p:nvPr/>
        </p:nvPicPr>
        <p:blipFill rotWithShape="1">
          <a:blip r:embed="rId15">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3" name="Google Shape;103;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5" name="Google Shape;105;p68" descr="PowerPtTemplate_MedicalGas.jpg"/>
          <p:cNvPicPr preferRelativeResize="0"/>
          <p:nvPr/>
        </p:nvPicPr>
        <p:blipFill rotWithShape="1">
          <a:blip r:embed="rId15">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1" name="Google Shape;191;p8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2" name="Google Shape;19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 name="Google Shape;19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 name="Google Shape;19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5" name="Google Shape;195;p82" descr="PowerPtTemplate_MedicalGas.jpg"/>
          <p:cNvPicPr preferRelativeResize="0"/>
          <p:nvPr/>
        </p:nvPicPr>
        <p:blipFill rotWithShape="1">
          <a:blip r:embed="rId10">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7" name="Google Shape;247;p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8" name="Google Shape;248;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9" name="Google Shape;249;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51" name="Google Shape;251;p91" descr="PowerPtTemplate_MedicalGas.jpg"/>
          <p:cNvPicPr preferRelativeResize="0"/>
          <p:nvPr/>
        </p:nvPicPr>
        <p:blipFill rotWithShape="1">
          <a:blip r:embed="rId10">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100"/>
          <p:cNvSpPr/>
          <p:nvPr/>
        </p:nvSpPr>
        <p:spPr>
          <a:xfrm>
            <a:off x="-9525" y="-7938"/>
            <a:ext cx="9163050" cy="1041401"/>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03" name="Google Shape;303;p100"/>
          <p:cNvSpPr/>
          <p:nvPr/>
        </p:nvSpPr>
        <p:spPr>
          <a:xfrm>
            <a:off x="4381500" y="-7938"/>
            <a:ext cx="4762500" cy="638176"/>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04" name="Google Shape;304;p100"/>
          <p:cNvSpPr txBox="1">
            <a:spLocks noGrp="1"/>
          </p:cNvSpPr>
          <p:nvPr>
            <p:ph type="title"/>
          </p:nvPr>
        </p:nvSpPr>
        <p:spPr>
          <a:xfrm>
            <a:off x="457200" y="704850"/>
            <a:ext cx="8229600" cy="1143000"/>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305" name="Google Shape;305;p100"/>
          <p:cNvSpPr txBox="1">
            <a:spLocks noGrp="1"/>
          </p:cNvSpPr>
          <p:nvPr>
            <p:ph type="body" idx="1"/>
          </p:nvPr>
        </p:nvSpPr>
        <p:spPr>
          <a:xfrm>
            <a:off x="457200" y="1935163"/>
            <a:ext cx="8229600" cy="4389437"/>
          </a:xfrm>
          <a:prstGeom prst="rect">
            <a:avLst/>
          </a:prstGeom>
          <a:noFill/>
          <a:ln>
            <a:noFill/>
          </a:ln>
        </p:spPr>
        <p:txBody>
          <a:bodyPr spcFirstLastPara="1" wrap="square" lIns="91425" tIns="45700" rIns="91425" bIns="45700"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306" name="Google Shape;306;p100"/>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7" name="Google Shape;307;p100"/>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8" name="Google Shape;308;p10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200">
                <a:solidFill>
                  <a:srgbClr val="045C75"/>
                </a:solidFill>
                <a:latin typeface="Arial"/>
                <a:ea typeface="Arial"/>
                <a:cs typeface="Arial"/>
                <a:sym typeface="Arial"/>
              </a:defRPr>
            </a:lvl1pPr>
            <a:lvl2pPr marL="0" marR="0" lvl="1" indent="0" algn="r" rtl="0">
              <a:spcBef>
                <a:spcPts val="0"/>
              </a:spcBef>
              <a:spcAft>
                <a:spcPts val="0"/>
              </a:spcAft>
              <a:buNone/>
              <a:defRPr sz="1200">
                <a:solidFill>
                  <a:srgbClr val="045C75"/>
                </a:solidFill>
                <a:latin typeface="Arial"/>
                <a:ea typeface="Arial"/>
                <a:cs typeface="Arial"/>
                <a:sym typeface="Arial"/>
              </a:defRPr>
            </a:lvl2pPr>
            <a:lvl3pPr marL="0" marR="0" lvl="2" indent="0" algn="r" rtl="0">
              <a:spcBef>
                <a:spcPts val="0"/>
              </a:spcBef>
              <a:spcAft>
                <a:spcPts val="0"/>
              </a:spcAft>
              <a:buNone/>
              <a:defRPr sz="1200">
                <a:solidFill>
                  <a:srgbClr val="045C75"/>
                </a:solidFill>
                <a:latin typeface="Arial"/>
                <a:ea typeface="Arial"/>
                <a:cs typeface="Arial"/>
                <a:sym typeface="Arial"/>
              </a:defRPr>
            </a:lvl3pPr>
            <a:lvl4pPr marL="0" marR="0" lvl="3" indent="0" algn="r" rtl="0">
              <a:spcBef>
                <a:spcPts val="0"/>
              </a:spcBef>
              <a:spcAft>
                <a:spcPts val="0"/>
              </a:spcAft>
              <a:buNone/>
              <a:defRPr sz="1200">
                <a:solidFill>
                  <a:srgbClr val="045C75"/>
                </a:solidFill>
                <a:latin typeface="Arial"/>
                <a:ea typeface="Arial"/>
                <a:cs typeface="Arial"/>
                <a:sym typeface="Arial"/>
              </a:defRPr>
            </a:lvl4pPr>
            <a:lvl5pPr marL="0" marR="0" lvl="4" indent="0" algn="r" rtl="0">
              <a:spcBef>
                <a:spcPts val="0"/>
              </a:spcBef>
              <a:spcAft>
                <a:spcPts val="0"/>
              </a:spcAft>
              <a:buNone/>
              <a:defRPr sz="1200">
                <a:solidFill>
                  <a:srgbClr val="045C75"/>
                </a:solidFill>
                <a:latin typeface="Arial"/>
                <a:ea typeface="Arial"/>
                <a:cs typeface="Arial"/>
                <a:sym typeface="Arial"/>
              </a:defRPr>
            </a:lvl5pPr>
            <a:lvl6pPr marL="0" marR="0" lvl="5" indent="0" algn="r" rtl="0">
              <a:spcBef>
                <a:spcPts val="0"/>
              </a:spcBef>
              <a:spcAft>
                <a:spcPts val="0"/>
              </a:spcAft>
              <a:buNone/>
              <a:defRPr sz="1200">
                <a:solidFill>
                  <a:srgbClr val="045C75"/>
                </a:solidFill>
                <a:latin typeface="Arial"/>
                <a:ea typeface="Arial"/>
                <a:cs typeface="Arial"/>
                <a:sym typeface="Arial"/>
              </a:defRPr>
            </a:lvl6pPr>
            <a:lvl7pPr marL="0" marR="0" lvl="6" indent="0" algn="r" rtl="0">
              <a:spcBef>
                <a:spcPts val="0"/>
              </a:spcBef>
              <a:spcAft>
                <a:spcPts val="0"/>
              </a:spcAft>
              <a:buNone/>
              <a:defRPr sz="1200">
                <a:solidFill>
                  <a:srgbClr val="045C75"/>
                </a:solidFill>
                <a:latin typeface="Arial"/>
                <a:ea typeface="Arial"/>
                <a:cs typeface="Arial"/>
                <a:sym typeface="Arial"/>
              </a:defRPr>
            </a:lvl7pPr>
            <a:lvl8pPr marL="0" marR="0" lvl="7" indent="0" algn="r" rtl="0">
              <a:spcBef>
                <a:spcPts val="0"/>
              </a:spcBef>
              <a:spcAft>
                <a:spcPts val="0"/>
              </a:spcAft>
              <a:buNone/>
              <a:defRPr sz="1200">
                <a:solidFill>
                  <a:srgbClr val="045C75"/>
                </a:solidFill>
                <a:latin typeface="Arial"/>
                <a:ea typeface="Arial"/>
                <a:cs typeface="Arial"/>
                <a:sym typeface="Arial"/>
              </a:defRPr>
            </a:lvl8pPr>
            <a:lvl9pPr marL="0" marR="0" lvl="8" indent="0" algn="r" rtl="0">
              <a:spcBef>
                <a:spcPts val="0"/>
              </a:spcBef>
              <a:spcAft>
                <a:spcPts val="0"/>
              </a:spcAft>
              <a:buNone/>
              <a:defRPr sz="1200">
                <a:solidFill>
                  <a:srgbClr val="045C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309" name="Google Shape;309;p100"/>
          <p:cNvGrpSpPr/>
          <p:nvPr/>
        </p:nvGrpSpPr>
        <p:grpSpPr>
          <a:xfrm>
            <a:off x="-29327" y="-14808"/>
            <a:ext cx="9198220" cy="1083716"/>
            <a:chOff x="-29322" y="-1971"/>
            <a:chExt cx="9198255" cy="1086266"/>
          </a:xfrm>
        </p:grpSpPr>
        <p:sp>
          <p:nvSpPr>
            <p:cNvPr id="310" name="Google Shape;310;p100"/>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1" name="Google Shape;311;p100"/>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9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102"/>
          <p:cNvSpPr/>
          <p:nvPr/>
        </p:nvSpPr>
        <p:spPr>
          <a:xfrm>
            <a:off x="-9525" y="-7938"/>
            <a:ext cx="9163050" cy="1041401"/>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18" name="Google Shape;318;p102"/>
          <p:cNvSpPr/>
          <p:nvPr/>
        </p:nvSpPr>
        <p:spPr>
          <a:xfrm>
            <a:off x="4381500" y="-7938"/>
            <a:ext cx="4762500" cy="638176"/>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19" name="Google Shape;319;p102"/>
          <p:cNvSpPr txBox="1">
            <a:spLocks noGrp="1"/>
          </p:cNvSpPr>
          <p:nvPr>
            <p:ph type="title"/>
          </p:nvPr>
        </p:nvSpPr>
        <p:spPr>
          <a:xfrm>
            <a:off x="457200" y="704850"/>
            <a:ext cx="8229600" cy="1143000"/>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320" name="Google Shape;320;p102"/>
          <p:cNvSpPr txBox="1">
            <a:spLocks noGrp="1"/>
          </p:cNvSpPr>
          <p:nvPr>
            <p:ph type="body" idx="1"/>
          </p:nvPr>
        </p:nvSpPr>
        <p:spPr>
          <a:xfrm>
            <a:off x="457200" y="1935163"/>
            <a:ext cx="8229600" cy="4389437"/>
          </a:xfrm>
          <a:prstGeom prst="rect">
            <a:avLst/>
          </a:prstGeom>
          <a:noFill/>
          <a:ln>
            <a:noFill/>
          </a:ln>
        </p:spPr>
        <p:txBody>
          <a:bodyPr spcFirstLastPara="1" wrap="square" lIns="91425" tIns="45700" rIns="91425" bIns="45700"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dirty="0"/>
          </a:p>
        </p:txBody>
      </p:sp>
      <p:sp>
        <p:nvSpPr>
          <p:cNvPr id="321" name="Google Shape;321;p102"/>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2" name="Google Shape;322;p102"/>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3" name="Google Shape;323;p102"/>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200">
                <a:solidFill>
                  <a:srgbClr val="045C75"/>
                </a:solidFill>
                <a:latin typeface="Arial"/>
                <a:ea typeface="Arial"/>
                <a:cs typeface="Arial"/>
                <a:sym typeface="Arial"/>
              </a:defRPr>
            </a:lvl1pPr>
            <a:lvl2pPr marL="0" marR="0" lvl="1" indent="0" algn="r" rtl="0">
              <a:spcBef>
                <a:spcPts val="0"/>
              </a:spcBef>
              <a:spcAft>
                <a:spcPts val="0"/>
              </a:spcAft>
              <a:buNone/>
              <a:defRPr sz="1200">
                <a:solidFill>
                  <a:srgbClr val="045C75"/>
                </a:solidFill>
                <a:latin typeface="Arial"/>
                <a:ea typeface="Arial"/>
                <a:cs typeface="Arial"/>
                <a:sym typeface="Arial"/>
              </a:defRPr>
            </a:lvl2pPr>
            <a:lvl3pPr marL="0" marR="0" lvl="2" indent="0" algn="r" rtl="0">
              <a:spcBef>
                <a:spcPts val="0"/>
              </a:spcBef>
              <a:spcAft>
                <a:spcPts val="0"/>
              </a:spcAft>
              <a:buNone/>
              <a:defRPr sz="1200">
                <a:solidFill>
                  <a:srgbClr val="045C75"/>
                </a:solidFill>
                <a:latin typeface="Arial"/>
                <a:ea typeface="Arial"/>
                <a:cs typeface="Arial"/>
                <a:sym typeface="Arial"/>
              </a:defRPr>
            </a:lvl3pPr>
            <a:lvl4pPr marL="0" marR="0" lvl="3" indent="0" algn="r" rtl="0">
              <a:spcBef>
                <a:spcPts val="0"/>
              </a:spcBef>
              <a:spcAft>
                <a:spcPts val="0"/>
              </a:spcAft>
              <a:buNone/>
              <a:defRPr sz="1200">
                <a:solidFill>
                  <a:srgbClr val="045C75"/>
                </a:solidFill>
                <a:latin typeface="Arial"/>
                <a:ea typeface="Arial"/>
                <a:cs typeface="Arial"/>
                <a:sym typeface="Arial"/>
              </a:defRPr>
            </a:lvl4pPr>
            <a:lvl5pPr marL="0" marR="0" lvl="4" indent="0" algn="r" rtl="0">
              <a:spcBef>
                <a:spcPts val="0"/>
              </a:spcBef>
              <a:spcAft>
                <a:spcPts val="0"/>
              </a:spcAft>
              <a:buNone/>
              <a:defRPr sz="1200">
                <a:solidFill>
                  <a:srgbClr val="045C75"/>
                </a:solidFill>
                <a:latin typeface="Arial"/>
                <a:ea typeface="Arial"/>
                <a:cs typeface="Arial"/>
                <a:sym typeface="Arial"/>
              </a:defRPr>
            </a:lvl5pPr>
            <a:lvl6pPr marL="0" marR="0" lvl="5" indent="0" algn="r" rtl="0">
              <a:spcBef>
                <a:spcPts val="0"/>
              </a:spcBef>
              <a:spcAft>
                <a:spcPts val="0"/>
              </a:spcAft>
              <a:buNone/>
              <a:defRPr sz="1200">
                <a:solidFill>
                  <a:srgbClr val="045C75"/>
                </a:solidFill>
                <a:latin typeface="Arial"/>
                <a:ea typeface="Arial"/>
                <a:cs typeface="Arial"/>
                <a:sym typeface="Arial"/>
              </a:defRPr>
            </a:lvl6pPr>
            <a:lvl7pPr marL="0" marR="0" lvl="6" indent="0" algn="r" rtl="0">
              <a:spcBef>
                <a:spcPts val="0"/>
              </a:spcBef>
              <a:spcAft>
                <a:spcPts val="0"/>
              </a:spcAft>
              <a:buNone/>
              <a:defRPr sz="1200">
                <a:solidFill>
                  <a:srgbClr val="045C75"/>
                </a:solidFill>
                <a:latin typeface="Arial"/>
                <a:ea typeface="Arial"/>
                <a:cs typeface="Arial"/>
                <a:sym typeface="Arial"/>
              </a:defRPr>
            </a:lvl7pPr>
            <a:lvl8pPr marL="0" marR="0" lvl="7" indent="0" algn="r" rtl="0">
              <a:spcBef>
                <a:spcPts val="0"/>
              </a:spcBef>
              <a:spcAft>
                <a:spcPts val="0"/>
              </a:spcAft>
              <a:buNone/>
              <a:defRPr sz="1200">
                <a:solidFill>
                  <a:srgbClr val="045C75"/>
                </a:solidFill>
                <a:latin typeface="Arial"/>
                <a:ea typeface="Arial"/>
                <a:cs typeface="Arial"/>
                <a:sym typeface="Arial"/>
              </a:defRPr>
            </a:lvl8pPr>
            <a:lvl9pPr marL="0" marR="0" lvl="8" indent="0" algn="r" rtl="0">
              <a:spcBef>
                <a:spcPts val="0"/>
              </a:spcBef>
              <a:spcAft>
                <a:spcPts val="0"/>
              </a:spcAft>
              <a:buNone/>
              <a:defRPr sz="1200">
                <a:solidFill>
                  <a:srgbClr val="045C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324" name="Google Shape;324;p102"/>
          <p:cNvGrpSpPr/>
          <p:nvPr/>
        </p:nvGrpSpPr>
        <p:grpSpPr>
          <a:xfrm>
            <a:off x="-29327" y="-14808"/>
            <a:ext cx="9198220" cy="1083716"/>
            <a:chOff x="-29322" y="-1971"/>
            <a:chExt cx="9198255" cy="1086266"/>
          </a:xfrm>
        </p:grpSpPr>
        <p:sp>
          <p:nvSpPr>
            <p:cNvPr id="325" name="Google Shape;325;p102"/>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6" name="Google Shape;326;p102"/>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sp>
        <p:nvSpPr>
          <p:cNvPr id="334" name="Google Shape;334;p104"/>
          <p:cNvSpPr/>
          <p:nvPr/>
        </p:nvSpPr>
        <p:spPr>
          <a:xfrm>
            <a:off x="-9525" y="-7938"/>
            <a:ext cx="9163050" cy="1041401"/>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35" name="Google Shape;335;p104"/>
          <p:cNvSpPr/>
          <p:nvPr/>
        </p:nvSpPr>
        <p:spPr>
          <a:xfrm>
            <a:off x="4381500" y="-7938"/>
            <a:ext cx="4762500" cy="638176"/>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36" name="Google Shape;336;p104"/>
          <p:cNvSpPr txBox="1">
            <a:spLocks noGrp="1"/>
          </p:cNvSpPr>
          <p:nvPr>
            <p:ph type="title"/>
          </p:nvPr>
        </p:nvSpPr>
        <p:spPr>
          <a:xfrm>
            <a:off x="457200" y="704850"/>
            <a:ext cx="8229600" cy="1143000"/>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337" name="Google Shape;337;p104"/>
          <p:cNvSpPr txBox="1">
            <a:spLocks noGrp="1"/>
          </p:cNvSpPr>
          <p:nvPr>
            <p:ph type="body" idx="1"/>
          </p:nvPr>
        </p:nvSpPr>
        <p:spPr>
          <a:xfrm>
            <a:off x="457200" y="1935163"/>
            <a:ext cx="8229600" cy="4389437"/>
          </a:xfrm>
          <a:prstGeom prst="rect">
            <a:avLst/>
          </a:prstGeom>
          <a:noFill/>
          <a:ln>
            <a:noFill/>
          </a:ln>
        </p:spPr>
        <p:txBody>
          <a:bodyPr spcFirstLastPara="1" wrap="square" lIns="91425" tIns="45700" rIns="91425" bIns="45700"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338" name="Google Shape;338;p104"/>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9" name="Google Shape;339;p104"/>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0" name="Google Shape;340;p104"/>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200">
                <a:solidFill>
                  <a:srgbClr val="045C75"/>
                </a:solidFill>
                <a:latin typeface="Arial"/>
                <a:ea typeface="Arial"/>
                <a:cs typeface="Arial"/>
                <a:sym typeface="Arial"/>
              </a:defRPr>
            </a:lvl1pPr>
            <a:lvl2pPr marL="0" marR="0" lvl="1" indent="0" algn="r" rtl="0">
              <a:spcBef>
                <a:spcPts val="0"/>
              </a:spcBef>
              <a:spcAft>
                <a:spcPts val="0"/>
              </a:spcAft>
              <a:buNone/>
              <a:defRPr sz="1200">
                <a:solidFill>
                  <a:srgbClr val="045C75"/>
                </a:solidFill>
                <a:latin typeface="Arial"/>
                <a:ea typeface="Arial"/>
                <a:cs typeface="Arial"/>
                <a:sym typeface="Arial"/>
              </a:defRPr>
            </a:lvl2pPr>
            <a:lvl3pPr marL="0" marR="0" lvl="2" indent="0" algn="r" rtl="0">
              <a:spcBef>
                <a:spcPts val="0"/>
              </a:spcBef>
              <a:spcAft>
                <a:spcPts val="0"/>
              </a:spcAft>
              <a:buNone/>
              <a:defRPr sz="1200">
                <a:solidFill>
                  <a:srgbClr val="045C75"/>
                </a:solidFill>
                <a:latin typeface="Arial"/>
                <a:ea typeface="Arial"/>
                <a:cs typeface="Arial"/>
                <a:sym typeface="Arial"/>
              </a:defRPr>
            </a:lvl3pPr>
            <a:lvl4pPr marL="0" marR="0" lvl="3" indent="0" algn="r" rtl="0">
              <a:spcBef>
                <a:spcPts val="0"/>
              </a:spcBef>
              <a:spcAft>
                <a:spcPts val="0"/>
              </a:spcAft>
              <a:buNone/>
              <a:defRPr sz="1200">
                <a:solidFill>
                  <a:srgbClr val="045C75"/>
                </a:solidFill>
                <a:latin typeface="Arial"/>
                <a:ea typeface="Arial"/>
                <a:cs typeface="Arial"/>
                <a:sym typeface="Arial"/>
              </a:defRPr>
            </a:lvl4pPr>
            <a:lvl5pPr marL="0" marR="0" lvl="4" indent="0" algn="r" rtl="0">
              <a:spcBef>
                <a:spcPts val="0"/>
              </a:spcBef>
              <a:spcAft>
                <a:spcPts val="0"/>
              </a:spcAft>
              <a:buNone/>
              <a:defRPr sz="1200">
                <a:solidFill>
                  <a:srgbClr val="045C75"/>
                </a:solidFill>
                <a:latin typeface="Arial"/>
                <a:ea typeface="Arial"/>
                <a:cs typeface="Arial"/>
                <a:sym typeface="Arial"/>
              </a:defRPr>
            </a:lvl5pPr>
            <a:lvl6pPr marL="0" marR="0" lvl="5" indent="0" algn="r" rtl="0">
              <a:spcBef>
                <a:spcPts val="0"/>
              </a:spcBef>
              <a:spcAft>
                <a:spcPts val="0"/>
              </a:spcAft>
              <a:buNone/>
              <a:defRPr sz="1200">
                <a:solidFill>
                  <a:srgbClr val="045C75"/>
                </a:solidFill>
                <a:latin typeface="Arial"/>
                <a:ea typeface="Arial"/>
                <a:cs typeface="Arial"/>
                <a:sym typeface="Arial"/>
              </a:defRPr>
            </a:lvl6pPr>
            <a:lvl7pPr marL="0" marR="0" lvl="6" indent="0" algn="r" rtl="0">
              <a:spcBef>
                <a:spcPts val="0"/>
              </a:spcBef>
              <a:spcAft>
                <a:spcPts val="0"/>
              </a:spcAft>
              <a:buNone/>
              <a:defRPr sz="1200">
                <a:solidFill>
                  <a:srgbClr val="045C75"/>
                </a:solidFill>
                <a:latin typeface="Arial"/>
                <a:ea typeface="Arial"/>
                <a:cs typeface="Arial"/>
                <a:sym typeface="Arial"/>
              </a:defRPr>
            </a:lvl7pPr>
            <a:lvl8pPr marL="0" marR="0" lvl="7" indent="0" algn="r" rtl="0">
              <a:spcBef>
                <a:spcPts val="0"/>
              </a:spcBef>
              <a:spcAft>
                <a:spcPts val="0"/>
              </a:spcAft>
              <a:buNone/>
              <a:defRPr sz="1200">
                <a:solidFill>
                  <a:srgbClr val="045C75"/>
                </a:solidFill>
                <a:latin typeface="Arial"/>
                <a:ea typeface="Arial"/>
                <a:cs typeface="Arial"/>
                <a:sym typeface="Arial"/>
              </a:defRPr>
            </a:lvl8pPr>
            <a:lvl9pPr marL="0" marR="0" lvl="8" indent="0" algn="r" rtl="0">
              <a:spcBef>
                <a:spcPts val="0"/>
              </a:spcBef>
              <a:spcAft>
                <a:spcPts val="0"/>
              </a:spcAft>
              <a:buNone/>
              <a:defRPr sz="1200">
                <a:solidFill>
                  <a:srgbClr val="045C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341" name="Google Shape;341;p104"/>
          <p:cNvGrpSpPr/>
          <p:nvPr/>
        </p:nvGrpSpPr>
        <p:grpSpPr>
          <a:xfrm>
            <a:off x="-29327" y="-14808"/>
            <a:ext cx="9198220" cy="1083716"/>
            <a:chOff x="-29322" y="-1971"/>
            <a:chExt cx="9198255" cy="1086266"/>
          </a:xfrm>
        </p:grpSpPr>
        <p:sp>
          <p:nvSpPr>
            <p:cNvPr id="342" name="Google Shape;342;p104"/>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04"/>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c7a3ed30-af1e-11ea-ad2d-657199739608.html#ID000990008171"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0e1be869-4cdb-11ea-b5e5-176131c58cf4.html#ID00099000045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codesonline.nfpa.org/code/f2dff7ff-7c38-4d28-a62c-2b50579979ad/3c37c875-f6c2-4864-a8e1-dbc82177f1f4/np_03c3be4d-4cdb-11ea-b5e5-176131c58cf4.html#ID000990001122" TargetMode="External"/><Relationship Id="rId5" Type="http://schemas.openxmlformats.org/officeDocument/2006/relationships/hyperlink" Target="https://codesonline.nfpa.org/code/f2dff7ff-7c38-4d28-a62c-2b50579979ad/3c37c875-f6c2-4864-a8e1-dbc82177f1f4/np_06d0d6d7-4cdb-11ea-b5e5-176131c58cf4.html#ID000990000957" TargetMode="External"/><Relationship Id="rId4" Type="http://schemas.openxmlformats.org/officeDocument/2006/relationships/hyperlink" Target="https://codesonline.nfpa.org/code/f2dff7ff-7c38-4d28-a62c-2b50579979ad/3c37c875-f6c2-4864-a8e1-dbc82177f1f4/np_0dfa2f91-4cdb-11ea-b5e5-176131c58cf4.html#ID00099000046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0c5aaff8-4cdb-11ea-b5e5-176131c58cf4.html#ID00099000054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codesonline.nfpa.org/code/f2dff7ff-7c38-4d28-a62c-2b50579979ad/3c37c875-f6c2-4864-a8e1-dbc82177f1f4/np_0bf3d7b8-4cdb-11ea-b5e5-176131c58cf4.html#ID000990000583"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b05ffa1f-4cdb-11ea-b5e5-176131c58cf4.html#ID00099000485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codesonline.nfpa.org/code/f2dff7ff-7c38-4d28-a62c-2b50579979ad/3c37c875-f6c2-4864-a8e1-dbc82177f1f4/np_0cb04a20-4cdb-11ea-b5e5-176131c58cf4.html#ID000990006710" TargetMode="External"/><Relationship Id="rId4" Type="http://schemas.openxmlformats.org/officeDocument/2006/relationships/hyperlink" Target="https://codesonline.nfpa.org/code/f2dff7ff-7c38-4d28-a62c-2b50579979ad/3c37c875-f6c2-4864-a8e1-dbc82177f1f4/np_0f5ec800-4cdb-11ea-b5e5-176131c58cf4.html#ID000990000372"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0d68c4df-4cdb-11ea-b5e5-176131c58cf4.html#ID000990000497"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c8780637-af1e-11ea-ad2d-657199739608.html#ID000990008125"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0bf3d7b8-4cdb-11ea-b5e5-176131c58cf4.html#ID000990000583"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codesonline.nfpa.org/code/f2dff7ff-7c38-4d28-a62c-2b50579979ad/3c37c875-f6c2-4864-a8e1-dbc82177f1f4/np_608b683f-af1e-11ea-ad2d-657199739608.html"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dirty="0"/>
              <a:t>NFPA 99 2021</a:t>
            </a:r>
            <a:endParaRPr dirty="0"/>
          </a:p>
        </p:txBody>
      </p:sp>
      <p:sp>
        <p:nvSpPr>
          <p:cNvPr id="355" name="Google Shape;355;p1"/>
          <p:cNvSpPr txBox="1">
            <a:spLocks noGrp="1"/>
          </p:cNvSpPr>
          <p:nvPr>
            <p:ph type="body" idx="1"/>
          </p:nvPr>
        </p:nvSpPr>
        <p:spPr>
          <a:xfrm>
            <a:off x="377250" y="1609075"/>
            <a:ext cx="8229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r>
              <a:rPr lang="en-US" sz="2200" dirty="0"/>
              <a:t>5.1.1.2 Category 1 piped gas or piped vacuum system requirements shall be applied where any of the following criteria is met:</a:t>
            </a:r>
            <a:endParaRPr sz="2200" dirty="0"/>
          </a:p>
          <a:p>
            <a:pPr marL="344488" lvl="0" indent="-344488" algn="l" rtl="0">
              <a:spcBef>
                <a:spcPts val="442"/>
              </a:spcBef>
              <a:spcAft>
                <a:spcPts val="0"/>
              </a:spcAft>
              <a:buClr>
                <a:schemeClr val="dk1"/>
              </a:buClr>
              <a:buSzPct val="100000"/>
              <a:buNone/>
            </a:pPr>
            <a:r>
              <a:rPr lang="en-US" sz="2200" dirty="0"/>
              <a:t>(1) General anesthesia or deep sedation is performed as defined in 3.3.68.1 and 3.3.68.2.</a:t>
            </a:r>
            <a:endParaRPr sz="2200" dirty="0"/>
          </a:p>
          <a:p>
            <a:pPr marL="344488" lvl="0" indent="-344488" algn="l" rtl="0">
              <a:spcBef>
                <a:spcPts val="442"/>
              </a:spcBef>
              <a:spcAft>
                <a:spcPts val="0"/>
              </a:spcAft>
              <a:buClr>
                <a:schemeClr val="dk1"/>
              </a:buClr>
              <a:buSzPct val="100000"/>
              <a:buNone/>
            </a:pPr>
            <a:r>
              <a:rPr lang="en-US" sz="2200" dirty="0"/>
              <a:t>(2) The loss of the piped gas or piped vacuum systems is likely to cause major injury or death of patients, staff, or visitors.</a:t>
            </a:r>
            <a:endParaRPr sz="2200" dirty="0"/>
          </a:p>
          <a:p>
            <a:pPr marL="0" lvl="0" indent="0" algn="l" rtl="0">
              <a:spcBef>
                <a:spcPts val="442"/>
              </a:spcBef>
              <a:spcAft>
                <a:spcPts val="0"/>
              </a:spcAft>
              <a:buClr>
                <a:schemeClr val="dk1"/>
              </a:buClr>
              <a:buSzPct val="100000"/>
              <a:buNone/>
            </a:pPr>
            <a:r>
              <a:rPr lang="en-US" sz="2200" dirty="0"/>
              <a:t>5.1.1.4 An existing system that is not in strict compliance with the provisions of this code shall be permitted to be continued in use, unless the authority having jurisdiction has determined that such use does not constitutes a distinct hazard to life.</a:t>
            </a:r>
            <a:endParaRPr sz="2200" dirty="0"/>
          </a:p>
          <a:p>
            <a:pPr marL="0" lvl="0" indent="0" algn="l" rtl="0">
              <a:spcBef>
                <a:spcPts val="544"/>
              </a:spcBef>
              <a:spcAft>
                <a:spcPts val="0"/>
              </a:spcAft>
              <a:buClr>
                <a:schemeClr val="dk1"/>
              </a:buClr>
              <a:buSzPct val="100000"/>
              <a:buNone/>
            </a:pPr>
            <a:endParaRPr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0"/>
          <p:cNvSpPr txBox="1">
            <a:spLocks noGrp="1"/>
          </p:cNvSpPr>
          <p:nvPr>
            <p:ph type="body" idx="1"/>
          </p:nvPr>
        </p:nvSpPr>
        <p:spPr>
          <a:xfrm>
            <a:off x="457200" y="762000"/>
            <a:ext cx="8229600" cy="53641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r>
              <a:rPr lang="en-US" sz="2100" dirty="0"/>
              <a:t>5.1.3.3.1.6 Cryogenic fluid central supply systems for oxygen shall comply with NFPA 55.</a:t>
            </a:r>
            <a:endParaRPr sz="2100" dirty="0"/>
          </a:p>
          <a:p>
            <a:pPr marL="0" lvl="0" indent="0" algn="l" rtl="0">
              <a:spcBef>
                <a:spcPts val="400"/>
              </a:spcBef>
              <a:spcAft>
                <a:spcPts val="0"/>
              </a:spcAft>
              <a:buClr>
                <a:schemeClr val="dk1"/>
              </a:buClr>
              <a:buSzPct val="100000"/>
              <a:buNone/>
            </a:pPr>
            <a:r>
              <a:rPr lang="en-US" sz="2100" dirty="0"/>
              <a:t>5.1.3.3.1.7 Bulk nitrous oxide central supply systems shall comply with NFPA 55 and with the mandatory requirements of CGA G-8.1, Standard for Nitrous Oxide Systems at Customer Sites.</a:t>
            </a:r>
            <a:endParaRPr sz="2100" dirty="0"/>
          </a:p>
          <a:p>
            <a:pPr marL="0" lvl="0" indent="0" algn="l" rtl="0">
              <a:spcBef>
                <a:spcPts val="400"/>
              </a:spcBef>
              <a:spcAft>
                <a:spcPts val="0"/>
              </a:spcAft>
              <a:buClr>
                <a:schemeClr val="dk1"/>
              </a:buClr>
              <a:buSzPct val="100000"/>
              <a:buNone/>
            </a:pPr>
            <a:r>
              <a:rPr lang="en-US" sz="2100" dirty="0"/>
              <a:t>5.1.3.3.1.8 Central supply systems for carbon dioxide using permanently installed containers with product capacities greater than 454 kg (1000 </a:t>
            </a:r>
            <a:r>
              <a:rPr lang="en-US" sz="2100" dirty="0" err="1"/>
              <a:t>lb</a:t>
            </a:r>
            <a:r>
              <a:rPr lang="en-US" sz="2100" dirty="0"/>
              <a:t>) shall comply with NFPA 55 and with the mandatory requirements of CGA G-6.1, Standard for Insulated Carbon Dioxide Systems at Consumer Sites.</a:t>
            </a:r>
            <a:endParaRPr sz="2100" dirty="0"/>
          </a:p>
          <a:p>
            <a:pPr marL="0" lvl="0" indent="0" algn="l" rtl="0">
              <a:spcBef>
                <a:spcPts val="400"/>
              </a:spcBef>
              <a:spcAft>
                <a:spcPts val="0"/>
              </a:spcAft>
              <a:buClr>
                <a:schemeClr val="dk1"/>
              </a:buClr>
              <a:buSzPct val="100000"/>
              <a:buNone/>
            </a:pPr>
            <a:r>
              <a:rPr lang="en-US" sz="2100" dirty="0"/>
              <a:t>5.1.3.3.1.9 Central supply systems for carbon dioxide using permanently installed containers with product capacities of 454 kg (1000 </a:t>
            </a:r>
            <a:r>
              <a:rPr lang="en-US" sz="2100" dirty="0" err="1"/>
              <a:t>lb</a:t>
            </a:r>
            <a:r>
              <a:rPr lang="en-US" sz="2100" dirty="0"/>
              <a:t>) or less shall comply with NFPA 55 and with the mandatory requirements of CGA G-6.5, Standard for Small, Stationary, Insulated Carbon Dioxide Supply Systems.</a:t>
            </a:r>
            <a:endParaRPr sz="2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1"/>
          <p:cNvSpPr txBox="1">
            <a:spLocks noGrp="1"/>
          </p:cNvSpPr>
          <p:nvPr>
            <p:ph type="body" idx="1"/>
          </p:nvPr>
        </p:nvSpPr>
        <p:spPr>
          <a:xfrm>
            <a:off x="457200" y="762000"/>
            <a:ext cx="8229600" cy="5746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None/>
            </a:pPr>
            <a:r>
              <a:rPr lang="en-US" sz="2100" dirty="0"/>
              <a:t>5.1.3.3.1.10* Cryogenic fluid central supply systems for inert gases shall comply with NFPA 55 and with the mandatory requirements of CGA P-18, Standard for Bulk Inert Gas Systems at Consumer Sites.</a:t>
            </a:r>
            <a:endParaRPr sz="2100" dirty="0"/>
          </a:p>
          <a:p>
            <a:pPr marL="0" lvl="0" indent="0" algn="l" rtl="0">
              <a:spcBef>
                <a:spcPts val="400"/>
              </a:spcBef>
              <a:spcAft>
                <a:spcPts val="0"/>
              </a:spcAft>
              <a:buClr>
                <a:schemeClr val="dk1"/>
              </a:buClr>
              <a:buSzPct val="100000"/>
              <a:buNone/>
            </a:pPr>
            <a:r>
              <a:rPr lang="en-US" sz="2100" dirty="0"/>
              <a:t>5.1.3.3.2* Design and Construction. </a:t>
            </a:r>
            <a:endParaRPr sz="2100" dirty="0"/>
          </a:p>
          <a:p>
            <a:pPr marL="0" lvl="0" indent="0" algn="l" rtl="0">
              <a:spcBef>
                <a:spcPts val="400"/>
              </a:spcBef>
              <a:spcAft>
                <a:spcPts val="0"/>
              </a:spcAft>
              <a:buClr>
                <a:schemeClr val="dk1"/>
              </a:buClr>
              <a:buSzPct val="100000"/>
              <a:buNone/>
            </a:pPr>
            <a:r>
              <a:rPr lang="en-US" sz="2100" dirty="0"/>
              <a:t>5.1.3.3.2.1Locations for central supply systems and the storage of positive-pressure gases shall meet the following requirements:</a:t>
            </a:r>
            <a:endParaRPr sz="2100" dirty="0"/>
          </a:p>
          <a:p>
            <a:pPr marL="914400" lvl="0" indent="-344488" algn="l" rtl="0">
              <a:spcBef>
                <a:spcPts val="400"/>
              </a:spcBef>
              <a:spcAft>
                <a:spcPts val="0"/>
              </a:spcAft>
              <a:buClr>
                <a:schemeClr val="dk1"/>
              </a:buClr>
              <a:buSzPct val="100000"/>
              <a:buNone/>
            </a:pPr>
            <a:r>
              <a:rPr lang="en-US" sz="2100" dirty="0"/>
              <a:t>(1) They shall be constructed with access to move cylinders, equipment, and so forth, in and out of the location on hand trucks complying with 11.4.3.1.1.</a:t>
            </a:r>
            <a:endParaRPr sz="2100" dirty="0"/>
          </a:p>
          <a:p>
            <a:pPr marL="914400" lvl="0" indent="-344488" algn="l" rtl="0">
              <a:spcBef>
                <a:spcPts val="400"/>
              </a:spcBef>
              <a:spcAft>
                <a:spcPts val="0"/>
              </a:spcAft>
              <a:buClr>
                <a:schemeClr val="dk1"/>
              </a:buClr>
              <a:buSzPct val="100000"/>
              <a:buNone/>
            </a:pPr>
            <a:r>
              <a:rPr lang="en-US" sz="2100" dirty="0"/>
              <a:t>(2) They shall be provided with lockable doors or gates or otherwise able to be secured.</a:t>
            </a:r>
            <a:endParaRPr sz="2100" dirty="0"/>
          </a:p>
          <a:p>
            <a:pPr marL="914400" lvl="0" indent="-344488" algn="l" rtl="0">
              <a:spcBef>
                <a:spcPts val="400"/>
              </a:spcBef>
              <a:spcAft>
                <a:spcPts val="0"/>
              </a:spcAft>
              <a:buClr>
                <a:schemeClr val="dk1"/>
              </a:buClr>
              <a:buSzPct val="100000"/>
              <a:buNone/>
            </a:pPr>
            <a:r>
              <a:rPr lang="en-US" sz="2100" dirty="0"/>
              <a:t>(3) If outdoors, they shall be well drained and provided with an enclosure (e.g., wall or fencing) constructed of noncombustible materials.</a:t>
            </a:r>
            <a:endParaRPr sz="2100" dirty="0"/>
          </a:p>
          <a:p>
            <a:pPr marL="914400" lvl="0" indent="-344488" algn="l" rtl="0">
              <a:spcBef>
                <a:spcPts val="400"/>
              </a:spcBef>
              <a:spcAft>
                <a:spcPts val="0"/>
              </a:spcAft>
              <a:buClr>
                <a:schemeClr val="dk1"/>
              </a:buClr>
              <a:buSzPct val="100000"/>
              <a:buNone/>
            </a:pPr>
            <a:r>
              <a:rPr lang="en-US" sz="2100" dirty="0"/>
              <a:t>(4) If outdoors, cylinders and containers shall be protected from prolonged contact with soil.</a:t>
            </a:r>
            <a:endParaRPr sz="2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2"/>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344488" lvl="0" indent="-344488" algn="l" rtl="0">
              <a:spcBef>
                <a:spcPts val="0"/>
              </a:spcBef>
              <a:spcAft>
                <a:spcPts val="0"/>
              </a:spcAft>
              <a:buClr>
                <a:schemeClr val="dk1"/>
              </a:buClr>
              <a:buSzPct val="100000"/>
              <a:buNone/>
            </a:pPr>
            <a:r>
              <a:rPr lang="en-US" sz="2200" dirty="0">
                <a:latin typeface="Calibri" panose="020F0502020204030204" pitchFamily="34" charset="0"/>
                <a:cs typeface="Calibri" panose="020F0502020204030204" pitchFamily="34" charset="0"/>
              </a:rPr>
              <a:t>(5) </a:t>
            </a:r>
            <a:r>
              <a:rPr lang="en-US" sz="2200" b="0" i="0" dirty="0">
                <a:latin typeface="Calibri" panose="020F0502020204030204" pitchFamily="34" charset="0"/>
                <a:ea typeface="Arial"/>
                <a:cs typeface="Calibri" panose="020F0502020204030204" pitchFamily="34" charset="0"/>
                <a:sym typeface="Arial"/>
              </a:rPr>
              <a:t>If indoors, they shall have interior finishes of noncombustible or limited-combustible materials.</a:t>
            </a:r>
            <a:endParaRPr sz="2200" dirty="0">
              <a:latin typeface="Calibri" panose="020F0502020204030204" pitchFamily="34" charset="0"/>
              <a:cs typeface="Calibri" panose="020F0502020204030204" pitchFamily="34" charset="0"/>
            </a:endParaRPr>
          </a:p>
          <a:p>
            <a:pPr marL="344488" lvl="0" indent="-344488" algn="l" rtl="0">
              <a:spcBef>
                <a:spcPts val="496"/>
              </a:spcBef>
              <a:spcAft>
                <a:spcPts val="0"/>
              </a:spcAft>
              <a:buClr>
                <a:schemeClr val="dk1"/>
              </a:buClr>
              <a:buSzPct val="100000"/>
              <a:buNone/>
            </a:pPr>
            <a:r>
              <a:rPr lang="en-US" sz="2200" dirty="0">
                <a:latin typeface="Calibri" panose="020F0502020204030204" pitchFamily="34" charset="0"/>
                <a:cs typeface="Calibri" panose="020F0502020204030204" pitchFamily="34" charset="0"/>
              </a:rPr>
              <a:t>(6) If indoors, rooms containing oxygen, nitrous oxide, or other oxidizers shall be separated from the rest of the building by walls and floors having a 1-hour fire resistance rating with doors and other opening protectives having a </a:t>
            </a:r>
            <a:r>
              <a:rPr lang="en-US" sz="2200" baseline="30000" dirty="0">
                <a:latin typeface="Calibri" panose="020F0502020204030204" pitchFamily="34" charset="0"/>
                <a:cs typeface="Calibri" panose="020F0502020204030204" pitchFamily="34" charset="0"/>
              </a:rPr>
              <a:t>3</a:t>
            </a:r>
            <a:r>
              <a:rPr lang="en-US" sz="2200" dirty="0">
                <a:latin typeface="Calibri" panose="020F0502020204030204" pitchFamily="34" charset="0"/>
                <a:cs typeface="Calibri" panose="020F0502020204030204" pitchFamily="34" charset="0"/>
              </a:rPr>
              <a:t>∕ </a:t>
            </a:r>
            <a:r>
              <a:rPr lang="en-US" sz="2200" baseline="-25000" dirty="0">
                <a:latin typeface="Calibri" panose="020F0502020204030204" pitchFamily="34" charset="0"/>
                <a:cs typeface="Calibri" panose="020F0502020204030204" pitchFamily="34" charset="0"/>
              </a:rPr>
              <a:t>4</a:t>
            </a:r>
            <a:r>
              <a:rPr lang="en-US" sz="2200" dirty="0">
                <a:latin typeface="Calibri" panose="020F0502020204030204" pitchFamily="34" charset="0"/>
                <a:cs typeface="Calibri" panose="020F0502020204030204" pitchFamily="34" charset="0"/>
              </a:rPr>
              <a:t>-hour fire protection rating.</a:t>
            </a:r>
            <a:endParaRPr sz="2200" dirty="0">
              <a:latin typeface="Calibri" panose="020F0502020204030204" pitchFamily="34" charset="0"/>
              <a:cs typeface="Calibri" panose="020F0502020204030204" pitchFamily="34" charset="0"/>
            </a:endParaRPr>
          </a:p>
          <a:p>
            <a:pPr marL="344488" lvl="0" indent="-344488" algn="l" rtl="0">
              <a:spcBef>
                <a:spcPts val="496"/>
              </a:spcBef>
              <a:spcAft>
                <a:spcPts val="0"/>
              </a:spcAft>
              <a:buClr>
                <a:schemeClr val="dk1"/>
              </a:buClr>
              <a:buSzPct val="100000"/>
              <a:buNone/>
            </a:pPr>
            <a:r>
              <a:rPr lang="en-US" sz="2200" dirty="0">
                <a:latin typeface="Calibri" panose="020F0502020204030204" pitchFamily="34" charset="0"/>
                <a:cs typeface="Calibri" panose="020F0502020204030204" pitchFamily="34" charset="0"/>
              </a:rPr>
              <a:t>(7)* They shall comply with NFPA 70 for ordinary locations.</a:t>
            </a:r>
            <a:endParaRPr sz="2200" dirty="0">
              <a:latin typeface="Calibri" panose="020F0502020204030204" pitchFamily="34" charset="0"/>
              <a:cs typeface="Calibri" panose="020F0502020204030204" pitchFamily="34" charset="0"/>
            </a:endParaRPr>
          </a:p>
          <a:p>
            <a:pPr marL="344488" lvl="0" indent="-344488" algn="l" rtl="0">
              <a:spcBef>
                <a:spcPts val="496"/>
              </a:spcBef>
              <a:spcAft>
                <a:spcPts val="0"/>
              </a:spcAft>
              <a:buClr>
                <a:schemeClr val="dk1"/>
              </a:buClr>
              <a:buSzPct val="100000"/>
              <a:buNone/>
            </a:pPr>
            <a:r>
              <a:rPr lang="en-US" sz="2200" dirty="0">
                <a:latin typeface="Calibri" panose="020F0502020204030204" pitchFamily="34" charset="0"/>
                <a:cs typeface="Calibri" panose="020F0502020204030204" pitchFamily="34" charset="0"/>
              </a:rPr>
              <a:t>(8)* Fuel-fired equipment shall not be located in the room.</a:t>
            </a:r>
            <a:endParaRPr sz="2200" dirty="0">
              <a:latin typeface="Calibri" panose="020F0502020204030204" pitchFamily="34" charset="0"/>
              <a:cs typeface="Calibri" panose="020F0502020204030204" pitchFamily="34" charset="0"/>
            </a:endParaRPr>
          </a:p>
          <a:p>
            <a:pPr marL="344488" lvl="0" indent="-344488" algn="l" rtl="0">
              <a:spcBef>
                <a:spcPts val="496"/>
              </a:spcBef>
              <a:spcAft>
                <a:spcPts val="0"/>
              </a:spcAft>
              <a:buClr>
                <a:schemeClr val="dk1"/>
              </a:buClr>
              <a:buSzPct val="100000"/>
              <a:buNone/>
            </a:pPr>
            <a:r>
              <a:rPr lang="en-US" sz="2200" dirty="0">
                <a:latin typeface="Calibri" panose="020F0502020204030204" pitchFamily="34" charset="0"/>
                <a:cs typeface="Calibri" panose="020F0502020204030204" pitchFamily="34" charset="0"/>
              </a:rPr>
              <a:t>(9) If they require heat, the maximum allowable temperature of the in-room heating element shall be 130°C (266°F).</a:t>
            </a:r>
            <a:endParaRPr sz="2200" dirty="0">
              <a:latin typeface="Calibri" panose="020F0502020204030204" pitchFamily="34" charset="0"/>
              <a:cs typeface="Calibri" panose="020F0502020204030204" pitchFamily="34" charset="0"/>
            </a:endParaRPr>
          </a:p>
          <a:p>
            <a:pPr marL="511175" lvl="0" indent="-511175" algn="l" rtl="0">
              <a:spcBef>
                <a:spcPts val="496"/>
              </a:spcBef>
              <a:spcAft>
                <a:spcPts val="0"/>
              </a:spcAft>
              <a:buClr>
                <a:schemeClr val="dk1"/>
              </a:buClr>
              <a:buSzPct val="100000"/>
              <a:buNone/>
            </a:pPr>
            <a:r>
              <a:rPr lang="en-US" sz="2200" dirty="0">
                <a:latin typeface="Calibri" panose="020F0502020204030204" pitchFamily="34" charset="0"/>
                <a:cs typeface="Calibri" panose="020F0502020204030204" pitchFamily="34" charset="0"/>
              </a:rPr>
              <a:t>(10) They shall be </a:t>
            </a:r>
            <a:r>
              <a:rPr lang="en-US" sz="2200" u="sng" dirty="0">
                <a:latin typeface="Calibri" panose="020F0502020204030204" pitchFamily="34" charset="0"/>
                <a:cs typeface="Calibri" panose="020F0502020204030204" pitchFamily="34" charset="0"/>
              </a:rPr>
              <a:t>provided with racks, chains, or other fastenings to secure all cylinders from falling, whether connected, unconnected, full, or empty</a:t>
            </a:r>
            <a:r>
              <a:rPr lang="en-US" sz="2200" dirty="0">
                <a:latin typeface="Calibri" panose="020F0502020204030204" pitchFamily="34" charset="0"/>
                <a:cs typeface="Calibri" panose="020F0502020204030204" pitchFamily="34" charset="0"/>
              </a:rPr>
              <a:t>.</a:t>
            </a:r>
            <a:endParaRPr sz="2200"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3"/>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511175" lvl="0" indent="-511175" algn="l" rtl="0">
              <a:spcBef>
                <a:spcPts val="0"/>
              </a:spcBef>
              <a:spcAft>
                <a:spcPts val="0"/>
              </a:spcAft>
              <a:buClr>
                <a:schemeClr val="dk1"/>
              </a:buClr>
              <a:buSzPct val="100000"/>
              <a:buNone/>
            </a:pPr>
            <a:r>
              <a:rPr lang="en-US" sz="2200" dirty="0"/>
              <a:t>(11)* They </a:t>
            </a:r>
            <a:r>
              <a:rPr lang="en-US" sz="2200" u="sng" dirty="0"/>
              <a:t>shall be supplied with electrical power compliant with the requirements for essential electrical systems as described in Chapter 6</a:t>
            </a:r>
            <a:r>
              <a:rPr lang="en-US" sz="2200" dirty="0"/>
              <a:t>.</a:t>
            </a:r>
            <a:endParaRPr sz="2200" dirty="0"/>
          </a:p>
          <a:p>
            <a:pPr marL="511175" lvl="0" indent="-511175" algn="l" rtl="0">
              <a:spcBef>
                <a:spcPts val="496"/>
              </a:spcBef>
              <a:spcAft>
                <a:spcPts val="0"/>
              </a:spcAft>
              <a:buClr>
                <a:schemeClr val="dk1"/>
              </a:buClr>
              <a:buSzPct val="100000"/>
              <a:buNone/>
            </a:pPr>
            <a:r>
              <a:rPr lang="en-US" sz="2200" dirty="0"/>
              <a:t>(12) They </a:t>
            </a:r>
            <a:r>
              <a:rPr lang="en-US" sz="2200" u="sng" dirty="0"/>
              <a:t>shall have racks, shelves, and supports, where provided, constructed of noncombustible materials or limited-combustible materials</a:t>
            </a:r>
            <a:r>
              <a:rPr lang="en-US" sz="2200" dirty="0"/>
              <a:t>.</a:t>
            </a:r>
            <a:endParaRPr sz="2200" dirty="0"/>
          </a:p>
          <a:p>
            <a:pPr marL="511175" lvl="0" indent="-511175" algn="l" rtl="0">
              <a:spcBef>
                <a:spcPts val="496"/>
              </a:spcBef>
              <a:spcAft>
                <a:spcPts val="0"/>
              </a:spcAft>
              <a:buClr>
                <a:schemeClr val="dk1"/>
              </a:buClr>
              <a:buSzPct val="100000"/>
              <a:buNone/>
            </a:pPr>
            <a:r>
              <a:rPr lang="en-US" sz="2200" dirty="0"/>
              <a:t>(13) They shall protect electrical devices from physical damage.</a:t>
            </a:r>
            <a:endParaRPr sz="2200" dirty="0"/>
          </a:p>
          <a:p>
            <a:pPr marL="511175" lvl="0" indent="-511175" algn="l" rtl="0">
              <a:spcBef>
                <a:spcPts val="496"/>
              </a:spcBef>
              <a:spcAft>
                <a:spcPts val="0"/>
              </a:spcAft>
              <a:buClr>
                <a:schemeClr val="dk1"/>
              </a:buClr>
              <a:buSzPct val="100000"/>
              <a:buNone/>
            </a:pPr>
            <a:r>
              <a:rPr lang="en-US" sz="2200" dirty="0"/>
              <a:t>(14)* They shall allow access by delivery vehicles and management of cylinders.</a:t>
            </a:r>
            <a:endParaRPr sz="2200" dirty="0"/>
          </a:p>
          <a:p>
            <a:pPr marL="511175" lvl="0" indent="-511175" algn="l" rtl="0">
              <a:spcBef>
                <a:spcPts val="496"/>
              </a:spcBef>
              <a:spcAft>
                <a:spcPts val="0"/>
              </a:spcAft>
              <a:buClr>
                <a:schemeClr val="dk1"/>
              </a:buClr>
              <a:buSzPct val="100000"/>
              <a:buNone/>
            </a:pPr>
            <a:r>
              <a:rPr lang="en-US" sz="2200" dirty="0"/>
              <a:t>(15) They shall be designed to meet the operational requirements of 5.1.3.2 with regard to room temperature.</a:t>
            </a:r>
            <a:endParaRPr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4"/>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1800" dirty="0">
                <a:latin typeface="Calibri" panose="020F0502020204030204" pitchFamily="34" charset="0"/>
                <a:cs typeface="Calibri" panose="020F0502020204030204" pitchFamily="34" charset="0"/>
              </a:rPr>
              <a:t>5.1.3.3.3 Ventilation.</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dirty="0">
                <a:latin typeface="Calibri" panose="020F0502020204030204" pitchFamily="34" charset="0"/>
                <a:cs typeface="Calibri" panose="020F0502020204030204" pitchFamily="34" charset="0"/>
              </a:rPr>
              <a:t>5.1.3.3.3.1 Ventilation for Indoor Locations. Central supply system locations, medical gas storage rooms, and transfilling room ventilation shall comply with 9.3.6.</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b="1" i="0" dirty="0">
                <a:latin typeface="Calibri" panose="020F0502020204030204" pitchFamily="34" charset="0"/>
                <a:cs typeface="Calibri" panose="020F0502020204030204" pitchFamily="34" charset="0"/>
              </a:rPr>
              <a:t>9.3.6.5.2 Natural Ventilation.</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b="1" i="0" dirty="0">
                <a:latin typeface="Calibri" panose="020F0502020204030204" pitchFamily="34" charset="0"/>
                <a:cs typeface="Calibri" panose="020F0502020204030204" pitchFamily="34" charset="0"/>
              </a:rPr>
              <a:t>9.3.6.5.2.1  </a:t>
            </a:r>
            <a:r>
              <a:rPr lang="en-US" sz="1800" b="0" i="0" dirty="0">
                <a:latin typeface="Calibri" panose="020F0502020204030204" pitchFamily="34" charset="0"/>
                <a:cs typeface="Calibri" panose="020F0502020204030204" pitchFamily="34" charset="0"/>
              </a:rPr>
              <a:t>Natural ventilation shall consist of two </a:t>
            </a:r>
            <a:r>
              <a:rPr lang="en-US" sz="1800" b="0" i="0" dirty="0" err="1">
                <a:latin typeface="Calibri" panose="020F0502020204030204" pitchFamily="34" charset="0"/>
                <a:cs typeface="Calibri" panose="020F0502020204030204" pitchFamily="34" charset="0"/>
              </a:rPr>
              <a:t>nonclosable</a:t>
            </a:r>
            <a:r>
              <a:rPr lang="en-US" sz="1800" b="0" i="0" dirty="0">
                <a:latin typeface="Calibri" panose="020F0502020204030204" pitchFamily="34" charset="0"/>
                <a:cs typeface="Calibri" panose="020F0502020204030204" pitchFamily="34" charset="0"/>
              </a:rPr>
              <a:t> louvered openings, each having an aggregate free opening area of at least 155 cm</a:t>
            </a:r>
            <a:r>
              <a:rPr lang="en-US" sz="1800" b="0" i="0" baseline="30000" dirty="0">
                <a:latin typeface="Calibri" panose="020F0502020204030204" pitchFamily="34" charset="0"/>
                <a:cs typeface="Calibri" panose="020F0502020204030204" pitchFamily="34" charset="0"/>
              </a:rPr>
              <a:t>2</a:t>
            </a:r>
            <a:r>
              <a:rPr lang="en-US" sz="1800" b="0" i="0" dirty="0">
                <a:latin typeface="Calibri" panose="020F0502020204030204" pitchFamily="34" charset="0"/>
                <a:cs typeface="Calibri" panose="020F0502020204030204" pitchFamily="34" charset="0"/>
              </a:rPr>
              <a:t>/35 L (24 in.</a:t>
            </a:r>
            <a:r>
              <a:rPr lang="en-US" sz="1800" b="0" i="0" baseline="30000" dirty="0">
                <a:latin typeface="Calibri" panose="020F0502020204030204" pitchFamily="34" charset="0"/>
                <a:cs typeface="Calibri" panose="020F0502020204030204" pitchFamily="34" charset="0"/>
              </a:rPr>
              <a:t>2</a:t>
            </a:r>
            <a:r>
              <a:rPr lang="en-US" sz="1800" b="0" i="0" dirty="0">
                <a:latin typeface="Calibri" panose="020F0502020204030204" pitchFamily="34" charset="0"/>
                <a:cs typeface="Calibri" panose="020F0502020204030204" pitchFamily="34" charset="0"/>
              </a:rPr>
              <a:t>/1000 ft</a:t>
            </a:r>
            <a:r>
              <a:rPr lang="en-US" sz="1800" b="0" i="0" baseline="30000" dirty="0">
                <a:latin typeface="Calibri" panose="020F0502020204030204" pitchFamily="34" charset="0"/>
                <a:cs typeface="Calibri" panose="020F0502020204030204" pitchFamily="34" charset="0"/>
              </a:rPr>
              <a:t>3</a:t>
            </a:r>
            <a:r>
              <a:rPr lang="en-US" sz="1800" b="0" i="0" dirty="0">
                <a:latin typeface="Calibri" panose="020F0502020204030204" pitchFamily="34" charset="0"/>
                <a:cs typeface="Calibri" panose="020F0502020204030204" pitchFamily="34" charset="0"/>
              </a:rPr>
              <a:t>) of the fluid designed to be stored in the space and in no case less than 465 cm</a:t>
            </a:r>
            <a:r>
              <a:rPr lang="en-US" sz="1800" b="0" i="0" baseline="30000" dirty="0">
                <a:latin typeface="Calibri" panose="020F0502020204030204" pitchFamily="34" charset="0"/>
                <a:cs typeface="Calibri" panose="020F0502020204030204" pitchFamily="34" charset="0"/>
              </a:rPr>
              <a:t>2</a:t>
            </a:r>
            <a:r>
              <a:rPr lang="en-US" sz="1800" b="0" i="0" dirty="0">
                <a:latin typeface="Calibri" panose="020F0502020204030204" pitchFamily="34" charset="0"/>
                <a:cs typeface="Calibri" panose="020F0502020204030204" pitchFamily="34" charset="0"/>
              </a:rPr>
              <a:t> (72 in.</a:t>
            </a:r>
            <a:r>
              <a:rPr lang="en-US" sz="1800" b="0" i="0" baseline="30000" dirty="0">
                <a:latin typeface="Calibri" panose="020F0502020204030204" pitchFamily="34" charset="0"/>
                <a:cs typeface="Calibri" panose="020F0502020204030204" pitchFamily="34" charset="0"/>
              </a:rPr>
              <a:t>2</a:t>
            </a:r>
            <a:r>
              <a:rPr lang="en-US" sz="1800" b="0" i="0" dirty="0">
                <a:latin typeface="Calibri" panose="020F0502020204030204" pitchFamily="34" charset="0"/>
                <a:cs typeface="Calibri" panose="020F0502020204030204" pitchFamily="34" charset="0"/>
              </a:rPr>
              <a:t>).</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b="1" i="0" dirty="0">
                <a:latin typeface="Calibri" panose="020F0502020204030204" pitchFamily="34" charset="0"/>
                <a:cs typeface="Calibri" panose="020F0502020204030204" pitchFamily="34" charset="0"/>
              </a:rPr>
              <a:t>9.3.6.5.2.2  </a:t>
            </a:r>
            <a:r>
              <a:rPr lang="en-US" sz="1800" b="0" i="0" dirty="0">
                <a:latin typeface="Calibri" panose="020F0502020204030204" pitchFamily="34" charset="0"/>
                <a:cs typeface="Calibri" panose="020F0502020204030204" pitchFamily="34" charset="0"/>
              </a:rPr>
              <a:t>One opening shall be located within 30 cm (1 ft) of the floor, and one shall be located within 30 cm (1 ft) of the ceiling.</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b="1" i="0" dirty="0">
                <a:latin typeface="Calibri" panose="020F0502020204030204" pitchFamily="34" charset="0"/>
                <a:cs typeface="Calibri" panose="020F0502020204030204" pitchFamily="34" charset="0"/>
              </a:rPr>
              <a:t>9.3.6.5.3 Mechanical Ventilation.</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b="1" i="0" dirty="0">
                <a:latin typeface="Calibri" panose="020F0502020204030204" pitchFamily="34" charset="0"/>
                <a:cs typeface="Calibri" panose="020F0502020204030204" pitchFamily="34" charset="0"/>
              </a:rPr>
              <a:t>9.3.6.5.3.1 </a:t>
            </a:r>
            <a:r>
              <a:rPr lang="en-US" sz="1800" b="0" i="0" dirty="0">
                <a:latin typeface="Calibri" panose="020F0502020204030204" pitchFamily="34" charset="0"/>
                <a:cs typeface="Calibri" panose="020F0502020204030204" pitchFamily="34" charset="0"/>
              </a:rPr>
              <a:t>Mechanical exhaust to maintain a negative pressure in the space shall be provided continuously, unless an alternative design is approved by the authority having jurisdiction.</a:t>
            </a:r>
            <a:endParaRPr sz="1800" dirty="0">
              <a:latin typeface="Calibri" panose="020F0502020204030204" pitchFamily="34" charset="0"/>
              <a:cs typeface="Calibri" panose="020F0502020204030204" pitchFamily="34" charset="0"/>
            </a:endParaRPr>
          </a:p>
          <a:p>
            <a:pPr marL="0" lvl="0" indent="0" algn="l" rtl="0">
              <a:spcBef>
                <a:spcPts val="320"/>
              </a:spcBef>
              <a:spcAft>
                <a:spcPts val="0"/>
              </a:spcAft>
              <a:buClr>
                <a:schemeClr val="dk1"/>
              </a:buClr>
              <a:buSzPts val="1600"/>
              <a:buNone/>
            </a:pPr>
            <a:r>
              <a:rPr lang="en-US" sz="1800" b="1" i="0" dirty="0">
                <a:latin typeface="Calibri" panose="020F0502020204030204" pitchFamily="34" charset="0"/>
                <a:cs typeface="Calibri" panose="020F0502020204030204" pitchFamily="34" charset="0"/>
              </a:rPr>
              <a:t>9.3.6.5.3.2 </a:t>
            </a:r>
            <a:r>
              <a:rPr lang="en-US" sz="1800" b="0" i="0" dirty="0">
                <a:latin typeface="Calibri" panose="020F0502020204030204" pitchFamily="34" charset="0"/>
                <a:cs typeface="Calibri" panose="020F0502020204030204" pitchFamily="34" charset="0"/>
              </a:rPr>
              <a:t>Mechanical exhaust shall be at a rate of 1 L/sec of airflow for each 300 L (1 cfm per 5 ft</a:t>
            </a:r>
            <a:r>
              <a:rPr lang="en-US" sz="1800" b="0" i="0" baseline="30000" dirty="0">
                <a:latin typeface="Calibri" panose="020F0502020204030204" pitchFamily="34" charset="0"/>
                <a:cs typeface="Calibri" panose="020F0502020204030204" pitchFamily="34" charset="0"/>
              </a:rPr>
              <a:t>3</a:t>
            </a:r>
            <a:r>
              <a:rPr lang="en-US" sz="1800" b="0" i="0" dirty="0">
                <a:latin typeface="Calibri" panose="020F0502020204030204" pitchFamily="34" charset="0"/>
                <a:cs typeface="Calibri" panose="020F0502020204030204" pitchFamily="34" charset="0"/>
              </a:rPr>
              <a:t> of fluid) designed to be stored in the space and not less than 24 L/sec (50 cfm) nor more than 235 L/sec (500 cfm).</a:t>
            </a:r>
            <a:endParaRPr sz="1800" dirty="0">
              <a:latin typeface="Calibri" panose="020F0502020204030204" pitchFamily="34" charset="0"/>
              <a:cs typeface="Calibri" panose="020F0502020204030204" pitchFamily="34" charset="0"/>
            </a:endParaRPr>
          </a:p>
          <a:p>
            <a:pPr marL="0" lvl="0" indent="0" algn="l" rtl="0">
              <a:spcBef>
                <a:spcPts val="240"/>
              </a:spcBef>
              <a:spcAft>
                <a:spcPts val="0"/>
              </a:spcAft>
              <a:buClr>
                <a:schemeClr val="dk1"/>
              </a:buClr>
              <a:buSzPts val="1200"/>
              <a:buNone/>
            </a:pPr>
            <a:endParaRPr sz="1800" b="0" i="0" dirty="0">
              <a:latin typeface="Calibri" panose="020F0502020204030204" pitchFamily="34" charset="0"/>
              <a:ea typeface="Arial"/>
              <a:cs typeface="Calibri" panose="020F0502020204030204" pitchFamily="34" charset="0"/>
              <a:sym typeface="Arial"/>
            </a:endParaRPr>
          </a:p>
          <a:p>
            <a:pPr marL="0" lvl="0" indent="0" algn="l" rtl="0">
              <a:spcBef>
                <a:spcPts val="400"/>
              </a:spcBef>
              <a:spcAft>
                <a:spcPts val="0"/>
              </a:spcAft>
              <a:buClr>
                <a:schemeClr val="dk1"/>
              </a:buClr>
              <a:buSzPts val="2000"/>
              <a:buNone/>
            </a:pP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5"/>
          <p:cNvSpPr txBox="1">
            <a:spLocks noGrp="1"/>
          </p:cNvSpPr>
          <p:nvPr>
            <p:ph type="body" idx="1"/>
          </p:nvPr>
        </p:nvSpPr>
        <p:spPr>
          <a:xfrm>
            <a:off x="457200" y="381000"/>
            <a:ext cx="8229600" cy="57451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r>
              <a:rPr lang="en-US" sz="2200" dirty="0"/>
              <a:t>5.1.3.3.3.4 Ventilation for Outdoor Locations.</a:t>
            </a:r>
            <a:endParaRPr sz="2200" dirty="0"/>
          </a:p>
          <a:p>
            <a:pPr marL="344488" lvl="0" indent="-344488" algn="l" rtl="0">
              <a:spcBef>
                <a:spcPts val="544"/>
              </a:spcBef>
              <a:spcAft>
                <a:spcPts val="0"/>
              </a:spcAft>
              <a:buClr>
                <a:schemeClr val="dk1"/>
              </a:buClr>
              <a:buSzPct val="100000"/>
              <a:buNone/>
            </a:pPr>
            <a:r>
              <a:rPr lang="en-US" sz="2200" dirty="0"/>
              <a:t>(1) Outdoor locations surrounded by impermeable walls, except fire barrier walls, shall have protected ventilation </a:t>
            </a:r>
            <a:r>
              <a:rPr lang="en-US" sz="2200" u="sng" dirty="0"/>
              <a:t>openings located at the base of each wall to allow free circulation of air within the enclosure.</a:t>
            </a:r>
            <a:endParaRPr sz="2200" dirty="0"/>
          </a:p>
          <a:p>
            <a:pPr marL="344488" lvl="0" indent="-344488" algn="l" rtl="0">
              <a:spcBef>
                <a:spcPts val="544"/>
              </a:spcBef>
              <a:spcAft>
                <a:spcPts val="0"/>
              </a:spcAft>
              <a:buClr>
                <a:schemeClr val="dk1"/>
              </a:buClr>
              <a:buSzPct val="100000"/>
              <a:buNone/>
            </a:pPr>
            <a:r>
              <a:rPr lang="en-US" sz="2200" dirty="0"/>
              <a:t>(2) </a:t>
            </a:r>
            <a:r>
              <a:rPr lang="en-US" sz="2200" u="sng" dirty="0"/>
              <a:t>Walls that are shared with other enclosures or with buildings shall be permitted to not have openings.</a:t>
            </a:r>
            <a:endParaRPr sz="2200" dirty="0"/>
          </a:p>
          <a:p>
            <a:pPr marL="344488" lvl="0" indent="-344488" algn="l" rtl="0">
              <a:spcBef>
                <a:spcPts val="544"/>
              </a:spcBef>
              <a:spcAft>
                <a:spcPts val="0"/>
              </a:spcAft>
              <a:buClr>
                <a:schemeClr val="dk1"/>
              </a:buClr>
              <a:buSzPct val="100000"/>
              <a:buNone/>
            </a:pPr>
            <a:r>
              <a:rPr lang="en-US" sz="2200" dirty="0"/>
              <a:t>(3) </a:t>
            </a:r>
            <a:r>
              <a:rPr lang="en-US" sz="2200" u="sng" dirty="0"/>
              <a:t>The fire barrier wall shall not have openings or penetrations, except conduit or piping shall be permitted</a:t>
            </a:r>
            <a:r>
              <a:rPr lang="en-US" sz="2200" dirty="0"/>
              <a:t>, provided that the penetration is protected with a firestop system in accordance with the building code.</a:t>
            </a:r>
            <a:endParaRPr sz="2200" dirty="0"/>
          </a:p>
          <a:p>
            <a:pPr marL="0" lvl="0" indent="0" algn="l" rtl="0">
              <a:spcBef>
                <a:spcPts val="544"/>
              </a:spcBef>
              <a:spcAft>
                <a:spcPts val="0"/>
              </a:spcAft>
              <a:buClr>
                <a:schemeClr val="dk1"/>
              </a:buClr>
              <a:buSzPct val="100000"/>
              <a:buNone/>
            </a:pP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6"/>
          <p:cNvSpPr txBox="1">
            <a:spLocks noGrp="1"/>
          </p:cNvSpPr>
          <p:nvPr>
            <p:ph type="body" idx="1"/>
          </p:nvPr>
        </p:nvSpPr>
        <p:spPr>
          <a:xfrm>
            <a:off x="457200" y="762000"/>
            <a:ext cx="8229600" cy="53641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None/>
            </a:pPr>
            <a:r>
              <a:rPr lang="en-US" sz="2000" dirty="0"/>
              <a:t>5.1.3.3.4 Storage.</a:t>
            </a:r>
            <a:endParaRPr sz="2000" dirty="0"/>
          </a:p>
          <a:p>
            <a:pPr marL="0" lvl="0" indent="0" algn="l" rtl="0">
              <a:spcBef>
                <a:spcPts val="370"/>
              </a:spcBef>
              <a:spcAft>
                <a:spcPts val="0"/>
              </a:spcAft>
              <a:buClr>
                <a:schemeClr val="dk1"/>
              </a:buClr>
              <a:buSzPct val="100000"/>
              <a:buNone/>
            </a:pPr>
            <a:r>
              <a:rPr lang="en-US" sz="2000" dirty="0"/>
              <a:t>5.1.3.3.4.1 Full or empty medical gas cylinders, when not connected, shall be stored in locations complying with 5.1.3.3.2 through 5.1.3.3.3 and shall be permitted to be in the same rooms or enclosures as their respective central supply systems.</a:t>
            </a:r>
            <a:endParaRPr sz="2000" dirty="0"/>
          </a:p>
          <a:p>
            <a:pPr marL="0" lvl="0" indent="0" algn="l" rtl="0">
              <a:spcBef>
                <a:spcPts val="370"/>
              </a:spcBef>
              <a:spcAft>
                <a:spcPts val="0"/>
              </a:spcAft>
              <a:buClr>
                <a:schemeClr val="dk1"/>
              </a:buClr>
              <a:buSzPct val="100000"/>
              <a:buNone/>
            </a:pPr>
            <a:r>
              <a:rPr lang="en-US" sz="2000" dirty="0"/>
              <a:t>5.1.3.4 Control Equipment. For control equipment, as specified in 5.1.3.5.5, 5.1.3.5.6, and 5.1.3.5.7, that is physically remote from the supply system, the control equipment shall be installed within a secure enclosure to prevent unauthorized access in accordance with 5.1.3.3.1(2).</a:t>
            </a:r>
            <a:endParaRPr sz="2000" dirty="0"/>
          </a:p>
          <a:p>
            <a:pPr marL="0" lvl="0" indent="0" algn="l" rtl="0">
              <a:spcBef>
                <a:spcPts val="370"/>
              </a:spcBef>
              <a:spcAft>
                <a:spcPts val="0"/>
              </a:spcAft>
              <a:buClr>
                <a:schemeClr val="dk1"/>
              </a:buClr>
              <a:buSzPct val="100000"/>
              <a:buNone/>
            </a:pPr>
            <a:r>
              <a:rPr lang="en-US" sz="2000" dirty="0"/>
              <a:t>5.1.3.5.2 Permitted Locations for Medical Gases. </a:t>
            </a:r>
            <a:r>
              <a:rPr lang="en-US" sz="2000" u="sng" dirty="0"/>
              <a:t>Central supply systems for oxygen, medical air, nitrous oxide, carbon dioxide, and all other patient medical gases shall be piped only to medical gas outlets complying with 5.1.5, into areas where the gases will be used under the direction of licensed medical professionals for purposes congruent </a:t>
            </a:r>
            <a:r>
              <a:rPr lang="en-US" sz="2000" dirty="0"/>
              <a:t>with the following:</a:t>
            </a:r>
            <a:endParaRPr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7"/>
          <p:cNvSpPr txBox="1">
            <a:spLocks noGrp="1"/>
          </p:cNvSpPr>
          <p:nvPr>
            <p:ph type="body" idx="1"/>
          </p:nvPr>
        </p:nvSpPr>
        <p:spPr>
          <a:xfrm>
            <a:off x="457200" y="762000"/>
            <a:ext cx="8229600" cy="53641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5.1.3.5.3 Medical Support Gases. Central supply systems for support gases shall not be piped to, or used for, any purpose except medical support application.</a:t>
            </a:r>
            <a:endParaRPr sz="2200" dirty="0"/>
          </a:p>
          <a:p>
            <a:pPr marL="0" lvl="0" indent="0" algn="l" rtl="0">
              <a:spcBef>
                <a:spcPts val="400"/>
              </a:spcBef>
              <a:spcAft>
                <a:spcPts val="0"/>
              </a:spcAft>
              <a:buClr>
                <a:schemeClr val="dk1"/>
              </a:buClr>
              <a:buSzPts val="2000"/>
              <a:buNone/>
            </a:pPr>
            <a:r>
              <a:rPr lang="en-US" sz="2200" dirty="0"/>
              <a:t>5.1.3.5.4* Materials. Materials used in central supply systems shall meet the following requirements:</a:t>
            </a:r>
            <a:endParaRPr sz="2200" dirty="0"/>
          </a:p>
          <a:p>
            <a:pPr marL="344488" lvl="0" indent="-344488" algn="l" rtl="0">
              <a:spcBef>
                <a:spcPts val="400"/>
              </a:spcBef>
              <a:spcAft>
                <a:spcPts val="0"/>
              </a:spcAft>
              <a:buClr>
                <a:schemeClr val="dk1"/>
              </a:buClr>
              <a:buSzPts val="2000"/>
              <a:buNone/>
            </a:pPr>
            <a:r>
              <a:rPr lang="en-US" sz="2200" dirty="0"/>
              <a:t>(1) In those portions of systems intended to </a:t>
            </a:r>
            <a:r>
              <a:rPr lang="en-US" sz="2200" u="sng" dirty="0"/>
              <a:t>handle oxygen at gauge pressures greater than 2413 kPa (350 psi), interconnecting hose shall contain no polymeric materials.</a:t>
            </a:r>
            <a:endParaRPr sz="2200" dirty="0"/>
          </a:p>
          <a:p>
            <a:pPr marL="344488" lvl="0" indent="-344488" algn="l" rtl="0">
              <a:spcBef>
                <a:spcPts val="400"/>
              </a:spcBef>
              <a:spcAft>
                <a:spcPts val="0"/>
              </a:spcAft>
              <a:buClr>
                <a:schemeClr val="dk1"/>
              </a:buClr>
              <a:buSzPts val="2000"/>
              <a:buNone/>
            </a:pPr>
            <a:r>
              <a:rPr lang="en-US" sz="2200" dirty="0"/>
              <a:t>(2) In those portions of systems intended to handle oxygen or nitrous oxide material, construction shall be compatible with oxygen under the temperatures and pressures to which the components can be exposed in the containment and </a:t>
            </a:r>
            <a:r>
              <a:rPr lang="en-US" sz="2200" u="sng" dirty="0"/>
              <a:t>use of oxygen, nitrous oxide, mixtures of these gases, or mixtures containing more than 23.5 percent oxygen</a:t>
            </a:r>
            <a:r>
              <a:rPr lang="en-US" sz="2200" dirty="0"/>
              <a:t>.</a:t>
            </a:r>
            <a:endParaRPr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8"/>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None/>
            </a:pPr>
            <a:r>
              <a:rPr lang="en-US" sz="2000" dirty="0"/>
              <a:t>5.1.3.5.5 Controls for Line Pressure.</a:t>
            </a:r>
            <a:endParaRPr sz="2000" dirty="0"/>
          </a:p>
          <a:p>
            <a:pPr marL="0" lvl="0" indent="0" algn="l" rtl="0">
              <a:spcBef>
                <a:spcPts val="400"/>
              </a:spcBef>
              <a:spcAft>
                <a:spcPts val="0"/>
              </a:spcAft>
              <a:buClr>
                <a:schemeClr val="dk1"/>
              </a:buClr>
              <a:buSzPct val="100000"/>
              <a:buNone/>
            </a:pPr>
            <a:r>
              <a:rPr lang="en-US" sz="2000" dirty="0"/>
              <a:t>5.1.3.5.5.1* All positive-pressure supply systems shall be provided with means to control the final line pressure at the source with all the following characteristics:</a:t>
            </a:r>
            <a:endParaRPr sz="2000" dirty="0"/>
          </a:p>
          <a:p>
            <a:pPr marL="344488" lvl="0" indent="-344488" algn="l" rtl="0">
              <a:spcBef>
                <a:spcPts val="400"/>
              </a:spcBef>
              <a:spcAft>
                <a:spcPts val="0"/>
              </a:spcAft>
              <a:buClr>
                <a:schemeClr val="dk1"/>
              </a:buClr>
              <a:buSzPct val="100000"/>
              <a:buNone/>
            </a:pPr>
            <a:r>
              <a:rPr lang="en-US" sz="2000" dirty="0"/>
              <a:t>(1) Able to maintain stable pressures within the limits of Table 5.1.11</a:t>
            </a:r>
            <a:endParaRPr sz="2000" dirty="0"/>
          </a:p>
          <a:p>
            <a:pPr marL="344488" lvl="0" indent="-344488" algn="l" rtl="0">
              <a:spcBef>
                <a:spcPts val="400"/>
              </a:spcBef>
              <a:spcAft>
                <a:spcPts val="0"/>
              </a:spcAft>
              <a:buClr>
                <a:schemeClr val="dk1"/>
              </a:buClr>
              <a:buSzPct val="100000"/>
              <a:buNone/>
            </a:pPr>
            <a:r>
              <a:rPr lang="en-US" sz="2000" dirty="0"/>
              <a:t>(2) Each control mechanism able to flow 100 percent of the peak calculated demand.</a:t>
            </a:r>
            <a:endParaRPr sz="2000" dirty="0"/>
          </a:p>
          <a:p>
            <a:pPr marL="344488" lvl="0" indent="-344488" algn="l" rtl="0">
              <a:spcBef>
                <a:spcPts val="400"/>
              </a:spcBef>
              <a:spcAft>
                <a:spcPts val="0"/>
              </a:spcAft>
              <a:buClr>
                <a:schemeClr val="dk1"/>
              </a:buClr>
              <a:buSzPct val="100000"/>
              <a:buNone/>
            </a:pPr>
            <a:r>
              <a:rPr lang="en-US" sz="2000" dirty="0"/>
              <a:t>(3) Redundant, such that each component of the control mechanism can be isolated for service or replacement while maintaining normal operation.</a:t>
            </a:r>
            <a:endParaRPr sz="2000" dirty="0"/>
          </a:p>
          <a:p>
            <a:pPr marL="344488" lvl="0" indent="-344488" algn="l" rtl="0">
              <a:spcBef>
                <a:spcPts val="400"/>
              </a:spcBef>
              <a:spcAft>
                <a:spcPts val="0"/>
              </a:spcAft>
              <a:buClr>
                <a:schemeClr val="dk1"/>
              </a:buClr>
              <a:buSzPct val="100000"/>
              <a:buNone/>
            </a:pPr>
            <a:r>
              <a:rPr lang="en-US" sz="2000" dirty="0"/>
              <a:t>(4) Protected against overpressure (see 5.1.3.5.6).</a:t>
            </a:r>
            <a:endParaRPr sz="2000" dirty="0"/>
          </a:p>
          <a:p>
            <a:pPr marL="344488" lvl="0" indent="-344488" algn="l" rtl="0">
              <a:spcBef>
                <a:spcPts val="400"/>
              </a:spcBef>
              <a:spcAft>
                <a:spcPts val="0"/>
              </a:spcAft>
              <a:buClr>
                <a:schemeClr val="dk1"/>
              </a:buClr>
              <a:buSzPct val="100000"/>
              <a:buNone/>
            </a:pPr>
            <a:r>
              <a:rPr lang="en-US" sz="2000" dirty="0"/>
              <a:t>(5) Be constructed of materials deemed suitable by the manufacturer.</a:t>
            </a:r>
            <a:endParaRPr sz="2000" dirty="0"/>
          </a:p>
          <a:p>
            <a:pPr marL="0" lvl="0" indent="0" algn="l" rtl="0">
              <a:spcBef>
                <a:spcPts val="400"/>
              </a:spcBef>
              <a:spcAft>
                <a:spcPts val="0"/>
              </a:spcAft>
              <a:buClr>
                <a:schemeClr val="dk1"/>
              </a:buClr>
              <a:buSzPct val="100000"/>
              <a:buNone/>
            </a:pPr>
            <a:r>
              <a:rPr lang="en-US" sz="2000" dirty="0"/>
              <a:t>5.1.3.5.5.2 </a:t>
            </a:r>
            <a:r>
              <a:rPr lang="en-US" sz="2000" u="sng" dirty="0"/>
              <a:t>The line pressure regulators required under 5.1.3.5.5.1, where used for cryogenic fluid </a:t>
            </a:r>
            <a:r>
              <a:rPr lang="en-US" sz="2000" u="sng" dirty="0" err="1"/>
              <a:t>crntral</a:t>
            </a:r>
            <a:r>
              <a:rPr lang="en-US" sz="2000" u="sng" dirty="0"/>
              <a:t> supply systems, shall be of a balanced design</a:t>
            </a:r>
            <a:endParaRPr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9"/>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spcBef>
                <a:spcPts val="0"/>
              </a:spcBef>
              <a:spcAft>
                <a:spcPts val="0"/>
              </a:spcAft>
              <a:buClr>
                <a:schemeClr val="dk1"/>
              </a:buClr>
              <a:buSzPct val="100000"/>
              <a:buNone/>
            </a:pPr>
            <a:r>
              <a:rPr lang="en-US" dirty="0"/>
              <a:t>5.1.3.5.6 Relief Valves.</a:t>
            </a:r>
            <a:endParaRPr dirty="0"/>
          </a:p>
          <a:p>
            <a:pPr marL="0" lvl="0" indent="0" algn="l" rtl="0">
              <a:spcBef>
                <a:spcPts val="448"/>
              </a:spcBef>
              <a:spcAft>
                <a:spcPts val="0"/>
              </a:spcAft>
              <a:buClr>
                <a:schemeClr val="dk1"/>
              </a:buClr>
              <a:buSzPct val="100000"/>
              <a:buNone/>
            </a:pPr>
            <a:r>
              <a:rPr lang="en-US" dirty="0"/>
              <a:t>5.1.3.5.6.1 All pressure relief valves shall meet the following requirements:</a:t>
            </a:r>
            <a:endParaRPr dirty="0"/>
          </a:p>
          <a:p>
            <a:pPr marL="344488" lvl="0" indent="-344488" algn="l" rtl="0">
              <a:spcBef>
                <a:spcPts val="448"/>
              </a:spcBef>
              <a:spcAft>
                <a:spcPts val="0"/>
              </a:spcAft>
              <a:buClr>
                <a:schemeClr val="dk1"/>
              </a:buClr>
              <a:buSzPct val="100000"/>
              <a:buNone/>
            </a:pPr>
            <a:r>
              <a:rPr lang="en-US" dirty="0"/>
              <a:t>(1) They </a:t>
            </a:r>
            <a:r>
              <a:rPr lang="en-US" u="sng" dirty="0"/>
              <a:t>shall be of brass, bronze, or stainless steel construction</a:t>
            </a:r>
            <a:r>
              <a:rPr lang="en-US" dirty="0"/>
              <a:t>.</a:t>
            </a:r>
            <a:endParaRPr dirty="0"/>
          </a:p>
          <a:p>
            <a:pPr marL="344488" lvl="0" indent="-344488" algn="l" rtl="0">
              <a:spcBef>
                <a:spcPts val="448"/>
              </a:spcBef>
              <a:spcAft>
                <a:spcPts val="0"/>
              </a:spcAft>
              <a:buClr>
                <a:schemeClr val="dk1"/>
              </a:buClr>
              <a:buSzPct val="100000"/>
              <a:buNone/>
            </a:pPr>
            <a:r>
              <a:rPr lang="en-US" dirty="0"/>
              <a:t>(2) They shall be designed for the specific gas service.</a:t>
            </a:r>
            <a:endParaRPr dirty="0"/>
          </a:p>
          <a:p>
            <a:pPr marL="344488" lvl="0" indent="-344488" algn="l" rtl="0">
              <a:spcBef>
                <a:spcPts val="448"/>
              </a:spcBef>
              <a:spcAft>
                <a:spcPts val="0"/>
              </a:spcAft>
              <a:buClr>
                <a:schemeClr val="dk1"/>
              </a:buClr>
              <a:buSzPct val="100000"/>
              <a:buNone/>
            </a:pPr>
            <a:r>
              <a:rPr lang="en-US" dirty="0"/>
              <a:t>(3) They shall have a relief pressure setting not higher than the maximum allowable working pressure (MAWP) of the component with the lowest working pressure rating in the portion of the system being protected.</a:t>
            </a:r>
            <a:endParaRPr dirty="0"/>
          </a:p>
          <a:p>
            <a:pPr marL="344488" lvl="0" indent="-344488" algn="l" rtl="0">
              <a:spcBef>
                <a:spcPts val="448"/>
              </a:spcBef>
              <a:spcAft>
                <a:spcPts val="0"/>
              </a:spcAft>
              <a:buClr>
                <a:schemeClr val="dk1"/>
              </a:buClr>
              <a:buSzPct val="100000"/>
              <a:buNone/>
            </a:pPr>
            <a:r>
              <a:rPr lang="en-US" dirty="0"/>
              <a:t>(4) They shall be vented to the outside of the building, except that relief valves for compressed </a:t>
            </a:r>
            <a:r>
              <a:rPr lang="en-US" u="sng" dirty="0"/>
              <a:t>air systems having less than 84,950 L (3000 ft</a:t>
            </a:r>
            <a:r>
              <a:rPr lang="en-US" u="sng" baseline="30000" dirty="0"/>
              <a:t>3</a:t>
            </a:r>
            <a:r>
              <a:rPr lang="en-US" u="sng" dirty="0"/>
              <a:t>) at STP shall be permitted to be diffused locally by means that will not restrict the flow</a:t>
            </a:r>
            <a:r>
              <a:rPr lang="en-US" dirty="0"/>
              <a:t>.</a:t>
            </a:r>
            <a:endParaRPr dirty="0"/>
          </a:p>
          <a:p>
            <a:pPr marL="344488" lvl="0" indent="-344488" algn="l" rtl="0">
              <a:spcBef>
                <a:spcPts val="448"/>
              </a:spcBef>
              <a:spcAft>
                <a:spcPts val="0"/>
              </a:spcAft>
              <a:buClr>
                <a:schemeClr val="dk1"/>
              </a:buClr>
              <a:buSzPct val="100000"/>
              <a:buNone/>
            </a:pPr>
            <a:r>
              <a:rPr lang="en-US" dirty="0"/>
              <a:t>(5) They shall have a vent discharge line that is not smaller than the size of the relief valve outlet or 20mm (3/4 NPS) whichever is larger.</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endParaRPr sz="2200" dirty="0"/>
          </a:p>
          <a:p>
            <a:pPr marL="0" lvl="0" indent="0" algn="l" rtl="0">
              <a:spcBef>
                <a:spcPts val="480"/>
              </a:spcBef>
              <a:spcAft>
                <a:spcPts val="0"/>
              </a:spcAft>
              <a:buClr>
                <a:schemeClr val="dk1"/>
              </a:buClr>
              <a:buSzPts val="2400"/>
              <a:buNone/>
            </a:pPr>
            <a:r>
              <a:rPr lang="en-US" sz="2200" b="1" dirty="0"/>
              <a:t>5.1.1.6  </a:t>
            </a:r>
            <a:r>
              <a:rPr lang="en-US" sz="2200" dirty="0"/>
              <a:t>Category 1 systems shall be permitted to serve spaces identified as Category 1, Category 2, or Category 3.</a:t>
            </a:r>
            <a:endParaRPr sz="2200" dirty="0"/>
          </a:p>
          <a:p>
            <a:pPr marL="0" lvl="0" indent="0" algn="l" rtl="0">
              <a:spcBef>
                <a:spcPts val="480"/>
              </a:spcBef>
              <a:spcAft>
                <a:spcPts val="0"/>
              </a:spcAft>
              <a:buClr>
                <a:schemeClr val="dk1"/>
              </a:buClr>
              <a:buSzPts val="2400"/>
              <a:buNone/>
            </a:pPr>
            <a:r>
              <a:rPr lang="en-US" sz="2200" dirty="0"/>
              <a:t>5.1.3.1 Central Supply System Identification and Labeling.</a:t>
            </a:r>
            <a:endParaRPr sz="2200" dirty="0"/>
          </a:p>
          <a:p>
            <a:pPr marL="0" lvl="0" indent="0" algn="l" rtl="0">
              <a:spcBef>
                <a:spcPts val="480"/>
              </a:spcBef>
              <a:spcAft>
                <a:spcPts val="0"/>
              </a:spcAft>
              <a:buClr>
                <a:schemeClr val="dk1"/>
              </a:buClr>
              <a:buSzPts val="2400"/>
              <a:buNone/>
            </a:pPr>
            <a:r>
              <a:rPr lang="en-US" sz="2200" dirty="0"/>
              <a:t>5.1.3.1.1* Cylinders, containers, and tanks shall be designed, fabricated, tested, and marked (stamped) in accordance with regulations of DOT, Transport Canada (TC) Transportation of Dangerous Goods Regulations, or the ASME Boiler and Pressure Vessel Code, “Rules for the Construction of Unfired Pressure Vessels,” Section VIII. [55:7.1.5.1]</a:t>
            </a:r>
            <a:endParaRPr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0"/>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Autofit/>
          </a:bodyPr>
          <a:lstStyle/>
          <a:p>
            <a:pPr marL="344488" lvl="0" indent="-344488" algn="l" rtl="0">
              <a:spcBef>
                <a:spcPts val="0"/>
              </a:spcBef>
              <a:spcAft>
                <a:spcPts val="0"/>
              </a:spcAft>
              <a:buClr>
                <a:schemeClr val="dk1"/>
              </a:buClr>
              <a:buSzPts val="2200"/>
              <a:buNone/>
            </a:pPr>
            <a:r>
              <a:rPr lang="en-US" sz="2200" dirty="0"/>
              <a:t>(6) Where two or more relief valves discharge into a common vent line, the internal cross-sectional area of the common line shall be not less than the aggregate cross-sectional area of all relief valve vent discharge lines served.</a:t>
            </a:r>
            <a:endParaRPr sz="2200" dirty="0"/>
          </a:p>
          <a:p>
            <a:pPr marL="344488" lvl="0" indent="-344488" algn="l" rtl="0">
              <a:spcBef>
                <a:spcPts val="440"/>
              </a:spcBef>
              <a:spcAft>
                <a:spcPts val="0"/>
              </a:spcAft>
              <a:buClr>
                <a:schemeClr val="dk1"/>
              </a:buClr>
              <a:buSzPts val="2200"/>
              <a:buNone/>
            </a:pPr>
            <a:r>
              <a:rPr lang="en-US" sz="2200" dirty="0"/>
              <a:t>(7) </a:t>
            </a:r>
            <a:r>
              <a:rPr lang="en-US" sz="2200" u="sng" dirty="0"/>
              <a:t>They shall not discharge into locations creating potential hazards</a:t>
            </a:r>
            <a:r>
              <a:rPr lang="en-US" sz="2200" dirty="0"/>
              <a:t>.</a:t>
            </a:r>
            <a:endParaRPr sz="2200" dirty="0"/>
          </a:p>
          <a:p>
            <a:pPr marL="344488" lvl="0" indent="-344488" algn="l" rtl="0">
              <a:spcBef>
                <a:spcPts val="440"/>
              </a:spcBef>
              <a:spcAft>
                <a:spcPts val="0"/>
              </a:spcAft>
              <a:buClr>
                <a:schemeClr val="dk1"/>
              </a:buClr>
              <a:buSzPts val="2200"/>
              <a:buNone/>
            </a:pPr>
            <a:r>
              <a:rPr lang="en-US" sz="2200" dirty="0"/>
              <a:t>(8) They shall have the discharge terminal turned down and screened to prevent the entry of rain, snow, or vermin.</a:t>
            </a:r>
            <a:endParaRPr sz="2200" dirty="0"/>
          </a:p>
          <a:p>
            <a:pPr marL="344488" lvl="0" indent="-344488" algn="l" rtl="0">
              <a:spcBef>
                <a:spcPts val="440"/>
              </a:spcBef>
              <a:spcAft>
                <a:spcPts val="0"/>
              </a:spcAft>
              <a:buClr>
                <a:schemeClr val="dk1"/>
              </a:buClr>
              <a:buSzPts val="2200"/>
              <a:buNone/>
            </a:pPr>
            <a:r>
              <a:rPr lang="en-US" sz="2200" dirty="0"/>
              <a:t>(9) They shall be designed in accordance with ASME B31.3, Pressure Process Piping.</a:t>
            </a:r>
            <a:endParaRPr sz="2200" dirty="0"/>
          </a:p>
          <a:p>
            <a:pPr marL="0" lvl="0" indent="0" algn="l" rtl="0">
              <a:spcBef>
                <a:spcPts val="440"/>
              </a:spcBef>
              <a:spcAft>
                <a:spcPts val="0"/>
              </a:spcAft>
              <a:buClr>
                <a:schemeClr val="dk1"/>
              </a:buClr>
              <a:buSzPts val="2200"/>
              <a:buNone/>
            </a:pPr>
            <a:r>
              <a:rPr lang="en-US" sz="2200" b="1" dirty="0"/>
              <a:t>5.1.3.5.6.2 </a:t>
            </a:r>
            <a:r>
              <a:rPr lang="en-US" sz="2200" dirty="0"/>
              <a:t>Pressure relief valves for cryogenic fluid central supply systems shall be in accordance with </a:t>
            </a:r>
            <a:r>
              <a:rPr lang="en-US" sz="2200" u="sng" dirty="0">
                <a:solidFill>
                  <a:schemeClr val="hlink"/>
                </a:solidFill>
                <a:hlinkClick r:id="rId3"/>
              </a:rPr>
              <a:t>5.1.3.10.10</a:t>
            </a:r>
            <a:r>
              <a:rPr lang="en-US" sz="2200" dirty="0"/>
              <a:t>.</a:t>
            </a:r>
            <a:endParaRPr sz="2200" dirty="0"/>
          </a:p>
          <a:p>
            <a:pPr marL="0" lvl="0" indent="0" algn="l" rtl="0">
              <a:spcBef>
                <a:spcPts val="440"/>
              </a:spcBef>
              <a:spcAft>
                <a:spcPts val="0"/>
              </a:spcAft>
              <a:buClr>
                <a:schemeClr val="dk1"/>
              </a:buClr>
              <a:buSzPts val="2200"/>
              <a:buNone/>
            </a:pPr>
            <a:r>
              <a:rPr lang="en-US" sz="2200" dirty="0"/>
              <a:t>5.1.3.5.6.3 When vented to outdoors, materials and construction for relief valve discharge lines shall be the same as required for positive pressure gas distribution. (See 5.1.10.1.)</a:t>
            </a:r>
            <a:endParaRPr sz="2200" dirty="0"/>
          </a:p>
          <a:p>
            <a:pPr marL="0" lvl="0" indent="0" algn="l" rtl="0">
              <a:spcBef>
                <a:spcPts val="400"/>
              </a:spcBef>
              <a:spcAft>
                <a:spcPts val="0"/>
              </a:spcAft>
              <a:buClr>
                <a:schemeClr val="dk1"/>
              </a:buClr>
              <a:buSzPts val="2000"/>
              <a:buNone/>
            </a:pPr>
            <a:endParaRPr sz="2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1"/>
          <p:cNvSpPr txBox="1">
            <a:spLocks noGrp="1"/>
          </p:cNvSpPr>
          <p:nvPr>
            <p:ph type="body" idx="1"/>
          </p:nvPr>
        </p:nvSpPr>
        <p:spPr>
          <a:xfrm>
            <a:off x="457200" y="685800"/>
            <a:ext cx="8229600" cy="5516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200"/>
              <a:buNone/>
            </a:pPr>
            <a:r>
              <a:rPr lang="en-US" sz="2200" dirty="0"/>
              <a:t>5.1.3.5.6.4 Central supply systems for positive pressure gases shall include one or more relief valves, all meeting the following requirements:</a:t>
            </a:r>
            <a:endParaRPr dirty="0"/>
          </a:p>
          <a:p>
            <a:pPr marL="344488" lvl="0" indent="-344488" algn="l" rtl="0">
              <a:spcBef>
                <a:spcPts val="440"/>
              </a:spcBef>
              <a:spcAft>
                <a:spcPts val="0"/>
              </a:spcAft>
              <a:buClr>
                <a:schemeClr val="dk1"/>
              </a:buClr>
              <a:buSzPts val="2200"/>
              <a:buNone/>
            </a:pPr>
            <a:r>
              <a:rPr lang="en-US" sz="2200" dirty="0"/>
              <a:t>(1) They shall be located between each final line regulator and the source valve.</a:t>
            </a:r>
            <a:endParaRPr dirty="0"/>
          </a:p>
          <a:p>
            <a:pPr marL="344488" lvl="0" indent="-344488" algn="l" rtl="0">
              <a:spcBef>
                <a:spcPts val="440"/>
              </a:spcBef>
              <a:spcAft>
                <a:spcPts val="0"/>
              </a:spcAft>
              <a:buClr>
                <a:schemeClr val="dk1"/>
              </a:buClr>
              <a:buSzPts val="2200"/>
              <a:buNone/>
            </a:pPr>
            <a:r>
              <a:rPr lang="en-US" sz="2200" dirty="0"/>
              <a:t>(2) They </a:t>
            </a:r>
            <a:r>
              <a:rPr lang="en-US" sz="2200" u="sng" dirty="0"/>
              <a:t>shall have a relief setting that is 50 percent above the normal system operating pressure</a:t>
            </a:r>
            <a:r>
              <a:rPr lang="en-US" sz="2200" dirty="0"/>
              <a:t>, as indicated in Table 5.1.11.</a:t>
            </a:r>
            <a:endParaRPr dirty="0"/>
          </a:p>
          <a:p>
            <a:pPr marL="0" lvl="0" indent="0" algn="l" rtl="0">
              <a:spcBef>
                <a:spcPts val="440"/>
              </a:spcBef>
              <a:spcAft>
                <a:spcPts val="0"/>
              </a:spcAft>
              <a:buClr>
                <a:schemeClr val="dk1"/>
              </a:buClr>
              <a:buSzPts val="2200"/>
              <a:buNone/>
            </a:pPr>
            <a:r>
              <a:rPr lang="en-US" sz="2200" dirty="0"/>
              <a:t>5.1.3.5.7 </a:t>
            </a:r>
            <a:r>
              <a:rPr lang="en-US" sz="2200" b="1" dirty="0"/>
              <a:t>Multiple Pressures.</a:t>
            </a:r>
            <a:endParaRPr dirty="0"/>
          </a:p>
          <a:p>
            <a:pPr marL="0" lvl="0" indent="0" algn="l" rtl="0">
              <a:spcBef>
                <a:spcPts val="440"/>
              </a:spcBef>
              <a:spcAft>
                <a:spcPts val="0"/>
              </a:spcAft>
              <a:buClr>
                <a:schemeClr val="dk1"/>
              </a:buClr>
              <a:buSzPts val="2200"/>
              <a:buNone/>
            </a:pPr>
            <a:r>
              <a:rPr lang="en-US" sz="2200" dirty="0"/>
              <a:t>Where a single central supply system supplies separate piped distribution networks operating at different pressures, each piped distribution network shall comply with </a:t>
            </a:r>
            <a:r>
              <a:rPr lang="en-US" sz="2200" u="sng" dirty="0">
                <a:solidFill>
                  <a:schemeClr val="hlink"/>
                </a:solidFill>
                <a:hlinkClick r:id="rId3"/>
              </a:rPr>
              <a:t>5.1.3.5.5</a:t>
            </a:r>
            <a:r>
              <a:rPr lang="en-US" sz="2200" dirty="0"/>
              <a:t> for pressure controls, </a:t>
            </a:r>
            <a:r>
              <a:rPr lang="en-US" sz="2200" u="sng" dirty="0">
                <a:solidFill>
                  <a:schemeClr val="hlink"/>
                </a:solidFill>
                <a:hlinkClick r:id="rId4"/>
              </a:rPr>
              <a:t>5.1.3.5.6</a:t>
            </a:r>
            <a:r>
              <a:rPr lang="en-US" sz="2200" dirty="0"/>
              <a:t> for relief valves, </a:t>
            </a:r>
            <a:r>
              <a:rPr lang="en-US" sz="2200" u="sng" dirty="0">
                <a:solidFill>
                  <a:schemeClr val="hlink"/>
                </a:solidFill>
                <a:hlinkClick r:id="rId5"/>
              </a:rPr>
              <a:t>5.1.4.2</a:t>
            </a:r>
            <a:r>
              <a:rPr lang="en-US" sz="2200" dirty="0"/>
              <a:t> for the source valve, and </a:t>
            </a:r>
            <a:r>
              <a:rPr lang="en-US" sz="2200" u="sng" dirty="0">
                <a:solidFill>
                  <a:schemeClr val="hlink"/>
                </a:solidFill>
                <a:hlinkClick r:id="rId6"/>
              </a:rPr>
              <a:t>5.1.9.2.4(7)</a:t>
            </a:r>
            <a:r>
              <a:rPr lang="en-US" sz="2200" dirty="0"/>
              <a:t> for the master alarm.</a:t>
            </a:r>
            <a:endParaRPr dirty="0"/>
          </a:p>
          <a:p>
            <a:pPr marL="0" lvl="0" indent="0" algn="l" rtl="0">
              <a:spcBef>
                <a:spcPts val="400"/>
              </a:spcBef>
              <a:spcAft>
                <a:spcPts val="0"/>
              </a:spcAft>
              <a:buClr>
                <a:schemeClr val="dk1"/>
              </a:buClr>
              <a:buSzPts val="2000"/>
              <a:buNone/>
            </a:pPr>
            <a:endParaRPr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2"/>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endParaRPr sz="2200" dirty="0"/>
          </a:p>
          <a:p>
            <a:pPr marL="0" lvl="0" indent="0" algn="l" rtl="0">
              <a:spcBef>
                <a:spcPts val="640"/>
              </a:spcBef>
              <a:spcAft>
                <a:spcPts val="0"/>
              </a:spcAft>
              <a:buClr>
                <a:schemeClr val="dk1"/>
              </a:buClr>
              <a:buSzPts val="3200"/>
              <a:buNone/>
            </a:pPr>
            <a:endParaRPr sz="2200" dirty="0"/>
          </a:p>
          <a:p>
            <a:pPr marL="0" lvl="0" indent="0" algn="l" rtl="0">
              <a:spcBef>
                <a:spcPts val="400"/>
              </a:spcBef>
              <a:spcAft>
                <a:spcPts val="0"/>
              </a:spcAft>
              <a:buClr>
                <a:schemeClr val="dk1"/>
              </a:buClr>
              <a:buSzPts val="2000"/>
              <a:buNone/>
            </a:pPr>
            <a:r>
              <a:rPr lang="en-US" sz="2200" dirty="0"/>
              <a:t>5.1.3.5.8 Local Signals.</a:t>
            </a:r>
            <a:endParaRPr sz="2200" dirty="0"/>
          </a:p>
          <a:p>
            <a:pPr marL="0" lvl="0" indent="0" algn="l" rtl="0">
              <a:spcBef>
                <a:spcPts val="400"/>
              </a:spcBef>
              <a:spcAft>
                <a:spcPts val="0"/>
              </a:spcAft>
              <a:buClr>
                <a:schemeClr val="dk1"/>
              </a:buClr>
              <a:buSzPts val="2000"/>
              <a:buNone/>
            </a:pPr>
            <a:r>
              <a:rPr lang="en-US" sz="2200" dirty="0"/>
              <a:t>5.1.3.5.8.1 The following central supply systems shall have local signals located at the source equipment:</a:t>
            </a:r>
            <a:endParaRPr sz="2200" dirty="0"/>
          </a:p>
          <a:p>
            <a:pPr marL="344488" lvl="0" indent="-344488" algn="l" rtl="0">
              <a:spcBef>
                <a:spcPts val="400"/>
              </a:spcBef>
              <a:spcAft>
                <a:spcPts val="0"/>
              </a:spcAft>
              <a:buClr>
                <a:schemeClr val="dk1"/>
              </a:buClr>
              <a:buSzPts val="2000"/>
              <a:buNone/>
            </a:pPr>
            <a:r>
              <a:rPr lang="en-US" sz="2200" dirty="0"/>
              <a:t>(1) Manifolds for gas cylinders without reserve supply (see 5.1.3.5.12)</a:t>
            </a:r>
            <a:endParaRPr sz="2200" dirty="0"/>
          </a:p>
          <a:p>
            <a:pPr marL="344488" lvl="0" indent="-344488" algn="l" rtl="0">
              <a:spcBef>
                <a:spcPts val="400"/>
              </a:spcBef>
              <a:spcAft>
                <a:spcPts val="0"/>
              </a:spcAft>
              <a:buClr>
                <a:schemeClr val="dk1"/>
              </a:buClr>
              <a:buSzPts val="2000"/>
              <a:buNone/>
            </a:pPr>
            <a:r>
              <a:rPr lang="en-US" sz="2200" dirty="0"/>
              <a:t>(2) Manifolds for gas cylinders with reserve supply</a:t>
            </a:r>
            <a:endParaRPr sz="2200" dirty="0"/>
          </a:p>
          <a:p>
            <a:pPr marL="344488" lvl="0" indent="-344488" algn="l" rtl="0">
              <a:spcBef>
                <a:spcPts val="400"/>
              </a:spcBef>
              <a:spcAft>
                <a:spcPts val="0"/>
              </a:spcAft>
              <a:buClr>
                <a:schemeClr val="dk1"/>
              </a:buClr>
              <a:buSzPts val="2000"/>
              <a:buNone/>
            </a:pPr>
            <a:r>
              <a:rPr lang="en-US" sz="2200" dirty="0"/>
              <a:t>(3) Manifolds for cryogenic liquid containers (see 5.1.3.5.13)</a:t>
            </a:r>
            <a:endParaRPr sz="2200" dirty="0"/>
          </a:p>
          <a:p>
            <a:pPr marL="344488" lvl="0" indent="-344488" algn="l" rtl="0">
              <a:spcBef>
                <a:spcPts val="400"/>
              </a:spcBef>
              <a:spcAft>
                <a:spcPts val="0"/>
              </a:spcAft>
              <a:buClr>
                <a:schemeClr val="dk1"/>
              </a:buClr>
              <a:buSzPts val="2000"/>
              <a:buNone/>
            </a:pPr>
            <a:r>
              <a:rPr lang="en-US" sz="2200" dirty="0"/>
              <a:t>(4) Cryogenic fluid central supply systems </a:t>
            </a:r>
            <a:r>
              <a:rPr lang="en-US" sz="2200" i="1" dirty="0"/>
              <a:t>(see </a:t>
            </a:r>
            <a:r>
              <a:rPr lang="en-US" sz="2200" i="1" u="sng" dirty="0">
                <a:solidFill>
                  <a:schemeClr val="hlink"/>
                </a:solidFill>
                <a:hlinkClick r:id="rId3"/>
              </a:rPr>
              <a:t>5.1.3.5.12</a:t>
            </a:r>
            <a:r>
              <a:rPr lang="en-US" sz="2200" i="1" dirty="0"/>
              <a:t>)</a:t>
            </a:r>
            <a:endParaRPr sz="2200" dirty="0"/>
          </a:p>
          <a:p>
            <a:pPr marL="344488" lvl="0" indent="-344488" algn="l" rtl="0">
              <a:spcBef>
                <a:spcPts val="640"/>
              </a:spcBef>
              <a:spcAft>
                <a:spcPts val="0"/>
              </a:spcAft>
              <a:buClr>
                <a:schemeClr val="dk1"/>
              </a:buClr>
              <a:buSzPts val="2000"/>
              <a:buNone/>
            </a:pPr>
            <a:r>
              <a:rPr lang="en-US" sz="2200" dirty="0"/>
              <a:t>(5) In-building emergency reserves </a:t>
            </a:r>
            <a:r>
              <a:rPr lang="en-US" sz="2200" i="1" dirty="0"/>
              <a:t>(see </a:t>
            </a:r>
            <a:r>
              <a:rPr lang="en-US" sz="2200" i="1" u="sng" dirty="0">
                <a:solidFill>
                  <a:schemeClr val="hlink"/>
                </a:solidFill>
                <a:hlinkClick r:id="rId4"/>
              </a:rPr>
              <a:t>5.1.3.5.14</a:t>
            </a:r>
            <a:r>
              <a:rPr lang="en-US" sz="2200" i="1" dirty="0"/>
              <a:t>)</a:t>
            </a:r>
            <a:endParaRPr sz="2200" dirty="0"/>
          </a:p>
          <a:p>
            <a:pPr marL="0" lvl="0" indent="0" algn="l" rtl="0">
              <a:spcBef>
                <a:spcPts val="400"/>
              </a:spcBef>
              <a:spcAft>
                <a:spcPts val="0"/>
              </a:spcAft>
              <a:buClr>
                <a:schemeClr val="dk1"/>
              </a:buClr>
              <a:buSzPts val="2000"/>
              <a:buNone/>
            </a:pPr>
            <a:endParaRPr sz="2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3"/>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(6) Instrument air headers (see 5.1.13.3.7.6)</a:t>
            </a:r>
            <a:endParaRPr sz="2200" dirty="0"/>
          </a:p>
          <a:p>
            <a:pPr marL="0" lvl="0" indent="0" algn="l" rtl="0">
              <a:spcBef>
                <a:spcPts val="400"/>
              </a:spcBef>
              <a:spcAft>
                <a:spcPts val="0"/>
              </a:spcAft>
              <a:buClr>
                <a:schemeClr val="dk1"/>
              </a:buClr>
              <a:buSzPts val="2000"/>
              <a:buNone/>
            </a:pPr>
            <a:r>
              <a:rPr lang="en-US" sz="2200" dirty="0"/>
              <a:t>5.1.3.5.9* Headers. In central supply systems using cylinders containing either gas or liquid, each header shall include the following:</a:t>
            </a:r>
            <a:endParaRPr sz="2200" dirty="0"/>
          </a:p>
          <a:p>
            <a:pPr marL="344488" lvl="0" indent="-344488" algn="l" rtl="0">
              <a:spcBef>
                <a:spcPts val="400"/>
              </a:spcBef>
              <a:spcAft>
                <a:spcPts val="0"/>
              </a:spcAft>
              <a:buClr>
                <a:schemeClr val="dk1"/>
              </a:buClr>
              <a:buSzPts val="2000"/>
              <a:buNone/>
            </a:pPr>
            <a:r>
              <a:rPr lang="en-US" sz="2200" dirty="0"/>
              <a:t>(1)* Cylinder connections in the number required for the header’s application</a:t>
            </a:r>
            <a:endParaRPr sz="2200" dirty="0"/>
          </a:p>
          <a:p>
            <a:pPr marL="344488" lvl="0" indent="-344488" algn="l" rtl="0">
              <a:spcBef>
                <a:spcPts val="400"/>
              </a:spcBef>
              <a:spcAft>
                <a:spcPts val="0"/>
              </a:spcAft>
              <a:buClr>
                <a:schemeClr val="dk1"/>
              </a:buClr>
              <a:buSzPts val="2000"/>
              <a:buNone/>
            </a:pPr>
            <a:r>
              <a:rPr lang="en-US" sz="2200" dirty="0"/>
              <a:t>(2) Cylinder lead for each cylinder constructed of materials complying with 5.1.3.5.4 and provided with end fittings permanently attached to the cylinder lead complying with the </a:t>
            </a:r>
            <a:r>
              <a:rPr lang="en-US" sz="2200" u="sng" dirty="0"/>
              <a:t>mandatory requirements of CGA V-1, Standard for Compressed Gas Cylinder Valve Outlet and Inlet Connections (ANSI B57.1)</a:t>
            </a:r>
            <a:endParaRPr sz="2200" dirty="0"/>
          </a:p>
          <a:p>
            <a:pPr marL="344488" lvl="0" indent="-344488" algn="l" rtl="0">
              <a:spcBef>
                <a:spcPts val="400"/>
              </a:spcBef>
              <a:spcAft>
                <a:spcPts val="0"/>
              </a:spcAft>
              <a:buClr>
                <a:schemeClr val="dk1"/>
              </a:buClr>
              <a:buSzPts val="2000"/>
              <a:buNone/>
            </a:pPr>
            <a:r>
              <a:rPr lang="en-US" sz="2200" dirty="0"/>
              <a:t>(3) </a:t>
            </a:r>
            <a:r>
              <a:rPr lang="en-US" sz="2200" u="sng" dirty="0"/>
              <a:t>Filter of a material complying with 5.1.3.5.4 to prevent the intrusion of debris into the manifold controls</a:t>
            </a:r>
            <a:endParaRPr sz="2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4"/>
          <p:cNvSpPr txBox="1">
            <a:spLocks noGrp="1"/>
          </p:cNvSpPr>
          <p:nvPr>
            <p:ph type="body" idx="1"/>
          </p:nvPr>
        </p:nvSpPr>
        <p:spPr>
          <a:xfrm>
            <a:off x="612058" y="712390"/>
            <a:ext cx="7919884" cy="5433436"/>
          </a:xfrm>
          <a:prstGeom prst="rect">
            <a:avLst/>
          </a:prstGeom>
          <a:noFill/>
          <a:ln>
            <a:noFill/>
          </a:ln>
        </p:spPr>
        <p:txBody>
          <a:bodyPr spcFirstLastPara="1" wrap="square" lIns="91425" tIns="45700" rIns="91425" bIns="45700" anchor="t" anchorCtr="0">
            <a:noAutofit/>
          </a:bodyPr>
          <a:lstStyle/>
          <a:p>
            <a:pPr marL="344488" lvl="0" indent="-344488" algn="l" rtl="0">
              <a:spcBef>
                <a:spcPts val="0"/>
              </a:spcBef>
              <a:spcAft>
                <a:spcPts val="0"/>
              </a:spcAft>
              <a:buClr>
                <a:schemeClr val="dk1"/>
              </a:buClr>
              <a:buSzPct val="100000"/>
              <a:buNone/>
            </a:pPr>
            <a:r>
              <a:rPr lang="en-US" sz="2000" dirty="0"/>
              <a:t>(4) </a:t>
            </a:r>
            <a:r>
              <a:rPr lang="en-US" sz="2000" u="sng" dirty="0"/>
              <a:t>Header shutoff valve downstream of the nearest cylinder connection, but upstream of the point at which the header connects to the central supply system</a:t>
            </a:r>
            <a:endParaRPr sz="2000" dirty="0"/>
          </a:p>
          <a:p>
            <a:pPr marL="344488" lvl="0" indent="-344488" algn="l" rtl="0">
              <a:spcBef>
                <a:spcPts val="400"/>
              </a:spcBef>
              <a:spcAft>
                <a:spcPts val="0"/>
              </a:spcAft>
              <a:buClr>
                <a:schemeClr val="dk1"/>
              </a:buClr>
              <a:buSzPct val="100000"/>
              <a:buNone/>
            </a:pPr>
            <a:r>
              <a:rPr lang="en-US" sz="2000" dirty="0"/>
              <a:t>(5) Pressure indicator indicating the pressure of header contents</a:t>
            </a:r>
            <a:endParaRPr sz="2000" dirty="0"/>
          </a:p>
          <a:p>
            <a:pPr marL="344488" lvl="0" indent="-344488" algn="l" rtl="0">
              <a:spcBef>
                <a:spcPts val="400"/>
              </a:spcBef>
              <a:spcAft>
                <a:spcPts val="0"/>
              </a:spcAft>
              <a:buClr>
                <a:schemeClr val="dk1"/>
              </a:buClr>
              <a:buSzPct val="100000"/>
              <a:buNone/>
            </a:pPr>
            <a:r>
              <a:rPr lang="en-US" sz="2000" dirty="0"/>
              <a:t>(6) Check valve to prevent backflow into the header and to allow service to the header</a:t>
            </a:r>
            <a:endParaRPr sz="2000" dirty="0"/>
          </a:p>
          <a:p>
            <a:pPr marL="344488" lvl="0" indent="-344488" algn="l" rtl="0">
              <a:spcBef>
                <a:spcPts val="400"/>
              </a:spcBef>
              <a:spcAft>
                <a:spcPts val="0"/>
              </a:spcAft>
              <a:buClr>
                <a:schemeClr val="dk1"/>
              </a:buClr>
              <a:buSzPct val="100000"/>
              <a:buNone/>
            </a:pPr>
            <a:r>
              <a:rPr lang="en-US" sz="2000" dirty="0"/>
              <a:t>(7) If intended for gas cylinder service, a check valve at each connection for the cylinder lead in 5.1.3.5.10(2) to prevent loss of gas in the event of damage to the cylinder lead or operation of an individual cylinder relief valve</a:t>
            </a:r>
            <a:endParaRPr sz="2000" dirty="0"/>
          </a:p>
          <a:p>
            <a:pPr marL="344488" lvl="0" indent="-344488" algn="l" rtl="0">
              <a:spcBef>
                <a:spcPts val="400"/>
              </a:spcBef>
              <a:spcAft>
                <a:spcPts val="0"/>
              </a:spcAft>
              <a:buClr>
                <a:schemeClr val="dk1"/>
              </a:buClr>
              <a:buSzPct val="100000"/>
              <a:buNone/>
            </a:pPr>
            <a:r>
              <a:rPr lang="en-US" sz="2000" dirty="0"/>
              <a:t>(8) If intended for gas cylinder service, a pressure regulator to reduce the cylinder pressure to an intermediate pressure to allow the proper operation of the primary and secondary headers</a:t>
            </a:r>
            <a:endParaRPr sz="2000" dirty="0"/>
          </a:p>
          <a:p>
            <a:pPr marL="344488" lvl="0" indent="-344488" algn="l" rtl="0">
              <a:spcBef>
                <a:spcPts val="400"/>
              </a:spcBef>
              <a:spcAft>
                <a:spcPts val="0"/>
              </a:spcAft>
              <a:buClr>
                <a:schemeClr val="dk1"/>
              </a:buClr>
              <a:buSzPct val="100000"/>
              <a:buNone/>
            </a:pPr>
            <a:r>
              <a:rPr lang="en-US" sz="2000" dirty="0"/>
              <a:t>(9) If intended for service with cryogenic liquid containers, a pressure relief valve</a:t>
            </a:r>
            <a:endParaRP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5"/>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endParaRPr sz="2200" dirty="0"/>
          </a:p>
          <a:p>
            <a:pPr marL="0" lvl="0" indent="0" algn="l" rtl="0">
              <a:spcBef>
                <a:spcPts val="496"/>
              </a:spcBef>
              <a:spcAft>
                <a:spcPts val="0"/>
              </a:spcAft>
              <a:buClr>
                <a:schemeClr val="dk1"/>
              </a:buClr>
              <a:buSzPct val="100000"/>
              <a:buNone/>
            </a:pPr>
            <a:endParaRPr sz="2200" dirty="0"/>
          </a:p>
          <a:p>
            <a:pPr marL="511175" lvl="0" indent="-511175" algn="l" rtl="0">
              <a:spcBef>
                <a:spcPts val="496"/>
              </a:spcBef>
              <a:spcAft>
                <a:spcPts val="0"/>
              </a:spcAft>
              <a:buClr>
                <a:schemeClr val="dk1"/>
              </a:buClr>
              <a:buSzPct val="100000"/>
              <a:buNone/>
            </a:pPr>
            <a:r>
              <a:rPr lang="en-US" sz="2200" dirty="0"/>
              <a:t>(10) Vent valves, if fitted on a header, vented outside of the building per 5.1.3.5.6.1(5) through 5.1.3.5.6.1(9) and 5.1.3.5.6.3</a:t>
            </a:r>
            <a:endParaRPr sz="2200" dirty="0"/>
          </a:p>
          <a:p>
            <a:pPr marL="0" lvl="0" indent="0" algn="l" rtl="0">
              <a:spcBef>
                <a:spcPts val="496"/>
              </a:spcBef>
              <a:spcAft>
                <a:spcPts val="0"/>
              </a:spcAft>
              <a:buClr>
                <a:schemeClr val="dk1"/>
              </a:buClr>
              <a:buSzPct val="100000"/>
              <a:buNone/>
            </a:pPr>
            <a:r>
              <a:rPr lang="en-US" sz="2200" b="1" dirty="0"/>
              <a:t>5.1.3.5.10 </a:t>
            </a:r>
            <a:r>
              <a:rPr lang="en-US" sz="2200" b="1" u="sng" dirty="0">
                <a:solidFill>
                  <a:schemeClr val="hlink"/>
                </a:solidFill>
                <a:hlinkClick r:id="rId3"/>
              </a:rPr>
              <a:t>*</a:t>
            </a:r>
            <a:r>
              <a:rPr lang="en-US" sz="2200" b="1" dirty="0"/>
              <a:t>  Manifolds for Gas Cylinders.</a:t>
            </a:r>
            <a:endParaRPr sz="2200" dirty="0"/>
          </a:p>
          <a:p>
            <a:pPr marL="0" lvl="0" indent="0" algn="l" rtl="0">
              <a:spcBef>
                <a:spcPts val="496"/>
              </a:spcBef>
              <a:spcAft>
                <a:spcPts val="0"/>
              </a:spcAft>
              <a:buClr>
                <a:schemeClr val="dk1"/>
              </a:buClr>
              <a:buSzPct val="100000"/>
              <a:buNone/>
            </a:pPr>
            <a:r>
              <a:rPr lang="en-US" sz="2200" b="1" dirty="0"/>
              <a:t>5.1.3.5.10.1 </a:t>
            </a:r>
            <a:r>
              <a:rPr lang="en-US" sz="2200" dirty="0"/>
              <a:t>The manifolds in this category shall be located in  accordance with </a:t>
            </a:r>
            <a:r>
              <a:rPr lang="en-US" sz="2200" u="sng" dirty="0">
                <a:solidFill>
                  <a:schemeClr val="hlink"/>
                </a:solidFill>
                <a:hlinkClick r:id="rId4"/>
              </a:rPr>
              <a:t>5.1.3.3.1</a:t>
            </a:r>
            <a:r>
              <a:rPr lang="en-US" sz="2200" dirty="0"/>
              <a:t> and shall meet the following:</a:t>
            </a:r>
            <a:endParaRPr sz="2200" dirty="0"/>
          </a:p>
          <a:p>
            <a:pPr marL="344488" lvl="0" indent="-344488" algn="l" rtl="0">
              <a:spcBef>
                <a:spcPts val="496"/>
              </a:spcBef>
              <a:spcAft>
                <a:spcPts val="0"/>
              </a:spcAft>
              <a:buClr>
                <a:schemeClr val="dk1"/>
              </a:buClr>
              <a:buSzPct val="100000"/>
              <a:buNone/>
            </a:pPr>
            <a:r>
              <a:rPr lang="en-US" sz="2200" dirty="0"/>
              <a:t>(1) If located outdoors, they shall be installed in an enclosure used only for this purpose and sited to comply with minimum distance requirements in </a:t>
            </a:r>
            <a:r>
              <a:rPr lang="en-US" sz="2200" u="sng" dirty="0">
                <a:solidFill>
                  <a:schemeClr val="hlink"/>
                </a:solidFill>
                <a:hlinkClick r:id="rId5"/>
              </a:rPr>
              <a:t>Table 5.1.3.5.11.1</a:t>
            </a:r>
            <a:r>
              <a:rPr lang="en-US" sz="2200" dirty="0"/>
              <a:t>.</a:t>
            </a:r>
            <a:endParaRPr sz="2200" dirty="0"/>
          </a:p>
          <a:p>
            <a:pPr marL="344488" lvl="0" indent="-344488" algn="l" rtl="0">
              <a:spcBef>
                <a:spcPts val="496"/>
              </a:spcBef>
              <a:spcAft>
                <a:spcPts val="0"/>
              </a:spcAft>
              <a:buClr>
                <a:schemeClr val="dk1"/>
              </a:buClr>
              <a:buSzPct val="100000"/>
              <a:buNone/>
            </a:pPr>
            <a:r>
              <a:rPr lang="en-US" sz="2200" dirty="0"/>
              <a:t>(2) If located indoors, they shall be installed within a room used only for enclosure of such manifolds.</a:t>
            </a:r>
            <a:endParaRPr sz="2200" dirty="0"/>
          </a:p>
          <a:p>
            <a:pPr marL="0" lvl="0" indent="0" algn="l" rtl="0">
              <a:spcBef>
                <a:spcPts val="496"/>
              </a:spcBef>
              <a:spcAft>
                <a:spcPts val="0"/>
              </a:spcAft>
              <a:buClr>
                <a:schemeClr val="dk1"/>
              </a:buClr>
              <a:buSzPct val="100000"/>
              <a:buNone/>
            </a:pPr>
            <a:endParaRPr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6"/>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5.1.3.5.10.4 The manifolds in this category shall consist of the following:</a:t>
            </a:r>
            <a:endParaRPr sz="2200" dirty="0"/>
          </a:p>
          <a:p>
            <a:pPr marL="344488" lvl="0" indent="-344488" algn="l" rtl="0">
              <a:spcBef>
                <a:spcPts val="400"/>
              </a:spcBef>
              <a:spcAft>
                <a:spcPts val="0"/>
              </a:spcAft>
              <a:buClr>
                <a:schemeClr val="dk1"/>
              </a:buClr>
              <a:buSzPts val="2000"/>
              <a:buNone/>
            </a:pPr>
            <a:r>
              <a:rPr lang="en-US" sz="2200" dirty="0"/>
              <a:t>(1) </a:t>
            </a:r>
            <a:r>
              <a:rPr lang="en-US" sz="2200" u="sng" dirty="0"/>
              <a:t>Two equal headers in accordance with 5.1.3.5.9, each with a sufficient number of gas cylinder connections for one average day’s supply, but not fewer than two connections</a:t>
            </a:r>
            <a:r>
              <a:rPr lang="en-US" sz="2200" dirty="0"/>
              <a:t>, and with the headers connected to the final line pressure regulator assembly in such a manner that either header can supply the system </a:t>
            </a:r>
            <a:endParaRPr sz="2200" dirty="0"/>
          </a:p>
          <a:p>
            <a:pPr marL="0" lvl="0" indent="0" algn="l" rtl="0">
              <a:spcBef>
                <a:spcPts val="400"/>
              </a:spcBef>
              <a:spcAft>
                <a:spcPts val="0"/>
              </a:spcAft>
              <a:buClr>
                <a:schemeClr val="dk1"/>
              </a:buClr>
              <a:buSzPts val="2000"/>
              <a:buNone/>
            </a:pPr>
            <a:r>
              <a:rPr lang="en-US" sz="2200" dirty="0"/>
              <a:t>5.1.3.5.10.5 The manifolds in this category shall include an automatic means of alternating the two headers to accomplish the following in normal operation:</a:t>
            </a:r>
            <a:endParaRPr sz="2200" dirty="0"/>
          </a:p>
          <a:p>
            <a:pPr marL="344488" lvl="0" indent="-344488" algn="l" rtl="0">
              <a:spcBef>
                <a:spcPts val="400"/>
              </a:spcBef>
              <a:spcAft>
                <a:spcPts val="0"/>
              </a:spcAft>
              <a:buClr>
                <a:schemeClr val="dk1"/>
              </a:buClr>
              <a:buSzPts val="2000"/>
              <a:buNone/>
            </a:pPr>
            <a:r>
              <a:rPr lang="en-US" sz="2200" dirty="0"/>
              <a:t>(1) </a:t>
            </a:r>
            <a:r>
              <a:rPr lang="en-US" sz="2200" u="sng" dirty="0"/>
              <a:t>One header is the primary and the other is the secondary, with either being capable of either role</a:t>
            </a:r>
            <a:r>
              <a:rPr lang="en-US" sz="2200" dirty="0"/>
              <a:t>.</a:t>
            </a:r>
            <a:endParaRPr sz="2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7"/>
          <p:cNvSpPr txBox="1">
            <a:spLocks noGrp="1"/>
          </p:cNvSpPr>
          <p:nvPr>
            <p:ph type="body" idx="1"/>
          </p:nvPr>
        </p:nvSpPr>
        <p:spPr>
          <a:xfrm>
            <a:off x="457200" y="533400"/>
            <a:ext cx="8229600" cy="5592763"/>
          </a:xfrm>
          <a:prstGeom prst="rect">
            <a:avLst/>
          </a:prstGeom>
          <a:noFill/>
          <a:ln>
            <a:noFill/>
          </a:ln>
        </p:spPr>
        <p:txBody>
          <a:bodyPr spcFirstLastPara="1" wrap="square" lIns="91425" tIns="45700" rIns="91425" bIns="45700" anchor="t" anchorCtr="0">
            <a:normAutofit/>
          </a:bodyPr>
          <a:lstStyle/>
          <a:p>
            <a:pPr marL="344488" lvl="0" indent="-344488" algn="l" rtl="0">
              <a:spcBef>
                <a:spcPts val="0"/>
              </a:spcBef>
              <a:spcAft>
                <a:spcPts val="0"/>
              </a:spcAft>
              <a:buClr>
                <a:schemeClr val="dk1"/>
              </a:buClr>
              <a:buSzPct val="100000"/>
              <a:buNone/>
            </a:pPr>
            <a:r>
              <a:rPr lang="en-US" sz="2200" dirty="0"/>
              <a:t>(3) When the primary header is depleted, the secondary header automatically begins to supply the system.</a:t>
            </a:r>
            <a:endParaRPr sz="2200" dirty="0"/>
          </a:p>
          <a:p>
            <a:pPr marL="0" lvl="0" indent="0" algn="l" rtl="0">
              <a:spcBef>
                <a:spcPts val="496"/>
              </a:spcBef>
              <a:spcAft>
                <a:spcPts val="0"/>
              </a:spcAft>
              <a:buClr>
                <a:schemeClr val="dk1"/>
              </a:buClr>
              <a:buSzPct val="100000"/>
              <a:buNone/>
            </a:pPr>
            <a:r>
              <a:rPr lang="en-US" sz="2200" dirty="0"/>
              <a:t>Table 5.1.3.5.11.1 Minimum Separation Distance Between Portable Cryogenic Containers and Exposures</a:t>
            </a:r>
            <a:endParaRPr sz="2200" dirty="0"/>
          </a:p>
          <a:p>
            <a:pPr marL="0" lvl="0" indent="0" algn="l" rtl="0">
              <a:spcBef>
                <a:spcPts val="496"/>
              </a:spcBef>
              <a:spcAft>
                <a:spcPts val="0"/>
              </a:spcAft>
              <a:buClr>
                <a:schemeClr val="dk1"/>
              </a:buClr>
              <a:buSzPct val="100000"/>
              <a:buNone/>
            </a:pPr>
            <a:r>
              <a:rPr lang="en-US" sz="2200" dirty="0"/>
              <a:t>5.1.3.5.11.4 The manifolds in this category shall consist of the following:</a:t>
            </a:r>
            <a:endParaRPr sz="2200" dirty="0"/>
          </a:p>
          <a:p>
            <a:pPr marL="344488" lvl="0" indent="-344488" algn="l" rtl="0">
              <a:spcBef>
                <a:spcPts val="496"/>
              </a:spcBef>
              <a:spcAft>
                <a:spcPts val="0"/>
              </a:spcAft>
              <a:buClr>
                <a:schemeClr val="dk1"/>
              </a:buClr>
              <a:buSzPct val="100000"/>
              <a:buNone/>
            </a:pPr>
            <a:r>
              <a:rPr lang="en-US" sz="2200" dirty="0"/>
              <a:t>(1) Two equal headers in accordance with 5.1.3.5.9, each having sufficient internal or external vaporization capacity to meet the required peak flow rate and each having sufficient number of liquid container connections for one average day’s supply, and with the headers connected to the final line pressure regulator assembly in such a manner that either header can supply the system</a:t>
            </a:r>
            <a:endParaRPr sz="2200" dirty="0"/>
          </a:p>
          <a:p>
            <a:pPr marL="0" lvl="0" indent="0" algn="l" rtl="0">
              <a:spcBef>
                <a:spcPts val="496"/>
              </a:spcBef>
              <a:spcAft>
                <a:spcPts val="0"/>
              </a:spcAft>
              <a:buClr>
                <a:schemeClr val="dk1"/>
              </a:buClr>
              <a:buSzPct val="100000"/>
              <a:buNone/>
            </a:pPr>
            <a:endParaRPr sz="2200" dirty="0"/>
          </a:p>
          <a:p>
            <a:pPr marL="0" lvl="0" indent="0" algn="l" rtl="0">
              <a:spcBef>
                <a:spcPts val="310"/>
              </a:spcBef>
              <a:spcAft>
                <a:spcPts val="0"/>
              </a:spcAft>
              <a:buClr>
                <a:schemeClr val="dk1"/>
              </a:buClr>
              <a:buSzPct val="100000"/>
              <a:buNone/>
            </a:pPr>
            <a:endParaRPr sz="2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dirty="0"/>
              <a:t>Headers &amp; Manifolds</a:t>
            </a:r>
            <a:endParaRPr dirty="0"/>
          </a:p>
        </p:txBody>
      </p:sp>
      <p:pic>
        <p:nvPicPr>
          <p:cNvPr id="491" name="Google Shape;491;p28" descr="C:\COLEMAN\Documents\Medgas Inst. #468\Job site photo's\Prentice Hosp. 05 to 07\Prentice Hosp. 05 to 07 051.jpg"/>
          <p:cNvPicPr preferRelativeResize="0">
            <a:picLocks noGrp="1"/>
          </p:cNvPicPr>
          <p:nvPr>
            <p:ph type="body" idx="1"/>
          </p:nvPr>
        </p:nvPicPr>
        <p:blipFill rotWithShape="1">
          <a:blip r:embed="rId3">
            <a:alphaModFix/>
          </a:blip>
          <a:srcRect/>
          <a:stretch/>
        </p:blipFill>
        <p:spPr>
          <a:xfrm>
            <a:off x="1607991" y="1417650"/>
            <a:ext cx="6034500" cy="4526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29" descr="C:\Users\Othon Guillen\Pictures\Medgas Pics\MGRG0118.jpg"/>
          <p:cNvPicPr preferRelativeResize="0"/>
          <p:nvPr/>
        </p:nvPicPr>
        <p:blipFill rotWithShape="1">
          <a:blip r:embed="rId3">
            <a:alphaModFix/>
          </a:blip>
          <a:srcRect/>
          <a:stretch/>
        </p:blipFill>
        <p:spPr>
          <a:xfrm>
            <a:off x="1302774" y="1136855"/>
            <a:ext cx="6538452" cy="45842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
          <p:cNvSpPr txBox="1">
            <a:spLocks noGrp="1"/>
          </p:cNvSpPr>
          <p:nvPr>
            <p:ph type="body" idx="1"/>
          </p:nvPr>
        </p:nvSpPr>
        <p:spPr>
          <a:xfrm>
            <a:off x="457200" y="838200"/>
            <a:ext cx="8229600" cy="54403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r>
              <a:rPr lang="en-US" sz="2200" dirty="0"/>
              <a:t>5.1.3.1.2* Cylinder contents shall be identified by attached labels or stencils naming the contents in accordance with the mandatory requirements of CGA C-7, Guide to Classification and Labeling of Compressed Gases.</a:t>
            </a:r>
            <a:endParaRPr sz="2200" dirty="0"/>
          </a:p>
          <a:p>
            <a:pPr marL="0" lvl="0" indent="0" algn="l" rtl="0">
              <a:spcBef>
                <a:spcPts val="448"/>
              </a:spcBef>
              <a:spcAft>
                <a:spcPts val="0"/>
              </a:spcAft>
              <a:buClr>
                <a:schemeClr val="dk1"/>
              </a:buClr>
              <a:buSzPct val="100000"/>
              <a:buNone/>
            </a:pPr>
            <a:r>
              <a:rPr lang="en-US" sz="2200" dirty="0"/>
              <a:t>5.1.3.1.3 Liquid containers shall have additional product identification visible from all directions with a minimum of 51 mm </a:t>
            </a:r>
            <a:r>
              <a:rPr lang="en-US" sz="2200" u="sng" dirty="0"/>
              <a:t>(2 in.) high letters such as a 360-degree wraparound</a:t>
            </a:r>
            <a:r>
              <a:rPr lang="en-US" sz="2200" dirty="0"/>
              <a:t> tape for medical liquid containers.</a:t>
            </a:r>
            <a:endParaRPr sz="2200" dirty="0"/>
          </a:p>
          <a:p>
            <a:pPr marL="0" lvl="0" indent="0" algn="l" rtl="0">
              <a:spcBef>
                <a:spcPts val="448"/>
              </a:spcBef>
              <a:spcAft>
                <a:spcPts val="0"/>
              </a:spcAft>
              <a:buClr>
                <a:schemeClr val="dk1"/>
              </a:buClr>
              <a:buSzPct val="100000"/>
              <a:buNone/>
            </a:pPr>
            <a:r>
              <a:rPr lang="en-US" sz="2200" dirty="0"/>
              <a:t>5.1.3.1.4 Cryogenic liquid containers shall be provided with gas-specific outlet connections in accordance with the mandatory requirements of CGA V-5, Diameter-Index Safety System (Noninterchangeable Low Pressure Connections for Medical Gas Applications), or CGA V-1, Standard for Compressed Gas Cylinder Valve Outlet and Inlet Connections.</a:t>
            </a:r>
            <a:endParaRPr sz="2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30" descr="C:\Users\Othon Guillen\Pictures\Medgas Pics\MGRG0206.jpg"/>
          <p:cNvPicPr preferRelativeResize="0"/>
          <p:nvPr/>
        </p:nvPicPr>
        <p:blipFill rotWithShape="1">
          <a:blip r:embed="rId3">
            <a:alphaModFix/>
          </a:blip>
          <a:srcRect/>
          <a:stretch/>
        </p:blipFill>
        <p:spPr>
          <a:xfrm>
            <a:off x="2171700" y="215598"/>
            <a:ext cx="4800600" cy="642680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31"/>
          <p:cNvPicPr preferRelativeResize="0"/>
          <p:nvPr/>
        </p:nvPicPr>
        <p:blipFill rotWithShape="1">
          <a:blip r:embed="rId3">
            <a:alphaModFix/>
          </a:blip>
          <a:srcRect/>
          <a:stretch/>
        </p:blipFill>
        <p:spPr>
          <a:xfrm>
            <a:off x="1104900" y="634428"/>
            <a:ext cx="6934200" cy="5009212"/>
          </a:xfrm>
          <a:prstGeom prst="rect">
            <a:avLst/>
          </a:prstGeom>
          <a:noFill/>
          <a:ln>
            <a:noFill/>
          </a:ln>
        </p:spPr>
      </p:pic>
      <p:grpSp>
        <p:nvGrpSpPr>
          <p:cNvPr id="508" name="Google Shape;508;p31"/>
          <p:cNvGrpSpPr/>
          <p:nvPr/>
        </p:nvGrpSpPr>
        <p:grpSpPr>
          <a:xfrm>
            <a:off x="4077494" y="4012129"/>
            <a:ext cx="2362200" cy="1120775"/>
            <a:chOff x="2880" y="3072"/>
            <a:chExt cx="1637" cy="753"/>
          </a:xfrm>
        </p:grpSpPr>
        <p:cxnSp>
          <p:nvCxnSpPr>
            <p:cNvPr id="509" name="Google Shape;509;p31"/>
            <p:cNvCxnSpPr/>
            <p:nvPr/>
          </p:nvCxnSpPr>
          <p:spPr>
            <a:xfrm rot="10800000">
              <a:off x="2976" y="3072"/>
              <a:ext cx="672" cy="576"/>
            </a:xfrm>
            <a:prstGeom prst="straightConnector1">
              <a:avLst/>
            </a:prstGeom>
            <a:noFill/>
            <a:ln w="57150" cap="flat" cmpd="sng">
              <a:solidFill>
                <a:srgbClr val="FF9900"/>
              </a:solidFill>
              <a:prstDash val="solid"/>
              <a:round/>
              <a:headEnd type="none" w="med" len="med"/>
              <a:tailEnd type="triangle" w="med" len="med"/>
            </a:ln>
          </p:spPr>
        </p:cxnSp>
        <p:cxnSp>
          <p:nvCxnSpPr>
            <p:cNvPr id="510" name="Google Shape;510;p31"/>
            <p:cNvCxnSpPr>
              <a:cxnSpLocks/>
            </p:cNvCxnSpPr>
            <p:nvPr/>
          </p:nvCxnSpPr>
          <p:spPr>
            <a:xfrm flipV="1">
              <a:off x="3696" y="3108"/>
              <a:ext cx="530" cy="492"/>
            </a:xfrm>
            <a:prstGeom prst="straightConnector1">
              <a:avLst/>
            </a:prstGeom>
            <a:noFill/>
            <a:ln w="57150" cap="flat" cmpd="sng">
              <a:solidFill>
                <a:srgbClr val="FF9900"/>
              </a:solidFill>
              <a:prstDash val="solid"/>
              <a:round/>
              <a:headEnd type="none" w="med" len="med"/>
              <a:tailEnd type="triangle" w="med" len="med"/>
            </a:ln>
          </p:spPr>
        </p:cxnSp>
        <p:sp>
          <p:nvSpPr>
            <p:cNvPr id="511" name="Google Shape;511;p31"/>
            <p:cNvSpPr txBox="1"/>
            <p:nvPr/>
          </p:nvSpPr>
          <p:spPr>
            <a:xfrm>
              <a:off x="2880" y="3600"/>
              <a:ext cx="1637" cy="225"/>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u="none" strike="noStrike" cap="none">
                  <a:solidFill>
                    <a:srgbClr val="FFFFFF"/>
                  </a:solidFill>
                  <a:latin typeface="Arial"/>
                  <a:ea typeface="Arial"/>
                  <a:cs typeface="Arial"/>
                  <a:sym typeface="Arial"/>
                </a:rPr>
                <a:t>1. Two Equal Headers</a:t>
              </a:r>
              <a:endParaRPr sz="2400" b="0" i="0" u="none" strike="noStrike" cap="none">
                <a:solidFill>
                  <a:schemeClr val="dk1"/>
                </a:solidFill>
                <a:latin typeface="Times New Roman"/>
                <a:ea typeface="Times New Roman"/>
                <a:cs typeface="Times New Roman"/>
                <a:sym typeface="Times New Roman"/>
              </a:endParaRPr>
            </a:p>
          </p:txBody>
        </p:sp>
      </p:grpSp>
      <p:grpSp>
        <p:nvGrpSpPr>
          <p:cNvPr id="512" name="Google Shape;512;p31"/>
          <p:cNvGrpSpPr/>
          <p:nvPr/>
        </p:nvGrpSpPr>
        <p:grpSpPr>
          <a:xfrm>
            <a:off x="3653631" y="3713332"/>
            <a:ext cx="2897188" cy="1310140"/>
            <a:chOff x="2640" y="2880"/>
            <a:chExt cx="2007" cy="880"/>
          </a:xfrm>
        </p:grpSpPr>
        <p:cxnSp>
          <p:nvCxnSpPr>
            <p:cNvPr id="513" name="Google Shape;513;p31"/>
            <p:cNvCxnSpPr/>
            <p:nvPr/>
          </p:nvCxnSpPr>
          <p:spPr>
            <a:xfrm rot="10800000">
              <a:off x="3408" y="2880"/>
              <a:ext cx="183" cy="578"/>
            </a:xfrm>
            <a:prstGeom prst="straightConnector1">
              <a:avLst/>
            </a:prstGeom>
            <a:noFill/>
            <a:ln w="57150" cap="flat" cmpd="sng">
              <a:solidFill>
                <a:srgbClr val="FF9900"/>
              </a:solidFill>
              <a:prstDash val="solid"/>
              <a:round/>
              <a:headEnd type="none" w="med" len="med"/>
              <a:tailEnd type="triangle" w="med" len="med"/>
            </a:ln>
          </p:spPr>
        </p:cxnSp>
        <p:cxnSp>
          <p:nvCxnSpPr>
            <p:cNvPr id="514" name="Google Shape;514;p31"/>
            <p:cNvCxnSpPr/>
            <p:nvPr/>
          </p:nvCxnSpPr>
          <p:spPr>
            <a:xfrm rot="10800000" flipH="1">
              <a:off x="3600" y="2880"/>
              <a:ext cx="240" cy="578"/>
            </a:xfrm>
            <a:prstGeom prst="straightConnector1">
              <a:avLst/>
            </a:prstGeom>
            <a:noFill/>
            <a:ln w="57150" cap="flat" cmpd="sng">
              <a:solidFill>
                <a:srgbClr val="FF9900"/>
              </a:solidFill>
              <a:prstDash val="solid"/>
              <a:round/>
              <a:headEnd type="none" w="med" len="med"/>
              <a:tailEnd type="triangle" w="med" len="med"/>
            </a:ln>
          </p:spPr>
        </p:cxnSp>
        <p:sp>
          <p:nvSpPr>
            <p:cNvPr id="515" name="Google Shape;515;p31"/>
            <p:cNvSpPr txBox="1"/>
            <p:nvPr/>
          </p:nvSpPr>
          <p:spPr>
            <a:xfrm>
              <a:off x="2640" y="3372"/>
              <a:ext cx="2007" cy="388"/>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u="none" strike="noStrike" cap="none" dirty="0">
                  <a:solidFill>
                    <a:srgbClr val="FFFFFF"/>
                  </a:solidFill>
                  <a:latin typeface="Arial"/>
                  <a:ea typeface="Arial"/>
                  <a:cs typeface="Arial"/>
                  <a:sym typeface="Arial"/>
                </a:rPr>
                <a:t>2. Operation of Primary and Secondary Supplies</a:t>
              </a:r>
              <a:endParaRPr sz="2400" b="0" i="0" u="none" strike="noStrike" cap="none" dirty="0">
                <a:solidFill>
                  <a:schemeClr val="dk1"/>
                </a:solidFill>
                <a:latin typeface="Times New Roman"/>
                <a:ea typeface="Times New Roman"/>
                <a:cs typeface="Times New Roman"/>
                <a:sym typeface="Times New Roman"/>
              </a:endParaRPr>
            </a:p>
          </p:txBody>
        </p:sp>
      </p:grpSp>
      <p:sp>
        <p:nvSpPr>
          <p:cNvPr id="516" name="Google Shape;516;p31"/>
          <p:cNvSpPr txBox="1"/>
          <p:nvPr/>
        </p:nvSpPr>
        <p:spPr>
          <a:xfrm>
            <a:off x="5296681" y="3218121"/>
            <a:ext cx="2992437" cy="338548"/>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i="0" u="none" strike="noStrike" cap="none">
                <a:solidFill>
                  <a:srgbClr val="FFFFFF"/>
                </a:solidFill>
                <a:latin typeface="Arial"/>
                <a:ea typeface="Arial"/>
                <a:cs typeface="Arial"/>
                <a:sym typeface="Arial"/>
              </a:rPr>
              <a:t>3. Intermediate Relief-valve</a:t>
            </a:r>
            <a:endParaRPr sz="2400">
              <a:solidFill>
                <a:schemeClr val="dk1"/>
              </a:solidFill>
              <a:latin typeface="Times New Roman"/>
              <a:ea typeface="Times New Roman"/>
              <a:cs typeface="Times New Roman"/>
              <a:sym typeface="Times New Roman"/>
            </a:endParaRPr>
          </a:p>
        </p:txBody>
      </p:sp>
      <p:sp>
        <p:nvSpPr>
          <p:cNvPr id="517" name="Google Shape;517;p31"/>
          <p:cNvSpPr txBox="1"/>
          <p:nvPr/>
        </p:nvSpPr>
        <p:spPr>
          <a:xfrm>
            <a:off x="5349069" y="2958041"/>
            <a:ext cx="2957512" cy="338548"/>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4. Secondary Supply in Use</a:t>
            </a:r>
            <a:endParaRPr sz="2400">
              <a:solidFill>
                <a:schemeClr val="dk1"/>
              </a:solidFill>
              <a:latin typeface="Times New Roman"/>
              <a:ea typeface="Times New Roman"/>
              <a:cs typeface="Times New Roman"/>
              <a:sym typeface="Times New Roman"/>
            </a:endParaRPr>
          </a:p>
        </p:txBody>
      </p:sp>
      <p:sp>
        <p:nvSpPr>
          <p:cNvPr id="518" name="Google Shape;518;p31"/>
          <p:cNvSpPr txBox="1"/>
          <p:nvPr/>
        </p:nvSpPr>
        <p:spPr>
          <a:xfrm>
            <a:off x="4110207" y="3039282"/>
            <a:ext cx="3054350" cy="338548"/>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dirty="0">
                <a:solidFill>
                  <a:srgbClr val="FFFFFF"/>
                </a:solidFill>
                <a:latin typeface="Arial"/>
                <a:ea typeface="Arial"/>
                <a:cs typeface="Arial"/>
                <a:sym typeface="Arial"/>
              </a:rPr>
              <a:t>5. Dual, Final-line Regulators</a:t>
            </a:r>
            <a:endParaRPr sz="2400" dirty="0">
              <a:solidFill>
                <a:schemeClr val="dk1"/>
              </a:solidFill>
              <a:latin typeface="Times New Roman"/>
              <a:ea typeface="Times New Roman"/>
              <a:cs typeface="Times New Roman"/>
              <a:sym typeface="Times New Roman"/>
            </a:endParaRPr>
          </a:p>
        </p:txBody>
      </p:sp>
      <p:sp>
        <p:nvSpPr>
          <p:cNvPr id="519" name="Google Shape;519;p31"/>
          <p:cNvSpPr txBox="1"/>
          <p:nvPr/>
        </p:nvSpPr>
        <p:spPr>
          <a:xfrm>
            <a:off x="5254986" y="1619705"/>
            <a:ext cx="2147887" cy="584769"/>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dirty="0">
                <a:solidFill>
                  <a:srgbClr val="FFFFFF"/>
                </a:solidFill>
                <a:latin typeface="Arial"/>
                <a:ea typeface="Arial"/>
                <a:cs typeface="Arial"/>
                <a:sym typeface="Arial"/>
              </a:rPr>
              <a:t>6. Pressure Indicator</a:t>
            </a:r>
            <a:endParaRPr sz="2400" dirty="0">
              <a:solidFill>
                <a:schemeClr val="dk1"/>
              </a:solidFill>
              <a:latin typeface="Times New Roman"/>
              <a:ea typeface="Times New Roman"/>
              <a:cs typeface="Times New Roman"/>
              <a:sym typeface="Times New Roman"/>
            </a:endParaRPr>
          </a:p>
        </p:txBody>
      </p:sp>
      <p:sp>
        <p:nvSpPr>
          <p:cNvPr id="520" name="Google Shape;520;p31"/>
          <p:cNvSpPr txBox="1"/>
          <p:nvPr/>
        </p:nvSpPr>
        <p:spPr>
          <a:xfrm>
            <a:off x="5409586" y="1792577"/>
            <a:ext cx="2354262" cy="5778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dirty="0">
                <a:solidFill>
                  <a:srgbClr val="FFFFFF"/>
                </a:solidFill>
                <a:latin typeface="Arial"/>
                <a:ea typeface="Arial"/>
                <a:cs typeface="Arial"/>
                <a:sym typeface="Arial"/>
              </a:rPr>
              <a:t>7. Delivery, Pressure Relief-valve</a:t>
            </a:r>
            <a:endParaRPr sz="2400" dirty="0">
              <a:solidFill>
                <a:schemeClr val="dk1"/>
              </a:solidFill>
              <a:latin typeface="Times New Roman"/>
              <a:ea typeface="Times New Roman"/>
              <a:cs typeface="Times New Roman"/>
              <a:sym typeface="Times New Roman"/>
            </a:endParaRPr>
          </a:p>
        </p:txBody>
      </p:sp>
      <p:sp>
        <p:nvSpPr>
          <p:cNvPr id="521" name="Google Shape;521;p31"/>
          <p:cNvSpPr txBox="1"/>
          <p:nvPr/>
        </p:nvSpPr>
        <p:spPr>
          <a:xfrm>
            <a:off x="6268603" y="634428"/>
            <a:ext cx="2355850" cy="334962"/>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8. Relief-valve venting</a:t>
            </a:r>
            <a:endParaRPr sz="2400">
              <a:solidFill>
                <a:schemeClr val="dk1"/>
              </a:solidFill>
              <a:latin typeface="Times New Roman"/>
              <a:ea typeface="Times New Roman"/>
              <a:cs typeface="Times New Roman"/>
              <a:sym typeface="Times New Roman"/>
            </a:endParaRPr>
          </a:p>
        </p:txBody>
      </p:sp>
      <p:sp>
        <p:nvSpPr>
          <p:cNvPr id="522" name="Google Shape;522;p31"/>
          <p:cNvSpPr txBox="1"/>
          <p:nvPr/>
        </p:nvSpPr>
        <p:spPr>
          <a:xfrm>
            <a:off x="4398528" y="2238165"/>
            <a:ext cx="1870075" cy="338548"/>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dirty="0">
                <a:solidFill>
                  <a:srgbClr val="FFFFFF"/>
                </a:solidFill>
                <a:latin typeface="Arial"/>
                <a:ea typeface="Arial"/>
                <a:cs typeface="Arial"/>
                <a:sym typeface="Arial"/>
              </a:rPr>
              <a:t>9. Source Valve</a:t>
            </a:r>
            <a:endParaRPr sz="2400" dirty="0">
              <a:solidFill>
                <a:schemeClr val="dk1"/>
              </a:solidFill>
              <a:latin typeface="Times New Roman"/>
              <a:ea typeface="Times New Roman"/>
              <a:cs typeface="Times New Roman"/>
              <a:sym typeface="Times New Roman"/>
            </a:endParaRPr>
          </a:p>
        </p:txBody>
      </p:sp>
      <p:sp>
        <p:nvSpPr>
          <p:cNvPr id="523" name="Google Shape;523;p31"/>
          <p:cNvSpPr txBox="1"/>
          <p:nvPr/>
        </p:nvSpPr>
        <p:spPr>
          <a:xfrm>
            <a:off x="3987420" y="884627"/>
            <a:ext cx="2078037" cy="5778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10. Main-line, Pressure Switches</a:t>
            </a:r>
            <a:endParaRPr sz="2400">
              <a:solidFill>
                <a:schemeClr val="dk1"/>
              </a:solidFill>
              <a:latin typeface="Times New Roman"/>
              <a:ea typeface="Times New Roman"/>
              <a:cs typeface="Times New Roman"/>
              <a:sym typeface="Times New Roman"/>
            </a:endParaRPr>
          </a:p>
        </p:txBody>
      </p:sp>
      <p:sp>
        <p:nvSpPr>
          <p:cNvPr id="524" name="Google Shape;524;p31"/>
          <p:cNvSpPr txBox="1"/>
          <p:nvPr/>
        </p:nvSpPr>
        <p:spPr>
          <a:xfrm>
            <a:off x="1921810" y="2215862"/>
            <a:ext cx="1870075" cy="5778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dirty="0">
                <a:solidFill>
                  <a:srgbClr val="FFFFFF"/>
                </a:solidFill>
                <a:latin typeface="Arial"/>
                <a:ea typeface="Arial"/>
                <a:cs typeface="Arial"/>
                <a:sym typeface="Arial"/>
              </a:rPr>
              <a:t>11. Main-line, Pressure Gauge </a:t>
            </a:r>
            <a:endParaRPr sz="24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 calcmode="lin" valueType="num">
                                      <p:cBhvr additive="base">
                                        <p:cTn id="7" dur="500"/>
                                        <p:tgtEl>
                                          <p:spTgt spid="50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0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
                                        </p:tgtEl>
                                        <p:attrNameLst>
                                          <p:attrName>style.visibility</p:attrName>
                                        </p:attrNameLst>
                                      </p:cBhvr>
                                      <p:to>
                                        <p:strVal val="visible"/>
                                      </p:to>
                                    </p:set>
                                    <p:anim calcmode="lin" valueType="num">
                                      <p:cBhvr additive="base">
                                        <p:cTn id="12" dur="500"/>
                                        <p:tgtEl>
                                          <p:spTgt spid="512"/>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 calcmode="lin" valueType="num">
                                      <p:cBhvr additive="base">
                                        <p:cTn id="17" dur="500"/>
                                        <p:tgtEl>
                                          <p:spTgt spid="516"/>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1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517"/>
                                        </p:tgtEl>
                                        <p:attrNameLst>
                                          <p:attrName>style.visibility</p:attrName>
                                        </p:attrNameLst>
                                      </p:cBhvr>
                                      <p:to>
                                        <p:strVal val="visible"/>
                                      </p:to>
                                    </p:set>
                                    <p:anim calcmode="lin" valueType="num">
                                      <p:cBhvr additive="base">
                                        <p:cTn id="22" dur="500"/>
                                        <p:tgtEl>
                                          <p:spTgt spid="517"/>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1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cBhvr additive="base">
                                        <p:cTn id="27" dur="500"/>
                                        <p:tgtEl>
                                          <p:spTgt spid="518"/>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1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19"/>
                                        </p:tgtEl>
                                        <p:attrNameLst>
                                          <p:attrName>style.visibility</p:attrName>
                                        </p:attrNameLst>
                                      </p:cBhvr>
                                      <p:to>
                                        <p:strVal val="visible"/>
                                      </p:to>
                                    </p:set>
                                    <p:anim calcmode="lin" valueType="num">
                                      <p:cBhvr additive="base">
                                        <p:cTn id="32" dur="500"/>
                                        <p:tgtEl>
                                          <p:spTgt spid="519"/>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1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20"/>
                                        </p:tgtEl>
                                        <p:attrNameLst>
                                          <p:attrName>style.visibility</p:attrName>
                                        </p:attrNameLst>
                                      </p:cBhvr>
                                      <p:to>
                                        <p:strVal val="visible"/>
                                      </p:to>
                                    </p:set>
                                    <p:anim calcmode="lin" valueType="num">
                                      <p:cBhvr additive="base">
                                        <p:cTn id="37" dur="500"/>
                                        <p:tgtEl>
                                          <p:spTgt spid="520"/>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20"/>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521"/>
                                        </p:tgtEl>
                                        <p:attrNameLst>
                                          <p:attrName>style.visibility</p:attrName>
                                        </p:attrNameLst>
                                      </p:cBhvr>
                                      <p:to>
                                        <p:strVal val="visible"/>
                                      </p:to>
                                    </p:set>
                                    <p:anim calcmode="lin" valueType="num">
                                      <p:cBhvr additive="base">
                                        <p:cTn id="42" dur="500"/>
                                        <p:tgtEl>
                                          <p:spTgt spid="521"/>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2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522"/>
                                        </p:tgtEl>
                                        <p:attrNameLst>
                                          <p:attrName>style.visibility</p:attrName>
                                        </p:attrNameLst>
                                      </p:cBhvr>
                                      <p:to>
                                        <p:strVal val="visible"/>
                                      </p:to>
                                    </p:set>
                                    <p:anim calcmode="lin" valueType="num">
                                      <p:cBhvr additive="base">
                                        <p:cTn id="47" dur="500"/>
                                        <p:tgtEl>
                                          <p:spTgt spid="522"/>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22"/>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523"/>
                                        </p:tgtEl>
                                        <p:attrNameLst>
                                          <p:attrName>style.visibility</p:attrName>
                                        </p:attrNameLst>
                                      </p:cBhvr>
                                      <p:to>
                                        <p:strVal val="visible"/>
                                      </p:to>
                                    </p:set>
                                    <p:anim calcmode="lin" valueType="num">
                                      <p:cBhvr additive="base">
                                        <p:cTn id="52" dur="500"/>
                                        <p:tgtEl>
                                          <p:spTgt spid="523"/>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2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524"/>
                                        </p:tgtEl>
                                        <p:attrNameLst>
                                          <p:attrName>style.visibility</p:attrName>
                                        </p:attrNameLst>
                                      </p:cBhvr>
                                      <p:to>
                                        <p:strVal val="visible"/>
                                      </p:to>
                                    </p:set>
                                    <p:anim calcmode="lin" valueType="num">
                                      <p:cBhvr additive="base">
                                        <p:cTn id="57" dur="500"/>
                                        <p:tgtEl>
                                          <p:spTgt spid="524"/>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4"/>
              </a:buClr>
              <a:buSzPts val="4400"/>
              <a:buFont typeface="Calibri"/>
              <a:buNone/>
            </a:pPr>
            <a:r>
              <a:rPr lang="en-US" dirty="0">
                <a:solidFill>
                  <a:schemeClr val="tx1"/>
                </a:solidFill>
              </a:rPr>
              <a:t>Outdoor Location</a:t>
            </a:r>
            <a:br>
              <a:rPr lang="en-US" dirty="0">
                <a:solidFill>
                  <a:schemeClr val="tx1"/>
                </a:solidFill>
              </a:rPr>
            </a:br>
            <a:r>
              <a:rPr lang="en-US" dirty="0">
                <a:solidFill>
                  <a:schemeClr val="tx1"/>
                </a:solidFill>
              </a:rPr>
              <a:t>Weatherproof  Enclosure</a:t>
            </a:r>
            <a:endParaRPr dirty="0">
              <a:solidFill>
                <a:schemeClr val="tx1"/>
              </a:solidFill>
            </a:endParaRPr>
          </a:p>
        </p:txBody>
      </p:sp>
      <p:pic>
        <p:nvPicPr>
          <p:cNvPr id="531" name="Google Shape;531;p32" descr="Genesys weaterproof N2O"/>
          <p:cNvPicPr preferRelativeResize="0">
            <a:picLocks noGrp="1"/>
          </p:cNvPicPr>
          <p:nvPr>
            <p:ph type="body" idx="1"/>
          </p:nvPr>
        </p:nvPicPr>
        <p:blipFill rotWithShape="1">
          <a:blip r:embed="rId3">
            <a:alphaModFix/>
          </a:blip>
          <a:srcRect/>
          <a:stretch/>
        </p:blipFill>
        <p:spPr>
          <a:xfrm>
            <a:off x="1502437" y="1610686"/>
            <a:ext cx="6139125" cy="46055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3"/>
          <p:cNvSpPr txBox="1">
            <a:spLocks noGrp="1"/>
          </p:cNvSpPr>
          <p:nvPr>
            <p:ph type="title"/>
          </p:nvPr>
        </p:nvSpPr>
        <p:spPr>
          <a:xfrm>
            <a:off x="1071208" y="527107"/>
            <a:ext cx="7001583" cy="8199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4"/>
              </a:buClr>
              <a:buSzPts val="4400"/>
              <a:buFont typeface="Calibri"/>
              <a:buNone/>
            </a:pPr>
            <a:r>
              <a:rPr lang="en-US" dirty="0">
                <a:solidFill>
                  <a:schemeClr val="tx1"/>
                </a:solidFill>
              </a:rPr>
              <a:t>Weatherproof Enclosure</a:t>
            </a:r>
            <a:endParaRPr dirty="0">
              <a:solidFill>
                <a:schemeClr val="tx1"/>
              </a:solidFill>
            </a:endParaRPr>
          </a:p>
        </p:txBody>
      </p:sp>
      <p:pic>
        <p:nvPicPr>
          <p:cNvPr id="538" name="Google Shape;538;p33" descr="weatherproof man 6"/>
          <p:cNvPicPr preferRelativeResize="0">
            <a:picLocks noGrp="1"/>
          </p:cNvPicPr>
          <p:nvPr>
            <p:ph type="body" idx="1"/>
          </p:nvPr>
        </p:nvPicPr>
        <p:blipFill rotWithShape="1">
          <a:blip r:embed="rId3">
            <a:alphaModFix/>
          </a:blip>
          <a:srcRect/>
          <a:stretch/>
        </p:blipFill>
        <p:spPr>
          <a:xfrm>
            <a:off x="1227314" y="1347019"/>
            <a:ext cx="3218851" cy="4479925"/>
          </a:xfrm>
          <a:prstGeom prst="rect">
            <a:avLst/>
          </a:prstGeom>
          <a:noFill/>
          <a:ln>
            <a:noFill/>
          </a:ln>
        </p:spPr>
      </p:pic>
      <p:pic>
        <p:nvPicPr>
          <p:cNvPr id="539" name="Google Shape;539;p33" descr="weatherproof man 1"/>
          <p:cNvPicPr preferRelativeResize="0">
            <a:picLocks noGrp="1"/>
          </p:cNvPicPr>
          <p:nvPr>
            <p:ph type="body" idx="2"/>
          </p:nvPr>
        </p:nvPicPr>
        <p:blipFill rotWithShape="1">
          <a:blip r:embed="rId4">
            <a:alphaModFix/>
          </a:blip>
          <a:srcRect/>
          <a:stretch/>
        </p:blipFill>
        <p:spPr>
          <a:xfrm>
            <a:off x="4572000" y="1347019"/>
            <a:ext cx="3810000" cy="4495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4"/>
          <p:cNvSpPr txBox="1">
            <a:spLocks noGrp="1"/>
          </p:cNvSpPr>
          <p:nvPr>
            <p:ph type="title"/>
          </p:nvPr>
        </p:nvSpPr>
        <p:spPr>
          <a:xfrm>
            <a:off x="1216404" y="488907"/>
            <a:ext cx="6711192"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4"/>
              </a:buClr>
              <a:buSzPts val="6000"/>
              <a:buFont typeface="Calibri"/>
              <a:buNone/>
            </a:pPr>
            <a:r>
              <a:rPr lang="en-US" dirty="0" err="1">
                <a:solidFill>
                  <a:schemeClr val="tx1"/>
                </a:solidFill>
              </a:rPr>
              <a:t>Gene</a:t>
            </a:r>
            <a:r>
              <a:rPr lang="en-US" i="1" dirty="0" err="1">
                <a:solidFill>
                  <a:schemeClr val="tx1"/>
                </a:solidFill>
              </a:rPr>
              <a:t>sys</a:t>
            </a:r>
            <a:r>
              <a:rPr lang="en-US" dirty="0">
                <a:solidFill>
                  <a:schemeClr val="tx1"/>
                </a:solidFill>
              </a:rPr>
              <a:t>™  Manifolds</a:t>
            </a:r>
            <a:endParaRPr dirty="0">
              <a:solidFill>
                <a:schemeClr val="tx1"/>
              </a:solidFill>
            </a:endParaRPr>
          </a:p>
        </p:txBody>
      </p:sp>
      <p:pic>
        <p:nvPicPr>
          <p:cNvPr id="546" name="Google Shape;546;p34" descr="P6010013"/>
          <p:cNvPicPr preferRelativeResize="0">
            <a:picLocks noGrp="1"/>
          </p:cNvPicPr>
          <p:nvPr>
            <p:ph type="body" idx="1"/>
          </p:nvPr>
        </p:nvPicPr>
        <p:blipFill rotWithShape="1">
          <a:blip r:embed="rId3">
            <a:alphaModFix/>
          </a:blip>
          <a:srcRect/>
          <a:stretch/>
        </p:blipFill>
        <p:spPr>
          <a:xfrm>
            <a:off x="4389196" y="2239025"/>
            <a:ext cx="4039985" cy="3029989"/>
          </a:xfrm>
          <a:prstGeom prst="rect">
            <a:avLst/>
          </a:prstGeom>
          <a:noFill/>
          <a:ln>
            <a:noFill/>
          </a:ln>
        </p:spPr>
      </p:pic>
      <p:sp>
        <p:nvSpPr>
          <p:cNvPr id="547" name="Google Shape;54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Tri-Tech Medical Inc.</a:t>
            </a:r>
            <a:endParaRPr/>
          </a:p>
        </p:txBody>
      </p:sp>
      <p:sp>
        <p:nvSpPr>
          <p:cNvPr id="548" name="Google Shape;548;p34"/>
          <p:cNvSpPr txBox="1">
            <a:spLocks noGrp="1"/>
          </p:cNvSpPr>
          <p:nvPr>
            <p:ph type="body" idx="4294967295"/>
          </p:nvPr>
        </p:nvSpPr>
        <p:spPr>
          <a:xfrm>
            <a:off x="494949" y="2830614"/>
            <a:ext cx="3624767" cy="2438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sz="3200" dirty="0"/>
              <a:t>Captured (non-removable) CGA V-1 fitting</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5" name="Google Shape;555;p35" descr="P5080371"/>
          <p:cNvPicPr preferRelativeResize="0">
            <a:picLocks noGrp="1"/>
          </p:cNvPicPr>
          <p:nvPr>
            <p:ph type="body" idx="1"/>
          </p:nvPr>
        </p:nvPicPr>
        <p:blipFill rotWithShape="1">
          <a:blip r:embed="rId3">
            <a:alphaModFix/>
          </a:blip>
          <a:srcRect/>
          <a:stretch/>
        </p:blipFill>
        <p:spPr>
          <a:xfrm>
            <a:off x="532014" y="2239025"/>
            <a:ext cx="4039985" cy="3029989"/>
          </a:xfrm>
          <a:prstGeom prst="rect">
            <a:avLst/>
          </a:prstGeom>
          <a:noFill/>
          <a:ln>
            <a:noFill/>
          </a:ln>
        </p:spPr>
      </p:pic>
      <p:sp>
        <p:nvSpPr>
          <p:cNvPr id="556" name="Google Shape;5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Tri-Tech Medical Inc.</a:t>
            </a:r>
            <a:endParaRPr/>
          </a:p>
        </p:txBody>
      </p:sp>
      <p:sp>
        <p:nvSpPr>
          <p:cNvPr id="557" name="Google Shape;557;p35"/>
          <p:cNvSpPr txBox="1">
            <a:spLocks noGrp="1"/>
          </p:cNvSpPr>
          <p:nvPr>
            <p:ph type="body" idx="4294967295"/>
          </p:nvPr>
        </p:nvSpPr>
        <p:spPr>
          <a:xfrm>
            <a:off x="5105400" y="2922460"/>
            <a:ext cx="3635928" cy="166311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sz="3200"/>
              <a:t>Captured (non-removable) CGA V-1 fitting</a:t>
            </a:r>
            <a:endParaRPr/>
          </a:p>
          <a:p>
            <a:pPr marL="342900" lvl="0" indent="-342900" algn="l" rtl="0">
              <a:spcBef>
                <a:spcPts val="560"/>
              </a:spcBef>
              <a:spcAft>
                <a:spcPts val="0"/>
              </a:spcAft>
              <a:buClr>
                <a:schemeClr val="dk1"/>
              </a:buClr>
              <a:buSzPts val="2800"/>
              <a:buNone/>
            </a:pPr>
            <a:endParaRPr sz="2800">
              <a:latin typeface="Tahoma"/>
              <a:ea typeface="Tahoma"/>
              <a:cs typeface="Tahoma"/>
              <a:sym typeface="Tahoma"/>
            </a:endParaRPr>
          </a:p>
        </p:txBody>
      </p:sp>
      <p:sp>
        <p:nvSpPr>
          <p:cNvPr id="8" name="Google Shape;545;p34">
            <a:extLst>
              <a:ext uri="{FF2B5EF4-FFF2-40B4-BE49-F238E27FC236}">
                <a16:creationId xmlns:a16="http://schemas.microsoft.com/office/drawing/2014/main" id="{6D1B8BFF-F5D4-EE07-DEED-343F86FAA344}"/>
              </a:ext>
            </a:extLst>
          </p:cNvPr>
          <p:cNvSpPr txBox="1">
            <a:spLocks/>
          </p:cNvSpPr>
          <p:nvPr/>
        </p:nvSpPr>
        <p:spPr>
          <a:xfrm>
            <a:off x="1216404" y="488907"/>
            <a:ext cx="6711192"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accent4"/>
              </a:buClr>
              <a:buSzPts val="6000"/>
            </a:pPr>
            <a:r>
              <a:rPr lang="en-US">
                <a:solidFill>
                  <a:schemeClr val="tx1"/>
                </a:solidFill>
              </a:rPr>
              <a:t>Gene</a:t>
            </a:r>
            <a:r>
              <a:rPr lang="en-US" i="1">
                <a:solidFill>
                  <a:schemeClr val="tx1"/>
                </a:solidFill>
              </a:rPr>
              <a:t>sys</a:t>
            </a:r>
            <a:r>
              <a:rPr lang="en-US">
                <a:solidFill>
                  <a:schemeClr val="tx1"/>
                </a:solidFill>
              </a:rPr>
              <a:t>™  Manifolds</a:t>
            </a:r>
            <a:endParaRPr lang="en-US"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4" name="Google Shape;564;p36" descr="P5080369"/>
          <p:cNvPicPr preferRelativeResize="0">
            <a:picLocks noGrp="1"/>
          </p:cNvPicPr>
          <p:nvPr>
            <p:ph type="body" idx="1"/>
          </p:nvPr>
        </p:nvPicPr>
        <p:blipFill rotWithShape="1">
          <a:blip r:embed="rId3">
            <a:alphaModFix/>
          </a:blip>
          <a:srcRect/>
          <a:stretch/>
        </p:blipFill>
        <p:spPr>
          <a:xfrm>
            <a:off x="4571999" y="2209800"/>
            <a:ext cx="4039985" cy="3029989"/>
          </a:xfrm>
          <a:prstGeom prst="rect">
            <a:avLst/>
          </a:prstGeom>
          <a:noFill/>
          <a:ln>
            <a:noFill/>
          </a:ln>
        </p:spPr>
      </p:pic>
      <p:sp>
        <p:nvSpPr>
          <p:cNvPr id="565" name="Google Shape;565;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Tri-Tech Medical Inc.</a:t>
            </a:r>
            <a:endParaRPr/>
          </a:p>
        </p:txBody>
      </p:sp>
      <p:sp>
        <p:nvSpPr>
          <p:cNvPr id="566" name="Google Shape;566;p36"/>
          <p:cNvSpPr txBox="1">
            <a:spLocks noGrp="1"/>
          </p:cNvSpPr>
          <p:nvPr>
            <p:ph type="body" idx="4294967295"/>
          </p:nvPr>
        </p:nvSpPr>
        <p:spPr>
          <a:xfrm>
            <a:off x="117446" y="2687973"/>
            <a:ext cx="4454553" cy="268098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a:t>Captured (non-removable) CGA V-1 fitting</a:t>
            </a:r>
            <a:endParaRPr/>
          </a:p>
          <a:p>
            <a:pPr marL="0" lvl="0" indent="0" algn="l" rtl="0">
              <a:spcBef>
                <a:spcPts val="640"/>
              </a:spcBef>
              <a:spcAft>
                <a:spcPts val="0"/>
              </a:spcAft>
              <a:buClr>
                <a:schemeClr val="dk1"/>
              </a:buClr>
              <a:buSzPts val="3200"/>
              <a:buNone/>
            </a:pPr>
            <a:r>
              <a:rPr lang="en-US"/>
              <a:t>No polymeric materials &gt; 350 psig in O2 service</a:t>
            </a:r>
            <a:endParaRPr/>
          </a:p>
        </p:txBody>
      </p:sp>
      <p:sp>
        <p:nvSpPr>
          <p:cNvPr id="8" name="Google Shape;545;p34">
            <a:extLst>
              <a:ext uri="{FF2B5EF4-FFF2-40B4-BE49-F238E27FC236}">
                <a16:creationId xmlns:a16="http://schemas.microsoft.com/office/drawing/2014/main" id="{ACAA7448-34B0-9A50-55AF-93DE68A926E7}"/>
              </a:ext>
            </a:extLst>
          </p:cNvPr>
          <p:cNvSpPr txBox="1">
            <a:spLocks noGrp="1"/>
          </p:cNvSpPr>
          <p:nvPr>
            <p:ph type="title"/>
          </p:nvPr>
        </p:nvSpPr>
        <p:spPr>
          <a:xfrm>
            <a:off x="1216404" y="488907"/>
            <a:ext cx="6711192"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4"/>
              </a:buClr>
              <a:buSzPts val="6000"/>
              <a:buFont typeface="Calibri"/>
              <a:buNone/>
            </a:pPr>
            <a:r>
              <a:rPr lang="en-US" dirty="0" err="1">
                <a:solidFill>
                  <a:schemeClr val="tx1"/>
                </a:solidFill>
              </a:rPr>
              <a:t>Gene</a:t>
            </a:r>
            <a:r>
              <a:rPr lang="en-US" i="1" dirty="0" err="1">
                <a:solidFill>
                  <a:schemeClr val="tx1"/>
                </a:solidFill>
              </a:rPr>
              <a:t>sys</a:t>
            </a:r>
            <a:r>
              <a:rPr lang="en-US" dirty="0">
                <a:solidFill>
                  <a:schemeClr val="tx1"/>
                </a:solidFill>
              </a:rPr>
              <a:t>™  Manifolds</a:t>
            </a:r>
            <a:endParaRPr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7"/>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344488" lvl="0" indent="-344488" algn="l" rtl="0">
              <a:spcBef>
                <a:spcPts val="0"/>
              </a:spcBef>
              <a:spcAft>
                <a:spcPts val="0"/>
              </a:spcAft>
              <a:buClr>
                <a:schemeClr val="dk1"/>
              </a:buClr>
              <a:buSzPct val="100000"/>
              <a:buNone/>
            </a:pPr>
            <a:r>
              <a:rPr lang="en-US" sz="2200" dirty="0"/>
              <a:t>(2) </a:t>
            </a:r>
            <a:r>
              <a:rPr lang="en-US" sz="2200" u="sng" dirty="0"/>
              <a:t>Reserve header in accordance with 5.1.3.5.9 having sufficient number of gas cylinder connections for one average day’s supply, but not fewer than three connections</a:t>
            </a:r>
            <a:r>
              <a:rPr lang="en-US" sz="2200" dirty="0"/>
              <a:t>, and connected downstream of the primary/secondary headers and upstream of the final line pressure regulators</a:t>
            </a:r>
            <a:endParaRPr sz="2200" dirty="0"/>
          </a:p>
          <a:p>
            <a:pPr marL="344488" lvl="0" indent="-344488" algn="l" rtl="0">
              <a:spcBef>
                <a:spcPts val="493"/>
              </a:spcBef>
              <a:spcAft>
                <a:spcPts val="0"/>
              </a:spcAft>
              <a:buClr>
                <a:schemeClr val="dk1"/>
              </a:buClr>
              <a:buSzPct val="100000"/>
              <a:buNone/>
            </a:pPr>
            <a:r>
              <a:rPr lang="en-US" sz="2200" dirty="0"/>
              <a:t>(3) Pressure relief installed downstream of the connection of the reserve header and upstream of the final line pressure </a:t>
            </a:r>
            <a:r>
              <a:rPr lang="en-US" sz="2200" u="sng" dirty="0"/>
              <a:t>regulating assembly and set at 50 percent above the nominal inlet pressure</a:t>
            </a:r>
            <a:endParaRPr sz="2200" dirty="0"/>
          </a:p>
          <a:p>
            <a:pPr marL="344488" lvl="0" indent="-344488" algn="l" rtl="0">
              <a:spcBef>
                <a:spcPts val="493"/>
              </a:spcBef>
              <a:spcAft>
                <a:spcPts val="0"/>
              </a:spcAft>
              <a:buClr>
                <a:schemeClr val="dk1"/>
              </a:buClr>
              <a:buSzPct val="100000"/>
              <a:buNone/>
            </a:pPr>
            <a:r>
              <a:rPr lang="en-US" sz="2200" dirty="0"/>
              <a:t>(4) If provided with one liquid container header (primary), one gas cylinder header (secondary), and a reserve gas cylinder header (a hybrid arrangement), a secondary gas cylinder supply having equal capacity to meet the required peak flow rate of the primary header, and a reserve gas cylinder header in accordance</a:t>
            </a:r>
            <a:endParaRPr sz="2200" dirty="0"/>
          </a:p>
          <a:p>
            <a:pPr marL="344488" lvl="0" indent="-344488" algn="l" rtl="0">
              <a:spcBef>
                <a:spcPts val="544"/>
              </a:spcBef>
              <a:spcAft>
                <a:spcPts val="0"/>
              </a:spcAft>
              <a:buClr>
                <a:schemeClr val="dk1"/>
              </a:buClr>
              <a:buSzPct val="100000"/>
              <a:buNone/>
            </a:pPr>
            <a:endParaRPr sz="2200" u="sng" dirty="0"/>
          </a:p>
          <a:p>
            <a:pPr marL="344488" lvl="0" indent="-344488" algn="l" rtl="0">
              <a:spcBef>
                <a:spcPts val="340"/>
              </a:spcBef>
              <a:spcAft>
                <a:spcPts val="0"/>
              </a:spcAft>
              <a:buClr>
                <a:schemeClr val="dk1"/>
              </a:buClr>
              <a:buSzPct val="100000"/>
              <a:buNone/>
            </a:pPr>
            <a:endParaRPr sz="2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8"/>
          <p:cNvSpPr txBox="1">
            <a:spLocks noGrp="1"/>
          </p:cNvSpPr>
          <p:nvPr>
            <p:ph type="body" idx="1"/>
          </p:nvPr>
        </p:nvSpPr>
        <p:spPr>
          <a:xfrm>
            <a:off x="457200" y="692728"/>
            <a:ext cx="8229600" cy="543343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with </a:t>
            </a:r>
            <a:r>
              <a:rPr lang="en-US" sz="2200" u="sng" dirty="0">
                <a:solidFill>
                  <a:schemeClr val="hlink"/>
                </a:solidFill>
                <a:hlinkClick r:id="rId3"/>
              </a:rPr>
              <a:t>5.1.3.5.9</a:t>
            </a:r>
            <a:r>
              <a:rPr lang="en-US" sz="2200" dirty="0"/>
              <a:t> having sufficient number of gas cylinder connections for one average day's supply, but not fewer than three connections</a:t>
            </a:r>
            <a:endParaRPr sz="2200" dirty="0"/>
          </a:p>
          <a:p>
            <a:pPr marL="0" lvl="0" indent="0" algn="l" rtl="0">
              <a:spcBef>
                <a:spcPts val="400"/>
              </a:spcBef>
              <a:spcAft>
                <a:spcPts val="0"/>
              </a:spcAft>
              <a:buClr>
                <a:schemeClr val="dk1"/>
              </a:buClr>
              <a:buSzPts val="2000"/>
              <a:buNone/>
            </a:pPr>
            <a:r>
              <a:rPr lang="en-US" sz="2200" dirty="0"/>
              <a:t>5.1.3.5.11.5 The manifolds in this category shall include an automatic means of controlling the three headers to accomplish the following during normal operation:</a:t>
            </a:r>
            <a:endParaRPr sz="2200" dirty="0"/>
          </a:p>
          <a:p>
            <a:pPr marL="344488" lvl="0" indent="-344488" algn="l" rtl="0">
              <a:spcBef>
                <a:spcPts val="400"/>
              </a:spcBef>
              <a:spcAft>
                <a:spcPts val="0"/>
              </a:spcAft>
              <a:buClr>
                <a:schemeClr val="dk1"/>
              </a:buClr>
              <a:buSzPts val="2000"/>
              <a:buNone/>
            </a:pPr>
            <a:r>
              <a:rPr lang="en-US" sz="2200" dirty="0"/>
              <a:t>(1) If provided with two liquid container headers, one cryogenic liquid header shall be the primary and the other shall be the secondary, with either being capable of either role.</a:t>
            </a:r>
            <a:endParaRPr sz="2200" dirty="0"/>
          </a:p>
          <a:p>
            <a:pPr marL="344488" lvl="0" indent="-344488" algn="l" rtl="0">
              <a:spcBef>
                <a:spcPts val="400"/>
              </a:spcBef>
              <a:spcAft>
                <a:spcPts val="0"/>
              </a:spcAft>
              <a:buClr>
                <a:schemeClr val="dk1"/>
              </a:buClr>
              <a:buSzPts val="2000"/>
              <a:buNone/>
            </a:pPr>
            <a:r>
              <a:rPr lang="en-US" sz="2200" dirty="0"/>
              <a:t>(2) If provided with one liquid container header and one gas cylinder header (a hybrid arrangement</a:t>
            </a:r>
            <a:r>
              <a:rPr lang="en-US" sz="2200" u="sng" dirty="0"/>
              <a:t>), the liquid container header is the primary</a:t>
            </a:r>
            <a:r>
              <a:rPr lang="en-US" sz="2200" dirty="0"/>
              <a:t> and the gas cylinder header is the secondary</a:t>
            </a:r>
            <a:endParaRPr sz="2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39"/>
          <p:cNvSpPr txBox="1">
            <a:spLocks noGrp="1"/>
          </p:cNvSpPr>
          <p:nvPr>
            <p:ph type="body" idx="1"/>
          </p:nvPr>
        </p:nvSpPr>
        <p:spPr>
          <a:xfrm>
            <a:off x="457200" y="762000"/>
            <a:ext cx="8229600" cy="53641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None/>
            </a:pPr>
            <a:r>
              <a:rPr lang="en-US" sz="2200" dirty="0"/>
              <a:t>5.1.3.5.11.6 The manifolds in this category shall be equipped with a </a:t>
            </a:r>
            <a:r>
              <a:rPr lang="en-US" sz="2200" u="sng" dirty="0"/>
              <a:t>means to conserve the gas produced by evaporation of the cryogenic liquid in the secondary header (when so provided). This mechanism shall discharge the conserved gas into the system upstream of the final line regulator assembly</a:t>
            </a:r>
            <a:r>
              <a:rPr lang="en-US" sz="2200" dirty="0"/>
              <a:t>.</a:t>
            </a:r>
            <a:endParaRPr sz="2200" dirty="0"/>
          </a:p>
          <a:p>
            <a:pPr marL="0" lvl="0" indent="0" algn="l" rtl="0">
              <a:spcBef>
                <a:spcPts val="370"/>
              </a:spcBef>
              <a:spcAft>
                <a:spcPts val="0"/>
              </a:spcAft>
              <a:buClr>
                <a:schemeClr val="dk1"/>
              </a:buClr>
              <a:buSzPct val="100000"/>
              <a:buNone/>
            </a:pPr>
            <a:r>
              <a:rPr lang="en-US" sz="2200" dirty="0"/>
              <a:t>5.1.3.5.11.9 The manifolds in this category shall have a local signal that visibly indicates the operating status of the equipment and activates an indicator at all master alarms under the following conditions:</a:t>
            </a:r>
            <a:endParaRPr sz="2200" dirty="0"/>
          </a:p>
          <a:p>
            <a:pPr marL="344488" lvl="0" indent="-344488" algn="l" rtl="0">
              <a:spcBef>
                <a:spcPts val="370"/>
              </a:spcBef>
              <a:spcAft>
                <a:spcPts val="0"/>
              </a:spcAft>
              <a:buClr>
                <a:schemeClr val="dk1"/>
              </a:buClr>
              <a:buSzPct val="100000"/>
              <a:buNone/>
            </a:pPr>
            <a:r>
              <a:rPr lang="en-US" sz="2200" dirty="0"/>
              <a:t>(1) When or at a predetermined set point before the secondary header begins to supply the system, indicating changeover</a:t>
            </a:r>
            <a:endParaRPr sz="2200" dirty="0"/>
          </a:p>
          <a:p>
            <a:pPr marL="344488" lvl="0" indent="-344488" algn="l" rtl="0">
              <a:spcBef>
                <a:spcPts val="370"/>
              </a:spcBef>
              <a:spcAft>
                <a:spcPts val="0"/>
              </a:spcAft>
              <a:buClr>
                <a:schemeClr val="dk1"/>
              </a:buClr>
              <a:buSzPct val="100000"/>
              <a:buNone/>
            </a:pPr>
            <a:r>
              <a:rPr lang="en-US" sz="2200" dirty="0"/>
              <a:t>(2) Where a hybrid arrangement is employed, when or at a predetermined set point before the secondary (cylinder) header contents fall to one average day’s supply, indicating secondary low</a:t>
            </a:r>
            <a:endParaRPr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
          <p:cNvSpPr txBox="1">
            <a:spLocks noGrp="1"/>
          </p:cNvSpPr>
          <p:nvPr>
            <p:ph type="body" idx="1"/>
          </p:nvPr>
        </p:nvSpPr>
        <p:spPr>
          <a:xfrm>
            <a:off x="381000" y="533400"/>
            <a:ext cx="8229600" cy="55927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5.1.3.1.5 Cylinder and cryogenic liquid container outlet connections shall be affixed in such a manner as to be integral to the valve(s), unremovable with ordinary tools, or so designed as to render the attachment point unusable when removed.</a:t>
            </a:r>
            <a:endParaRPr sz="2200" dirty="0"/>
          </a:p>
          <a:p>
            <a:pPr marL="0" lvl="0" indent="0" algn="l" rtl="0">
              <a:spcBef>
                <a:spcPts val="400"/>
              </a:spcBef>
              <a:spcAft>
                <a:spcPts val="0"/>
              </a:spcAft>
              <a:buClr>
                <a:schemeClr val="dk1"/>
              </a:buClr>
              <a:buSzPts val="2000"/>
              <a:buNone/>
            </a:pPr>
            <a:r>
              <a:rPr lang="en-US" sz="2200" dirty="0"/>
              <a:t>5.1.3.1.7 Labels shall not be defaced, altered, or removed, and connecting fittings shall not be modified.</a:t>
            </a:r>
            <a:endParaRPr sz="2200" dirty="0"/>
          </a:p>
          <a:p>
            <a:pPr marL="0" lvl="0" indent="0" algn="l" rtl="0">
              <a:spcBef>
                <a:spcPts val="400"/>
              </a:spcBef>
              <a:spcAft>
                <a:spcPts val="0"/>
              </a:spcAft>
              <a:buClr>
                <a:schemeClr val="dk1"/>
              </a:buClr>
              <a:buSzPts val="2000"/>
              <a:buNone/>
            </a:pPr>
            <a:r>
              <a:rPr lang="en-US" sz="2200" dirty="0"/>
              <a:t>5.1.3.1.8 Source Locations containing positive pressure gases other than oxygen and medical air shall have their doors labeled as follows:</a:t>
            </a:r>
            <a:endParaRPr sz="2200" dirty="0"/>
          </a:p>
          <a:p>
            <a:pPr marL="0" lvl="0" indent="0" algn="ctr" rtl="0">
              <a:spcBef>
                <a:spcPts val="400"/>
              </a:spcBef>
              <a:spcAft>
                <a:spcPts val="0"/>
              </a:spcAft>
              <a:buClr>
                <a:schemeClr val="dk1"/>
              </a:buClr>
              <a:buSzPts val="2000"/>
              <a:buNone/>
            </a:pPr>
            <a:r>
              <a:rPr lang="en-US" sz="2200" dirty="0"/>
              <a:t>Positive Pressure Gases</a:t>
            </a:r>
            <a:endParaRPr sz="2200" dirty="0"/>
          </a:p>
          <a:p>
            <a:pPr marL="0" lvl="0" indent="0" algn="ctr" rtl="0">
              <a:spcBef>
                <a:spcPts val="400"/>
              </a:spcBef>
              <a:spcAft>
                <a:spcPts val="0"/>
              </a:spcAft>
              <a:buClr>
                <a:schemeClr val="dk1"/>
              </a:buClr>
              <a:buSzPts val="2000"/>
              <a:buNone/>
            </a:pPr>
            <a:r>
              <a:rPr lang="en-US" sz="2200" dirty="0"/>
              <a:t>NO Smoking or Open Flame</a:t>
            </a:r>
            <a:endParaRPr sz="2200" dirty="0"/>
          </a:p>
          <a:p>
            <a:pPr marL="0" lvl="0" indent="0" algn="ctr" rtl="0">
              <a:spcBef>
                <a:spcPts val="400"/>
              </a:spcBef>
              <a:spcAft>
                <a:spcPts val="0"/>
              </a:spcAft>
              <a:buClr>
                <a:schemeClr val="dk1"/>
              </a:buClr>
              <a:buSzPts val="2000"/>
              <a:buNone/>
            </a:pPr>
            <a:r>
              <a:rPr lang="en-US" sz="2200" dirty="0"/>
              <a:t>Room May Have Insufficient Oxygen</a:t>
            </a:r>
            <a:endParaRPr sz="2200" dirty="0"/>
          </a:p>
          <a:p>
            <a:pPr marL="0" lvl="0" indent="0" algn="ctr" rtl="0">
              <a:spcBef>
                <a:spcPts val="400"/>
              </a:spcBef>
              <a:spcAft>
                <a:spcPts val="0"/>
              </a:spcAft>
              <a:buClr>
                <a:schemeClr val="dk1"/>
              </a:buClr>
              <a:buSzPts val="2000"/>
              <a:buNone/>
            </a:pPr>
            <a:r>
              <a:rPr lang="en-US" sz="2200" dirty="0"/>
              <a:t>Open Door and Allow Room to Ventilate Before Entering</a:t>
            </a:r>
            <a:endParaRPr sz="2200" dirty="0"/>
          </a:p>
          <a:p>
            <a:pPr marL="0" lvl="0" indent="0" algn="l" rtl="0">
              <a:spcBef>
                <a:spcPts val="640"/>
              </a:spcBef>
              <a:spcAft>
                <a:spcPts val="0"/>
              </a:spcAft>
              <a:buClr>
                <a:schemeClr val="dk1"/>
              </a:buClr>
              <a:buSzPts val="3200"/>
              <a:buNone/>
            </a:pPr>
            <a:endParaRPr sz="2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0"/>
          <p:cNvSpPr txBox="1">
            <a:spLocks noGrp="1"/>
          </p:cNvSpPr>
          <p:nvPr>
            <p:ph type="body" idx="1"/>
          </p:nvPr>
        </p:nvSpPr>
        <p:spPr>
          <a:xfrm>
            <a:off x="457200" y="748146"/>
            <a:ext cx="8229600" cy="537801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endParaRPr sz="2200" dirty="0"/>
          </a:p>
          <a:p>
            <a:pPr marL="344488" lvl="0" indent="-344488" algn="l" rtl="0">
              <a:spcBef>
                <a:spcPts val="440"/>
              </a:spcBef>
              <a:spcAft>
                <a:spcPts val="0"/>
              </a:spcAft>
              <a:buClr>
                <a:schemeClr val="dk1"/>
              </a:buClr>
              <a:buSzPts val="2200"/>
              <a:buNone/>
            </a:pPr>
            <a:r>
              <a:rPr lang="en-US" sz="2200" dirty="0"/>
              <a:t>(3) When or at a predetermined set point before the reserve header begins to supply the system, indicating reserve is in use</a:t>
            </a:r>
            <a:endParaRPr sz="2200" dirty="0"/>
          </a:p>
          <a:p>
            <a:pPr marL="344488" lvl="0" indent="-344488" algn="l" rtl="0">
              <a:spcBef>
                <a:spcPts val="440"/>
              </a:spcBef>
              <a:spcAft>
                <a:spcPts val="0"/>
              </a:spcAft>
              <a:buClr>
                <a:schemeClr val="dk1"/>
              </a:buClr>
              <a:buSzPts val="2200"/>
              <a:buNone/>
            </a:pPr>
            <a:r>
              <a:rPr lang="en-US" sz="2200" dirty="0"/>
              <a:t>(4) When or at a predetermined set point before the reserve header contents fall to one average day’s supply, indicating reserve low</a:t>
            </a:r>
            <a:endParaRPr sz="2200" dirty="0"/>
          </a:p>
          <a:p>
            <a:pPr marL="0" lvl="0" indent="0" algn="l" rtl="0">
              <a:spcBef>
                <a:spcPts val="440"/>
              </a:spcBef>
              <a:spcAft>
                <a:spcPts val="0"/>
              </a:spcAft>
              <a:buClr>
                <a:schemeClr val="dk1"/>
              </a:buClr>
              <a:buSzPts val="2200"/>
              <a:buNone/>
            </a:pPr>
            <a:r>
              <a:rPr lang="en-US" sz="2200" b="1" dirty="0"/>
              <a:t>5.1.3.5.12 Cryogenic Fluid Central Supply Systems.</a:t>
            </a:r>
            <a:endParaRPr sz="2200" dirty="0"/>
          </a:p>
          <a:p>
            <a:pPr marL="0" lvl="0" indent="0" algn="l" rtl="0">
              <a:spcBef>
                <a:spcPts val="440"/>
              </a:spcBef>
              <a:spcAft>
                <a:spcPts val="0"/>
              </a:spcAft>
              <a:buClr>
                <a:schemeClr val="dk1"/>
              </a:buClr>
              <a:buSzPts val="2200"/>
              <a:buNone/>
            </a:pPr>
            <a:r>
              <a:rPr lang="en-US" sz="2200" dirty="0"/>
              <a:t>The storage, use, and handling of cryogenic fluid central supply systems that deliver compressed medical gases (CMGs) to health care facilities shall be in accordance with </a:t>
            </a:r>
            <a:r>
              <a:rPr lang="en-US" sz="2200" u="sng" dirty="0">
                <a:solidFill>
                  <a:schemeClr val="hlink"/>
                </a:solidFill>
                <a:hlinkClick r:id="rId3"/>
              </a:rPr>
              <a:t>5.1.3.10</a:t>
            </a:r>
            <a:r>
              <a:rPr lang="en-US" sz="2200" dirty="0"/>
              <a:t>.</a:t>
            </a:r>
            <a:endParaRPr sz="2200" dirty="0"/>
          </a:p>
          <a:p>
            <a:pPr marL="0" lvl="0" indent="0" algn="l" rtl="0">
              <a:spcBef>
                <a:spcPts val="400"/>
              </a:spcBef>
              <a:spcAft>
                <a:spcPts val="0"/>
              </a:spcAft>
              <a:buClr>
                <a:schemeClr val="dk1"/>
              </a:buClr>
              <a:buSzPts val="2000"/>
              <a:buNone/>
            </a:pPr>
            <a:endParaRPr sz="2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41"/>
          <p:cNvPicPr preferRelativeResize="0"/>
          <p:nvPr/>
        </p:nvPicPr>
        <p:blipFill rotWithShape="1">
          <a:blip r:embed="rId3">
            <a:alphaModFix/>
          </a:blip>
          <a:srcRect/>
          <a:stretch/>
        </p:blipFill>
        <p:spPr>
          <a:xfrm>
            <a:off x="1086464" y="473230"/>
            <a:ext cx="6971071" cy="5430837"/>
          </a:xfrm>
          <a:prstGeom prst="rect">
            <a:avLst/>
          </a:prstGeom>
          <a:noFill/>
          <a:ln>
            <a:noFill/>
          </a:ln>
        </p:spPr>
      </p:pic>
      <p:sp>
        <p:nvSpPr>
          <p:cNvPr id="593" name="Google Shape;593;p41"/>
          <p:cNvSpPr txBox="1"/>
          <p:nvPr/>
        </p:nvSpPr>
        <p:spPr>
          <a:xfrm>
            <a:off x="3470788" y="5246842"/>
            <a:ext cx="2057400" cy="82550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2. Reserve, </a:t>
            </a:r>
            <a:endParaRPr/>
          </a:p>
          <a:p>
            <a:pPr marL="0" marR="0" lvl="0" indent="0" algn="ctr" rtl="0">
              <a:spcBef>
                <a:spcPts val="0"/>
              </a:spcBef>
              <a:spcAft>
                <a:spcPts val="0"/>
              </a:spcAft>
              <a:buNone/>
            </a:pPr>
            <a:r>
              <a:rPr lang="en-US" sz="1600" b="1">
                <a:solidFill>
                  <a:srgbClr val="FFFFFF"/>
                </a:solidFill>
                <a:latin typeface="Arial"/>
                <a:ea typeface="Arial"/>
                <a:cs typeface="Arial"/>
                <a:sym typeface="Arial"/>
              </a:rPr>
              <a:t>High-pressure </a:t>
            </a:r>
            <a:endParaRPr/>
          </a:p>
          <a:p>
            <a:pPr marL="0" marR="0" lvl="0" indent="0" algn="ctr" rtl="0">
              <a:spcBef>
                <a:spcPts val="0"/>
              </a:spcBef>
              <a:spcAft>
                <a:spcPts val="0"/>
              </a:spcAft>
              <a:buNone/>
            </a:pPr>
            <a:r>
              <a:rPr lang="en-US" sz="1600" b="1">
                <a:solidFill>
                  <a:srgbClr val="FFFFFF"/>
                </a:solidFill>
                <a:latin typeface="Arial"/>
                <a:ea typeface="Arial"/>
                <a:cs typeface="Arial"/>
                <a:sym typeface="Arial"/>
              </a:rPr>
              <a:t>Cylinder Supply</a:t>
            </a:r>
            <a:endParaRPr sz="2400">
              <a:solidFill>
                <a:schemeClr val="dk1"/>
              </a:solidFill>
              <a:latin typeface="Times New Roman"/>
              <a:ea typeface="Times New Roman"/>
              <a:cs typeface="Times New Roman"/>
              <a:sym typeface="Times New Roman"/>
            </a:endParaRPr>
          </a:p>
        </p:txBody>
      </p:sp>
      <p:sp>
        <p:nvSpPr>
          <p:cNvPr id="594" name="Google Shape;594;p41"/>
          <p:cNvSpPr txBox="1"/>
          <p:nvPr/>
        </p:nvSpPr>
        <p:spPr>
          <a:xfrm>
            <a:off x="4596107" y="2536830"/>
            <a:ext cx="29718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5. Secondary Supply in Use</a:t>
            </a:r>
            <a:endParaRPr sz="2400">
              <a:solidFill>
                <a:schemeClr val="dk1"/>
              </a:solidFill>
              <a:latin typeface="Times New Roman"/>
              <a:ea typeface="Times New Roman"/>
              <a:cs typeface="Times New Roman"/>
              <a:sym typeface="Times New Roman"/>
            </a:endParaRPr>
          </a:p>
        </p:txBody>
      </p:sp>
      <p:sp>
        <p:nvSpPr>
          <p:cNvPr id="595" name="Google Shape;595;p41"/>
          <p:cNvSpPr txBox="1"/>
          <p:nvPr/>
        </p:nvSpPr>
        <p:spPr>
          <a:xfrm>
            <a:off x="4550261" y="3448136"/>
            <a:ext cx="26670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7. Reserve Supply Low</a:t>
            </a:r>
            <a:endParaRPr sz="2400">
              <a:solidFill>
                <a:schemeClr val="dk1"/>
              </a:solidFill>
              <a:latin typeface="Times New Roman"/>
              <a:ea typeface="Times New Roman"/>
              <a:cs typeface="Times New Roman"/>
              <a:sym typeface="Times New Roman"/>
            </a:endParaRPr>
          </a:p>
        </p:txBody>
      </p:sp>
      <p:sp>
        <p:nvSpPr>
          <p:cNvPr id="596" name="Google Shape;596;p41"/>
          <p:cNvSpPr txBox="1"/>
          <p:nvPr/>
        </p:nvSpPr>
        <p:spPr>
          <a:xfrm>
            <a:off x="4024661" y="2740245"/>
            <a:ext cx="2743200" cy="334963"/>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6. Reserve Supply in Use</a:t>
            </a:r>
            <a:endParaRPr/>
          </a:p>
        </p:txBody>
      </p:sp>
      <p:grpSp>
        <p:nvGrpSpPr>
          <p:cNvPr id="597" name="Google Shape;597;p41"/>
          <p:cNvGrpSpPr/>
          <p:nvPr/>
        </p:nvGrpSpPr>
        <p:grpSpPr>
          <a:xfrm>
            <a:off x="2778125" y="3568854"/>
            <a:ext cx="3127375" cy="1555750"/>
            <a:chOff x="1488" y="2448"/>
            <a:chExt cx="1970" cy="980"/>
          </a:xfrm>
        </p:grpSpPr>
        <p:cxnSp>
          <p:nvCxnSpPr>
            <p:cNvPr id="598" name="Google Shape;598;p41"/>
            <p:cNvCxnSpPr>
              <a:cxnSpLocks/>
            </p:cNvCxnSpPr>
            <p:nvPr/>
          </p:nvCxnSpPr>
          <p:spPr>
            <a:xfrm flipH="1" flipV="1">
              <a:off x="1574" y="2599"/>
              <a:ext cx="682" cy="617"/>
            </a:xfrm>
            <a:prstGeom prst="straightConnector1">
              <a:avLst/>
            </a:prstGeom>
            <a:noFill/>
            <a:ln w="57150" cap="flat" cmpd="sng">
              <a:solidFill>
                <a:srgbClr val="FF9900"/>
              </a:solidFill>
              <a:prstDash val="solid"/>
              <a:round/>
              <a:headEnd type="none" w="med" len="med"/>
              <a:tailEnd type="triangle" w="med" len="med"/>
            </a:ln>
          </p:spPr>
        </p:cxnSp>
        <p:cxnSp>
          <p:nvCxnSpPr>
            <p:cNvPr id="599" name="Google Shape;599;p41"/>
            <p:cNvCxnSpPr>
              <a:cxnSpLocks/>
            </p:cNvCxnSpPr>
            <p:nvPr/>
          </p:nvCxnSpPr>
          <p:spPr>
            <a:xfrm flipV="1">
              <a:off x="2256" y="2448"/>
              <a:ext cx="1202" cy="768"/>
            </a:xfrm>
            <a:prstGeom prst="straightConnector1">
              <a:avLst/>
            </a:prstGeom>
            <a:noFill/>
            <a:ln w="57150" cap="flat" cmpd="sng">
              <a:solidFill>
                <a:srgbClr val="FF9900"/>
              </a:solidFill>
              <a:prstDash val="solid"/>
              <a:round/>
              <a:headEnd type="none" w="med" len="med"/>
              <a:tailEnd type="triangle" w="med" len="med"/>
            </a:ln>
          </p:spPr>
        </p:cxnSp>
        <p:sp>
          <p:nvSpPr>
            <p:cNvPr id="600" name="Google Shape;600;p41"/>
            <p:cNvSpPr txBox="1"/>
            <p:nvPr/>
          </p:nvSpPr>
          <p:spPr>
            <a:xfrm>
              <a:off x="1488" y="3216"/>
              <a:ext cx="1488"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1. Two Equal Headers</a:t>
              </a:r>
              <a:endParaRPr sz="2400" dirty="0">
                <a:solidFill>
                  <a:schemeClr val="dk1"/>
                </a:solidFill>
                <a:latin typeface="Times New Roman"/>
                <a:ea typeface="Times New Roman"/>
                <a:cs typeface="Times New Roman"/>
                <a:sym typeface="Times New Roman"/>
              </a:endParaRPr>
            </a:p>
          </p:txBody>
        </p:sp>
      </p:grpSp>
      <p:grpSp>
        <p:nvGrpSpPr>
          <p:cNvPr id="601" name="Google Shape;601;p41"/>
          <p:cNvGrpSpPr/>
          <p:nvPr/>
        </p:nvGrpSpPr>
        <p:grpSpPr>
          <a:xfrm>
            <a:off x="814388" y="3336631"/>
            <a:ext cx="2895600" cy="809625"/>
            <a:chOff x="144" y="2208"/>
            <a:chExt cx="1824" cy="510"/>
          </a:xfrm>
        </p:grpSpPr>
        <p:cxnSp>
          <p:nvCxnSpPr>
            <p:cNvPr id="602" name="Google Shape;602;p41"/>
            <p:cNvCxnSpPr/>
            <p:nvPr/>
          </p:nvCxnSpPr>
          <p:spPr>
            <a:xfrm rot="10800000" flipH="1">
              <a:off x="1008" y="2208"/>
              <a:ext cx="576" cy="192"/>
            </a:xfrm>
            <a:prstGeom prst="straightConnector1">
              <a:avLst/>
            </a:prstGeom>
            <a:noFill/>
            <a:ln w="57150" cap="flat" cmpd="sng">
              <a:solidFill>
                <a:srgbClr val="FF9900"/>
              </a:solidFill>
              <a:prstDash val="solid"/>
              <a:round/>
              <a:headEnd type="none" w="med" len="med"/>
              <a:tailEnd type="triangle" w="med" len="med"/>
            </a:ln>
          </p:spPr>
        </p:cxnSp>
        <p:sp>
          <p:nvSpPr>
            <p:cNvPr id="603" name="Google Shape;603;p41"/>
            <p:cNvSpPr txBox="1"/>
            <p:nvPr/>
          </p:nvSpPr>
          <p:spPr>
            <a:xfrm>
              <a:off x="144" y="2352"/>
              <a:ext cx="1824" cy="366"/>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3. Operation of Primary and Secondary Supplies</a:t>
              </a:r>
              <a:endParaRPr sz="2400">
                <a:solidFill>
                  <a:schemeClr val="dk1"/>
                </a:solidFill>
                <a:latin typeface="Times New Roman"/>
                <a:ea typeface="Times New Roman"/>
                <a:cs typeface="Times New Roman"/>
                <a:sym typeface="Times New Roman"/>
              </a:endParaRPr>
            </a:p>
          </p:txBody>
        </p:sp>
      </p:grpSp>
      <p:grpSp>
        <p:nvGrpSpPr>
          <p:cNvPr id="604" name="Google Shape;604;p41"/>
          <p:cNvGrpSpPr/>
          <p:nvPr/>
        </p:nvGrpSpPr>
        <p:grpSpPr>
          <a:xfrm>
            <a:off x="1315010" y="2111380"/>
            <a:ext cx="2514600" cy="762000"/>
            <a:chOff x="480" y="1344"/>
            <a:chExt cx="1584" cy="480"/>
          </a:xfrm>
        </p:grpSpPr>
        <p:cxnSp>
          <p:nvCxnSpPr>
            <p:cNvPr id="605" name="Google Shape;605;p41"/>
            <p:cNvCxnSpPr/>
            <p:nvPr/>
          </p:nvCxnSpPr>
          <p:spPr>
            <a:xfrm>
              <a:off x="1248" y="1536"/>
              <a:ext cx="384" cy="288"/>
            </a:xfrm>
            <a:prstGeom prst="straightConnector1">
              <a:avLst/>
            </a:prstGeom>
            <a:noFill/>
            <a:ln w="57150" cap="flat" cmpd="sng">
              <a:solidFill>
                <a:srgbClr val="FF9900"/>
              </a:solidFill>
              <a:prstDash val="solid"/>
              <a:round/>
              <a:headEnd type="none" w="med" len="med"/>
              <a:tailEnd type="triangle" w="med" len="med"/>
            </a:ln>
          </p:spPr>
        </p:cxnSp>
        <p:sp>
          <p:nvSpPr>
            <p:cNvPr id="606" name="Google Shape;606;p41"/>
            <p:cNvSpPr txBox="1"/>
            <p:nvPr/>
          </p:nvSpPr>
          <p:spPr>
            <a:xfrm>
              <a:off x="480" y="1344"/>
              <a:ext cx="1584"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4. Economy Regulators</a:t>
              </a:r>
              <a:endParaRPr sz="2400">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 calcmode="lin" valueType="num">
                                      <p:cBhvr additive="base">
                                        <p:cTn id="7" dur="500"/>
                                        <p:tgtEl>
                                          <p:spTgt spid="59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9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3"/>
                                        </p:tgtEl>
                                        <p:attrNameLst>
                                          <p:attrName>style.visibility</p:attrName>
                                        </p:attrNameLst>
                                      </p:cBhvr>
                                      <p:to>
                                        <p:strVal val="visible"/>
                                      </p:to>
                                    </p:set>
                                    <p:anim calcmode="lin" valueType="num">
                                      <p:cBhvr additive="base">
                                        <p:cTn id="12" dur="500"/>
                                        <p:tgtEl>
                                          <p:spTgt spid="59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9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01"/>
                                        </p:tgtEl>
                                        <p:attrNameLst>
                                          <p:attrName>style.visibility</p:attrName>
                                        </p:attrNameLst>
                                      </p:cBhvr>
                                      <p:to>
                                        <p:strVal val="visible"/>
                                      </p:to>
                                    </p:set>
                                    <p:anim calcmode="lin" valueType="num">
                                      <p:cBhvr additive="base">
                                        <p:cTn id="17" dur="500"/>
                                        <p:tgtEl>
                                          <p:spTgt spid="601"/>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0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04"/>
                                        </p:tgtEl>
                                        <p:attrNameLst>
                                          <p:attrName>style.visibility</p:attrName>
                                        </p:attrNameLst>
                                      </p:cBhvr>
                                      <p:to>
                                        <p:strVal val="visible"/>
                                      </p:to>
                                    </p:set>
                                    <p:anim calcmode="lin" valueType="num">
                                      <p:cBhvr additive="base">
                                        <p:cTn id="22" dur="500"/>
                                        <p:tgtEl>
                                          <p:spTgt spid="604"/>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0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94"/>
                                        </p:tgtEl>
                                        <p:attrNameLst>
                                          <p:attrName>style.visibility</p:attrName>
                                        </p:attrNameLst>
                                      </p:cBhvr>
                                      <p:to>
                                        <p:strVal val="visible"/>
                                      </p:to>
                                    </p:set>
                                    <p:anim calcmode="lin" valueType="num">
                                      <p:cBhvr additive="base">
                                        <p:cTn id="27" dur="500"/>
                                        <p:tgtEl>
                                          <p:spTgt spid="594"/>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9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596"/>
                                        </p:tgtEl>
                                        <p:attrNameLst>
                                          <p:attrName>style.visibility</p:attrName>
                                        </p:attrNameLst>
                                      </p:cBhvr>
                                      <p:to>
                                        <p:strVal val="visible"/>
                                      </p:to>
                                    </p:set>
                                    <p:anim calcmode="lin" valueType="num">
                                      <p:cBhvr additive="base">
                                        <p:cTn id="32" dur="500"/>
                                        <p:tgtEl>
                                          <p:spTgt spid="596"/>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9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95"/>
                                        </p:tgtEl>
                                        <p:attrNameLst>
                                          <p:attrName>style.visibility</p:attrName>
                                        </p:attrNameLst>
                                      </p:cBhvr>
                                      <p:to>
                                        <p:strVal val="visible"/>
                                      </p:to>
                                    </p:set>
                                    <p:anim calcmode="lin" valueType="num">
                                      <p:cBhvr additive="base">
                                        <p:cTn id="37" dur="500"/>
                                        <p:tgtEl>
                                          <p:spTgt spid="595"/>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59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42"/>
          <p:cNvPicPr preferRelativeResize="0"/>
          <p:nvPr/>
        </p:nvPicPr>
        <p:blipFill rotWithShape="1">
          <a:blip r:embed="rId3">
            <a:alphaModFix/>
          </a:blip>
          <a:srcRect/>
          <a:stretch/>
        </p:blipFill>
        <p:spPr>
          <a:xfrm>
            <a:off x="1076630" y="419202"/>
            <a:ext cx="6990736" cy="5466531"/>
          </a:xfrm>
          <a:prstGeom prst="rect">
            <a:avLst/>
          </a:prstGeom>
          <a:noFill/>
          <a:ln>
            <a:noFill/>
          </a:ln>
        </p:spPr>
      </p:pic>
      <p:sp>
        <p:nvSpPr>
          <p:cNvPr id="613" name="Google Shape;613;p42"/>
          <p:cNvSpPr txBox="1"/>
          <p:nvPr/>
        </p:nvSpPr>
        <p:spPr>
          <a:xfrm>
            <a:off x="3871452" y="5060233"/>
            <a:ext cx="1752600" cy="82550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2. Reserve, </a:t>
            </a:r>
            <a:endParaRPr dirty="0"/>
          </a:p>
          <a:p>
            <a:pPr marL="0" marR="0" lvl="0" indent="0" algn="ctr" rtl="0">
              <a:spcBef>
                <a:spcPts val="0"/>
              </a:spcBef>
              <a:spcAft>
                <a:spcPts val="0"/>
              </a:spcAft>
              <a:buNone/>
            </a:pPr>
            <a:r>
              <a:rPr lang="en-US" sz="1600" b="1" dirty="0">
                <a:solidFill>
                  <a:srgbClr val="FFFFFF"/>
                </a:solidFill>
                <a:latin typeface="Arial"/>
                <a:ea typeface="Arial"/>
                <a:cs typeface="Arial"/>
                <a:sym typeface="Arial"/>
              </a:rPr>
              <a:t>High-pressure </a:t>
            </a:r>
            <a:endParaRPr dirty="0"/>
          </a:p>
          <a:p>
            <a:pPr marL="0" marR="0" lvl="0" indent="0" algn="ctr" rtl="0">
              <a:spcBef>
                <a:spcPts val="0"/>
              </a:spcBef>
              <a:spcAft>
                <a:spcPts val="0"/>
              </a:spcAft>
              <a:buNone/>
            </a:pPr>
            <a:r>
              <a:rPr lang="en-US" sz="1600" b="1" dirty="0">
                <a:solidFill>
                  <a:srgbClr val="FFFFFF"/>
                </a:solidFill>
                <a:latin typeface="Arial"/>
                <a:ea typeface="Arial"/>
                <a:cs typeface="Arial"/>
                <a:sym typeface="Arial"/>
              </a:rPr>
              <a:t>Cylinder Supply</a:t>
            </a:r>
            <a:endParaRPr sz="2400" dirty="0">
              <a:solidFill>
                <a:schemeClr val="dk1"/>
              </a:solidFill>
              <a:latin typeface="Times New Roman"/>
              <a:ea typeface="Times New Roman"/>
              <a:cs typeface="Times New Roman"/>
              <a:sym typeface="Times New Roman"/>
            </a:endParaRPr>
          </a:p>
        </p:txBody>
      </p:sp>
      <p:sp>
        <p:nvSpPr>
          <p:cNvPr id="614" name="Google Shape;614;p42"/>
          <p:cNvSpPr txBox="1"/>
          <p:nvPr/>
        </p:nvSpPr>
        <p:spPr>
          <a:xfrm>
            <a:off x="4456470" y="2241847"/>
            <a:ext cx="29718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5. Secondary Supply in Use</a:t>
            </a:r>
            <a:endParaRPr sz="2400" dirty="0">
              <a:solidFill>
                <a:schemeClr val="dk1"/>
              </a:solidFill>
              <a:latin typeface="Times New Roman"/>
              <a:ea typeface="Times New Roman"/>
              <a:cs typeface="Times New Roman"/>
              <a:sym typeface="Times New Roman"/>
            </a:endParaRPr>
          </a:p>
        </p:txBody>
      </p:sp>
      <p:sp>
        <p:nvSpPr>
          <p:cNvPr id="615" name="Google Shape;615;p42"/>
          <p:cNvSpPr txBox="1"/>
          <p:nvPr/>
        </p:nvSpPr>
        <p:spPr>
          <a:xfrm>
            <a:off x="4687784" y="3382221"/>
            <a:ext cx="25146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8. Reserve Supply Low </a:t>
            </a:r>
            <a:endParaRPr sz="2400" dirty="0">
              <a:solidFill>
                <a:schemeClr val="dk1"/>
              </a:solidFill>
              <a:latin typeface="Times New Roman"/>
              <a:ea typeface="Times New Roman"/>
              <a:cs typeface="Times New Roman"/>
              <a:sym typeface="Times New Roman"/>
            </a:endParaRPr>
          </a:p>
        </p:txBody>
      </p:sp>
      <p:sp>
        <p:nvSpPr>
          <p:cNvPr id="616" name="Google Shape;616;p42"/>
          <p:cNvSpPr txBox="1"/>
          <p:nvPr/>
        </p:nvSpPr>
        <p:spPr>
          <a:xfrm>
            <a:off x="3913234" y="2375593"/>
            <a:ext cx="27432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7. Reserve Supply in Use</a:t>
            </a:r>
            <a:endParaRPr dirty="0"/>
          </a:p>
        </p:txBody>
      </p:sp>
      <p:grpSp>
        <p:nvGrpSpPr>
          <p:cNvPr id="617" name="Google Shape;617;p42"/>
          <p:cNvGrpSpPr/>
          <p:nvPr/>
        </p:nvGrpSpPr>
        <p:grpSpPr>
          <a:xfrm>
            <a:off x="2968196" y="3291627"/>
            <a:ext cx="2844800" cy="1279525"/>
            <a:chOff x="1440" y="2478"/>
            <a:chExt cx="1792" cy="806"/>
          </a:xfrm>
        </p:grpSpPr>
        <p:cxnSp>
          <p:nvCxnSpPr>
            <p:cNvPr id="618" name="Google Shape;618;p42"/>
            <p:cNvCxnSpPr>
              <a:cxnSpLocks/>
            </p:cNvCxnSpPr>
            <p:nvPr/>
          </p:nvCxnSpPr>
          <p:spPr>
            <a:xfrm flipH="1" flipV="1">
              <a:off x="1440" y="2592"/>
              <a:ext cx="516" cy="512"/>
            </a:xfrm>
            <a:prstGeom prst="straightConnector1">
              <a:avLst/>
            </a:prstGeom>
            <a:noFill/>
            <a:ln w="57150" cap="flat" cmpd="sng">
              <a:solidFill>
                <a:srgbClr val="FF9900"/>
              </a:solidFill>
              <a:prstDash val="solid"/>
              <a:round/>
              <a:headEnd type="none" w="med" len="med"/>
              <a:tailEnd type="triangle" w="med" len="med"/>
            </a:ln>
          </p:spPr>
        </p:cxnSp>
        <p:cxnSp>
          <p:nvCxnSpPr>
            <p:cNvPr id="619" name="Google Shape;619;p42"/>
            <p:cNvCxnSpPr>
              <a:cxnSpLocks/>
            </p:cNvCxnSpPr>
            <p:nvPr/>
          </p:nvCxnSpPr>
          <p:spPr>
            <a:xfrm flipV="1">
              <a:off x="2845" y="2478"/>
              <a:ext cx="387" cy="609"/>
            </a:xfrm>
            <a:prstGeom prst="straightConnector1">
              <a:avLst/>
            </a:prstGeom>
            <a:noFill/>
            <a:ln w="57150" cap="flat" cmpd="sng">
              <a:solidFill>
                <a:srgbClr val="FF9900"/>
              </a:solidFill>
              <a:prstDash val="solid"/>
              <a:round/>
              <a:headEnd type="none" w="med" len="med"/>
              <a:tailEnd type="triangle" w="med" len="med"/>
            </a:ln>
          </p:spPr>
        </p:cxnSp>
        <p:sp>
          <p:nvSpPr>
            <p:cNvPr id="620" name="Google Shape;620;p42"/>
            <p:cNvSpPr txBox="1"/>
            <p:nvPr/>
          </p:nvSpPr>
          <p:spPr>
            <a:xfrm>
              <a:off x="1632" y="3072"/>
              <a:ext cx="1488"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1. Two Equal Headers</a:t>
              </a:r>
              <a:endParaRPr sz="2400" dirty="0">
                <a:solidFill>
                  <a:schemeClr val="dk1"/>
                </a:solidFill>
                <a:latin typeface="Times New Roman"/>
                <a:ea typeface="Times New Roman"/>
                <a:cs typeface="Times New Roman"/>
                <a:sym typeface="Times New Roman"/>
              </a:endParaRPr>
            </a:p>
          </p:txBody>
        </p:sp>
      </p:grpSp>
      <p:sp>
        <p:nvSpPr>
          <p:cNvPr id="621" name="Google Shape;621;p42"/>
          <p:cNvSpPr txBox="1"/>
          <p:nvPr/>
        </p:nvSpPr>
        <p:spPr>
          <a:xfrm>
            <a:off x="1457681" y="3719042"/>
            <a:ext cx="1600200" cy="581025"/>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4. Gas Conservation</a:t>
            </a:r>
            <a:endParaRPr sz="2400">
              <a:solidFill>
                <a:schemeClr val="dk1"/>
              </a:solidFill>
              <a:latin typeface="Times New Roman"/>
              <a:ea typeface="Times New Roman"/>
              <a:cs typeface="Times New Roman"/>
              <a:sym typeface="Times New Roman"/>
            </a:endParaRPr>
          </a:p>
        </p:txBody>
      </p:sp>
      <p:sp>
        <p:nvSpPr>
          <p:cNvPr id="622" name="Google Shape;622;p42"/>
          <p:cNvSpPr txBox="1"/>
          <p:nvPr/>
        </p:nvSpPr>
        <p:spPr>
          <a:xfrm>
            <a:off x="169753" y="2190459"/>
            <a:ext cx="2514600" cy="581025"/>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6. Secondary Supply Low</a:t>
            </a:r>
            <a:endParaRPr dirty="0"/>
          </a:p>
        </p:txBody>
      </p:sp>
      <p:grpSp>
        <p:nvGrpSpPr>
          <p:cNvPr id="623" name="Google Shape;623;p42"/>
          <p:cNvGrpSpPr/>
          <p:nvPr/>
        </p:nvGrpSpPr>
        <p:grpSpPr>
          <a:xfrm>
            <a:off x="1393716" y="2069122"/>
            <a:ext cx="3890963" cy="1095375"/>
            <a:chOff x="768" y="1392"/>
            <a:chExt cx="2451" cy="690"/>
          </a:xfrm>
        </p:grpSpPr>
        <p:cxnSp>
          <p:nvCxnSpPr>
            <p:cNvPr id="624" name="Google Shape;624;p42"/>
            <p:cNvCxnSpPr/>
            <p:nvPr/>
          </p:nvCxnSpPr>
          <p:spPr>
            <a:xfrm>
              <a:off x="1584" y="1728"/>
              <a:ext cx="384" cy="240"/>
            </a:xfrm>
            <a:prstGeom prst="straightConnector1">
              <a:avLst/>
            </a:prstGeom>
            <a:noFill/>
            <a:ln w="57150" cap="flat" cmpd="sng">
              <a:solidFill>
                <a:srgbClr val="FF9900"/>
              </a:solidFill>
              <a:prstDash val="solid"/>
              <a:round/>
              <a:headEnd type="none" w="med" len="med"/>
              <a:tailEnd type="triangle" w="med" len="med"/>
            </a:ln>
          </p:spPr>
        </p:cxnSp>
        <p:cxnSp>
          <p:nvCxnSpPr>
            <p:cNvPr id="625" name="Google Shape;625;p42"/>
            <p:cNvCxnSpPr>
              <a:cxnSpLocks/>
            </p:cNvCxnSpPr>
            <p:nvPr/>
          </p:nvCxnSpPr>
          <p:spPr>
            <a:xfrm>
              <a:off x="1584" y="1728"/>
              <a:ext cx="1635" cy="354"/>
            </a:xfrm>
            <a:prstGeom prst="straightConnector1">
              <a:avLst/>
            </a:prstGeom>
            <a:noFill/>
            <a:ln w="57150" cap="flat" cmpd="sng">
              <a:solidFill>
                <a:srgbClr val="FF9900"/>
              </a:solidFill>
              <a:prstDash val="solid"/>
              <a:round/>
              <a:headEnd type="none" w="med" len="med"/>
              <a:tailEnd type="triangle" w="med" len="med"/>
            </a:ln>
          </p:spPr>
        </p:cxnSp>
        <p:sp>
          <p:nvSpPr>
            <p:cNvPr id="626" name="Google Shape;626;p42"/>
            <p:cNvSpPr txBox="1"/>
            <p:nvPr/>
          </p:nvSpPr>
          <p:spPr>
            <a:xfrm>
              <a:off x="768" y="1392"/>
              <a:ext cx="1680" cy="366"/>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3. Operation  of Primary and Secondary Supplies</a:t>
              </a:r>
              <a:endParaRPr sz="2400" dirty="0">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 calcmode="lin" valueType="num">
                                      <p:cBhvr additive="base">
                                        <p:cTn id="7" dur="500"/>
                                        <p:tgtEl>
                                          <p:spTgt spid="6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1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3"/>
                                        </p:tgtEl>
                                        <p:attrNameLst>
                                          <p:attrName>style.visibility</p:attrName>
                                        </p:attrNameLst>
                                      </p:cBhvr>
                                      <p:to>
                                        <p:strVal val="visible"/>
                                      </p:to>
                                    </p:set>
                                    <p:anim calcmode="lin" valueType="num">
                                      <p:cBhvr additive="base">
                                        <p:cTn id="12" dur="500"/>
                                        <p:tgtEl>
                                          <p:spTgt spid="61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23"/>
                                        </p:tgtEl>
                                        <p:attrNameLst>
                                          <p:attrName>style.visibility</p:attrName>
                                        </p:attrNameLst>
                                      </p:cBhvr>
                                      <p:to>
                                        <p:strVal val="visible"/>
                                      </p:to>
                                    </p:set>
                                    <p:anim calcmode="lin" valueType="num">
                                      <p:cBhvr additive="base">
                                        <p:cTn id="17" dur="500"/>
                                        <p:tgtEl>
                                          <p:spTgt spid="623"/>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2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21"/>
                                        </p:tgtEl>
                                        <p:attrNameLst>
                                          <p:attrName>style.visibility</p:attrName>
                                        </p:attrNameLst>
                                      </p:cBhvr>
                                      <p:to>
                                        <p:strVal val="visible"/>
                                      </p:to>
                                    </p:set>
                                    <p:anim calcmode="lin" valueType="num">
                                      <p:cBhvr additive="base">
                                        <p:cTn id="22" dur="500"/>
                                        <p:tgtEl>
                                          <p:spTgt spid="621"/>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2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14"/>
                                        </p:tgtEl>
                                        <p:attrNameLst>
                                          <p:attrName>style.visibility</p:attrName>
                                        </p:attrNameLst>
                                      </p:cBhvr>
                                      <p:to>
                                        <p:strVal val="visible"/>
                                      </p:to>
                                    </p:set>
                                    <p:anim calcmode="lin" valueType="num">
                                      <p:cBhvr additive="base">
                                        <p:cTn id="27" dur="500"/>
                                        <p:tgtEl>
                                          <p:spTgt spid="614"/>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1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22"/>
                                        </p:tgtEl>
                                        <p:attrNameLst>
                                          <p:attrName>style.visibility</p:attrName>
                                        </p:attrNameLst>
                                      </p:cBhvr>
                                      <p:to>
                                        <p:strVal val="visible"/>
                                      </p:to>
                                    </p:set>
                                    <p:anim calcmode="lin" valueType="num">
                                      <p:cBhvr additive="base">
                                        <p:cTn id="32" dur="500"/>
                                        <p:tgtEl>
                                          <p:spTgt spid="622"/>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2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16"/>
                                        </p:tgtEl>
                                        <p:attrNameLst>
                                          <p:attrName>style.visibility</p:attrName>
                                        </p:attrNameLst>
                                      </p:cBhvr>
                                      <p:to>
                                        <p:strVal val="visible"/>
                                      </p:to>
                                    </p:set>
                                    <p:anim calcmode="lin" valueType="num">
                                      <p:cBhvr additive="base">
                                        <p:cTn id="37" dur="500"/>
                                        <p:tgtEl>
                                          <p:spTgt spid="616"/>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16"/>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615"/>
                                        </p:tgtEl>
                                        <p:attrNameLst>
                                          <p:attrName>style.visibility</p:attrName>
                                        </p:attrNameLst>
                                      </p:cBhvr>
                                      <p:to>
                                        <p:strVal val="visible"/>
                                      </p:to>
                                    </p:set>
                                    <p:anim calcmode="lin" valueType="num">
                                      <p:cBhvr additive="base">
                                        <p:cTn id="42" dur="500"/>
                                        <p:tgtEl>
                                          <p:spTgt spid="615"/>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3"/>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endParaRPr sz="2200" dirty="0"/>
          </a:p>
          <a:p>
            <a:pPr marL="0" lvl="0" indent="0" algn="l" rtl="0">
              <a:spcBef>
                <a:spcPts val="544"/>
              </a:spcBef>
              <a:spcAft>
                <a:spcPts val="0"/>
              </a:spcAft>
              <a:buClr>
                <a:schemeClr val="dk1"/>
              </a:buClr>
              <a:buSzPct val="100000"/>
              <a:buNone/>
            </a:pPr>
            <a:r>
              <a:rPr lang="en-US" sz="2200" dirty="0"/>
              <a:t>5.1.3.5.13* Emergency Oxygen Supply Connection (EOSC).</a:t>
            </a:r>
            <a:endParaRPr sz="2200" dirty="0"/>
          </a:p>
          <a:p>
            <a:pPr marL="0" lvl="0" indent="0" algn="l" rtl="0">
              <a:spcBef>
                <a:spcPts val="544"/>
              </a:spcBef>
              <a:spcAft>
                <a:spcPts val="0"/>
              </a:spcAft>
              <a:buClr>
                <a:schemeClr val="dk1"/>
              </a:buClr>
              <a:buSzPct val="100000"/>
              <a:buNone/>
            </a:pPr>
            <a:r>
              <a:rPr lang="en-US" sz="2200" dirty="0"/>
              <a:t>Emergency oxygen supply connections (EOSCs) shall be installed to allow connection of a temporary auxiliary source of supply for emergency or maintenance situations where either of the following conditions exist:</a:t>
            </a:r>
            <a:endParaRPr sz="2200" dirty="0"/>
          </a:p>
          <a:p>
            <a:pPr marL="344488" lvl="0" indent="-344488" algn="l" rtl="0">
              <a:spcBef>
                <a:spcPts val="544"/>
              </a:spcBef>
              <a:spcAft>
                <a:spcPts val="0"/>
              </a:spcAft>
              <a:buClr>
                <a:schemeClr val="dk1"/>
              </a:buClr>
              <a:buSzPct val="100000"/>
              <a:buNone/>
            </a:pPr>
            <a:r>
              <a:rPr lang="en-US" sz="2200" dirty="0"/>
              <a:t>(1) The bulk liquid system or cryogenic fluid central supply system is outside of and remote from the building that the oxygen supply serves, and there is no connected in-building oxygen reserve sufficient for one average day’s supply. </a:t>
            </a:r>
            <a:r>
              <a:rPr lang="en-US" sz="2200" i="1" dirty="0"/>
              <a:t>(See </a:t>
            </a:r>
            <a:r>
              <a:rPr lang="en-US" sz="2200" i="1" u="sng" dirty="0">
                <a:solidFill>
                  <a:schemeClr val="hlink"/>
                </a:solidFill>
                <a:hlinkClick r:id="rId3"/>
              </a:rPr>
              <a:t>5.1.3.5.14</a:t>
            </a:r>
            <a:r>
              <a:rPr lang="en-US" sz="2200" i="1" dirty="0"/>
              <a:t> for requirements for such reserves.)</a:t>
            </a:r>
            <a:endParaRPr sz="2200" dirty="0"/>
          </a:p>
          <a:p>
            <a:pPr marL="0" lvl="0" indent="0" algn="l" rtl="0">
              <a:spcBef>
                <a:spcPts val="544"/>
              </a:spcBef>
              <a:spcAft>
                <a:spcPts val="0"/>
              </a:spcAft>
              <a:buClr>
                <a:schemeClr val="dk1"/>
              </a:buClr>
              <a:buSzPct val="100000"/>
              <a:buNone/>
            </a:pPr>
            <a:endParaRPr sz="2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4"/>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rmAutofit/>
          </a:bodyPr>
          <a:lstStyle/>
          <a:p>
            <a:pPr marL="344488" lvl="0" indent="-344488" algn="l" rtl="0">
              <a:spcBef>
                <a:spcPts val="0"/>
              </a:spcBef>
              <a:spcAft>
                <a:spcPts val="0"/>
              </a:spcAft>
              <a:buClr>
                <a:schemeClr val="dk1"/>
              </a:buClr>
              <a:buSzPts val="2000"/>
              <a:buNone/>
            </a:pPr>
            <a:r>
              <a:rPr lang="en-US" sz="2200" dirty="0"/>
              <a:t>(2) Multiple freestanding buildings are served from a single oxygen source such that damage to the interconnecting oxygen line could result in one or more buildings losing oxygen supply, in which case each building is required to be provided with a separate emergency connection.</a:t>
            </a:r>
            <a:endParaRPr sz="2200" dirty="0"/>
          </a:p>
          <a:p>
            <a:pPr marL="0" lvl="0" indent="0" algn="l" rtl="0">
              <a:spcBef>
                <a:spcPts val="400"/>
              </a:spcBef>
              <a:spcAft>
                <a:spcPts val="0"/>
              </a:spcAft>
              <a:buClr>
                <a:schemeClr val="dk1"/>
              </a:buClr>
              <a:buSzPts val="2000"/>
              <a:buNone/>
            </a:pPr>
            <a:r>
              <a:rPr lang="en-US" sz="2200" dirty="0"/>
              <a:t>5.1.3.5.13.1 EOSCs shall be located as follows:</a:t>
            </a:r>
            <a:endParaRPr sz="2200" dirty="0"/>
          </a:p>
          <a:p>
            <a:pPr marL="344488" lvl="0" indent="-344488" algn="l" rtl="0">
              <a:spcBef>
                <a:spcPts val="400"/>
              </a:spcBef>
              <a:spcAft>
                <a:spcPts val="0"/>
              </a:spcAft>
              <a:buClr>
                <a:schemeClr val="dk1"/>
              </a:buClr>
              <a:buSzPts val="2000"/>
              <a:buNone/>
            </a:pPr>
            <a:r>
              <a:rPr lang="en-US" sz="2200" dirty="0"/>
              <a:t>(1) Located on the exterior of the building being served in a location accessible by emergency supply vehicles at all times in all weather conditions</a:t>
            </a:r>
            <a:endParaRPr sz="2200" dirty="0"/>
          </a:p>
          <a:p>
            <a:pPr marL="344488" lvl="0" indent="-344488" algn="l" rtl="0">
              <a:spcBef>
                <a:spcPts val="400"/>
              </a:spcBef>
              <a:spcAft>
                <a:spcPts val="0"/>
              </a:spcAft>
              <a:buClr>
                <a:schemeClr val="dk1"/>
              </a:buClr>
              <a:buSzPts val="2000"/>
              <a:buNone/>
            </a:pPr>
            <a:r>
              <a:rPr lang="en-US" sz="2200" dirty="0"/>
              <a:t>(2) Connected to the main supply line immediately downstream of the main shutoff valve</a:t>
            </a:r>
            <a:endParaRPr sz="2200" dirty="0"/>
          </a:p>
          <a:p>
            <a:pPr marL="0" lvl="0" indent="0" algn="l" rtl="0">
              <a:spcBef>
                <a:spcPts val="400"/>
              </a:spcBef>
              <a:spcAft>
                <a:spcPts val="0"/>
              </a:spcAft>
              <a:buClr>
                <a:schemeClr val="dk1"/>
              </a:buClr>
              <a:buSzPts val="2000"/>
              <a:buNone/>
            </a:pPr>
            <a:r>
              <a:rPr lang="en-US" sz="2200" dirty="0"/>
              <a:t>5.1.3.5.13.2 EOSCs shall consist of the following:</a:t>
            </a:r>
            <a:endParaRPr sz="2200" dirty="0"/>
          </a:p>
          <a:p>
            <a:pPr marL="344488" lvl="0" indent="-344488" algn="l" rtl="0">
              <a:spcBef>
                <a:spcPts val="400"/>
              </a:spcBef>
              <a:spcAft>
                <a:spcPts val="0"/>
              </a:spcAft>
              <a:buClr>
                <a:schemeClr val="dk1"/>
              </a:buClr>
              <a:buSzPts val="2000"/>
              <a:buNone/>
            </a:pPr>
            <a:r>
              <a:rPr lang="en-US" sz="2200" dirty="0"/>
              <a:t>(1) Physical protection to prevent unauthorized tampering</a:t>
            </a:r>
            <a:endParaRPr sz="2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5"/>
          <p:cNvSpPr txBox="1">
            <a:spLocks noGrp="1"/>
          </p:cNvSpPr>
          <p:nvPr>
            <p:ph type="body" idx="1"/>
          </p:nvPr>
        </p:nvSpPr>
        <p:spPr>
          <a:xfrm>
            <a:off x="457200" y="609600"/>
            <a:ext cx="8229600" cy="5516563"/>
          </a:xfrm>
          <a:prstGeom prst="rect">
            <a:avLst/>
          </a:prstGeom>
          <a:noFill/>
          <a:ln>
            <a:noFill/>
          </a:ln>
        </p:spPr>
        <p:txBody>
          <a:bodyPr spcFirstLastPara="1" wrap="square" lIns="91425" tIns="45700" rIns="91425" bIns="45700" anchor="t" anchorCtr="0">
            <a:normAutofit/>
          </a:bodyPr>
          <a:lstStyle/>
          <a:p>
            <a:pPr marL="344488" lvl="0" indent="-344488" algn="l" rtl="0">
              <a:spcBef>
                <a:spcPts val="0"/>
              </a:spcBef>
              <a:spcAft>
                <a:spcPts val="0"/>
              </a:spcAft>
              <a:buClr>
                <a:schemeClr val="dk1"/>
              </a:buClr>
              <a:buSzPts val="2000"/>
              <a:buNone/>
            </a:pPr>
            <a:r>
              <a:rPr lang="en-US" sz="2200" dirty="0"/>
              <a:t>(2) Female DN (NPS) inlet for connection of the emergency oxygen source that is sized for 100 percent of the system demand at the emergency source gas pressure</a:t>
            </a:r>
            <a:endParaRPr sz="2200" dirty="0"/>
          </a:p>
          <a:p>
            <a:pPr marL="344488" lvl="0" indent="-344488" algn="l" rtl="0">
              <a:spcBef>
                <a:spcPts val="400"/>
              </a:spcBef>
              <a:spcAft>
                <a:spcPts val="0"/>
              </a:spcAft>
              <a:buClr>
                <a:schemeClr val="dk1"/>
              </a:buClr>
              <a:buSzPts val="2000"/>
              <a:buNone/>
            </a:pPr>
            <a:r>
              <a:rPr lang="en-US" sz="2200" dirty="0"/>
              <a:t>(3) Manual shutoff valve to isolate the EOSC when not in use</a:t>
            </a:r>
            <a:endParaRPr sz="2200" dirty="0"/>
          </a:p>
          <a:p>
            <a:pPr marL="344488" lvl="0" indent="-344488" algn="l" rtl="0">
              <a:spcBef>
                <a:spcPts val="400"/>
              </a:spcBef>
              <a:spcAft>
                <a:spcPts val="0"/>
              </a:spcAft>
              <a:buClr>
                <a:schemeClr val="dk1"/>
              </a:buClr>
              <a:buSzPts val="2000"/>
              <a:buNone/>
            </a:pPr>
            <a:r>
              <a:rPr lang="en-US" sz="2200" dirty="0"/>
              <a:t>(4) Two check valves, one downstream of the EOSC and one downstream of the main line shutoff valve, with both upstream from the tee connection for the two pipelines</a:t>
            </a:r>
            <a:endParaRPr sz="2200" dirty="0"/>
          </a:p>
          <a:p>
            <a:pPr marL="344488" lvl="0" indent="-344488" algn="l" rtl="0">
              <a:spcBef>
                <a:spcPts val="400"/>
              </a:spcBef>
              <a:spcAft>
                <a:spcPts val="0"/>
              </a:spcAft>
              <a:buClr>
                <a:schemeClr val="dk1"/>
              </a:buClr>
              <a:buSzPts val="2000"/>
              <a:buNone/>
            </a:pPr>
            <a:r>
              <a:rPr lang="en-US" sz="2200" dirty="0"/>
              <a:t>(5) </a:t>
            </a:r>
            <a:r>
              <a:rPr lang="en-US" sz="2200" u="sng" dirty="0"/>
              <a:t>Relief valve sized to protect the downstream piping system and related equipment from exposure to pressures in excess of 50 percent higher than normal line pressure</a:t>
            </a:r>
            <a:endParaRPr sz="2200" dirty="0"/>
          </a:p>
          <a:p>
            <a:pPr marL="344488" lvl="0" indent="-344488" algn="l" rtl="0">
              <a:spcBef>
                <a:spcPts val="400"/>
              </a:spcBef>
              <a:spcAft>
                <a:spcPts val="0"/>
              </a:spcAft>
              <a:buClr>
                <a:schemeClr val="dk1"/>
              </a:buClr>
              <a:buSzPts val="2000"/>
              <a:buNone/>
            </a:pPr>
            <a:r>
              <a:rPr lang="en-US" sz="2200" dirty="0"/>
              <a:t>(6) Any valves necessary to allow connection of an emergency supply of oxygen and isolation of the piping to the normal source of supply</a:t>
            </a:r>
            <a:endParaRPr sz="2200" dirty="0"/>
          </a:p>
          <a:p>
            <a:pPr marL="344488" lvl="0" indent="-344488" algn="l" rtl="0">
              <a:spcBef>
                <a:spcPts val="400"/>
              </a:spcBef>
              <a:spcAft>
                <a:spcPts val="0"/>
              </a:spcAft>
              <a:buClr>
                <a:schemeClr val="dk1"/>
              </a:buClr>
              <a:buSzPts val="2000"/>
              <a:buNone/>
            </a:pPr>
            <a:r>
              <a:rPr lang="en-US" sz="2200" dirty="0"/>
              <a:t>(7) </a:t>
            </a:r>
            <a:r>
              <a:rPr lang="en-US" sz="2200" u="sng" dirty="0"/>
              <a:t>Minimum of 1 m (3 ft) of clearance around the EOSC for connection of temporary auxiliary source</a:t>
            </a:r>
            <a:endParaRPr sz="2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6"/>
          <p:cNvSpPr txBox="1">
            <a:spLocks noGrp="1"/>
          </p:cNvSpPr>
          <p:nvPr>
            <p:ph type="title"/>
          </p:nvPr>
        </p:nvSpPr>
        <p:spPr>
          <a:xfrm>
            <a:off x="648931" y="381000"/>
            <a:ext cx="7855974"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ct val="154687"/>
              <a:buFont typeface="Calibri"/>
              <a:buNone/>
            </a:pPr>
            <a:r>
              <a:rPr lang="en-US" sz="4000" dirty="0"/>
              <a:t>	5.1.3.5.13  Emergency Oxygen Supply Connection (EOSC)</a:t>
            </a:r>
            <a:endParaRPr sz="4000" dirty="0"/>
          </a:p>
        </p:txBody>
      </p:sp>
      <p:graphicFrame>
        <p:nvGraphicFramePr>
          <p:cNvPr id="647" name="Google Shape;647;p46"/>
          <p:cNvGraphicFramePr/>
          <p:nvPr>
            <p:extLst>
              <p:ext uri="{D42A27DB-BD31-4B8C-83A1-F6EECF244321}">
                <p14:modId xmlns:p14="http://schemas.microsoft.com/office/powerpoint/2010/main" val="578779288"/>
              </p:ext>
            </p:extLst>
          </p:nvPr>
        </p:nvGraphicFramePr>
        <p:xfrm>
          <a:off x="381000" y="1784560"/>
          <a:ext cx="4121439" cy="3327400"/>
        </p:xfrm>
        <a:graphic>
          <a:graphicData uri="http://schemas.openxmlformats.org/presentationml/2006/ole">
            <mc:AlternateContent xmlns:mc="http://schemas.openxmlformats.org/markup-compatibility/2006">
              <mc:Choice xmlns:v="urn:schemas-microsoft-com:vml" Requires="v">
                <p:oleObj spid="_x0000_s1026" r:id="rId4" imgW="4121439" imgH="3327400" progId="">
                  <p:embed/>
                </p:oleObj>
              </mc:Choice>
              <mc:Fallback>
                <p:oleObj r:id="rId4" imgW="4121439" imgH="3327400" progId="">
                  <p:embed/>
                  <p:pic>
                    <p:nvPicPr>
                      <p:cNvPr id="647" name="Google Shape;647;p46"/>
                      <p:cNvPicPr preferRelativeResize="0"/>
                      <p:nvPr/>
                    </p:nvPicPr>
                    <p:blipFill rotWithShape="1">
                      <a:blip r:embed="rId5">
                        <a:alphaModFix/>
                      </a:blip>
                      <a:srcRect/>
                      <a:stretch/>
                    </p:blipFill>
                    <p:spPr>
                      <a:xfrm>
                        <a:off x="381000" y="1784560"/>
                        <a:ext cx="4121439" cy="3327400"/>
                      </a:xfrm>
                      <a:prstGeom prst="rect">
                        <a:avLst/>
                      </a:prstGeom>
                      <a:noFill/>
                      <a:ln w="76200" cap="flat" cmpd="sng">
                        <a:solidFill>
                          <a:schemeClr val="dk1"/>
                        </a:solidFill>
                        <a:prstDash val="solid"/>
                        <a:miter lim="800000"/>
                        <a:headEnd type="none" w="sm" len="sm"/>
                        <a:tailEnd type="none" w="sm" len="sm"/>
                      </a:ln>
                    </p:spPr>
                  </p:pic>
                </p:oleObj>
              </mc:Fallback>
            </mc:AlternateContent>
          </a:graphicData>
        </a:graphic>
      </p:graphicFrame>
      <p:sp>
        <p:nvSpPr>
          <p:cNvPr id="648" name="Google Shape;648;p46"/>
          <p:cNvSpPr txBox="1">
            <a:spLocks noGrp="1"/>
          </p:cNvSpPr>
          <p:nvPr>
            <p:ph type="body" idx="1"/>
          </p:nvPr>
        </p:nvSpPr>
        <p:spPr>
          <a:xfrm>
            <a:off x="4648200" y="1600200"/>
            <a:ext cx="4264025" cy="4495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None/>
            </a:pPr>
            <a:r>
              <a:rPr lang="en-US" sz="2200" dirty="0"/>
              <a:t>The following shall apply:</a:t>
            </a:r>
            <a:endParaRPr sz="2200" dirty="0"/>
          </a:p>
          <a:p>
            <a:pPr marL="342900" lvl="0" indent="-342900" algn="l" rtl="0">
              <a:lnSpc>
                <a:spcPct val="90000"/>
              </a:lnSpc>
              <a:spcBef>
                <a:spcPts val="480"/>
              </a:spcBef>
              <a:spcAft>
                <a:spcPts val="0"/>
              </a:spcAft>
              <a:buClr>
                <a:schemeClr val="dk1"/>
              </a:buClr>
              <a:buSzPts val="2400"/>
              <a:buChar char="•"/>
            </a:pPr>
            <a:r>
              <a:rPr lang="en-US" sz="2200" dirty="0"/>
              <a:t>Required when Bulk Liquid supply is remote  </a:t>
            </a:r>
            <a:endParaRPr sz="2200" dirty="0"/>
          </a:p>
          <a:p>
            <a:pPr marL="342900" lvl="0" indent="-342900" algn="l" rtl="0">
              <a:lnSpc>
                <a:spcPct val="90000"/>
              </a:lnSpc>
              <a:spcBef>
                <a:spcPts val="480"/>
              </a:spcBef>
              <a:spcAft>
                <a:spcPts val="0"/>
              </a:spcAft>
              <a:buClr>
                <a:schemeClr val="dk1"/>
              </a:buClr>
              <a:buSzPts val="2400"/>
              <a:buChar char="•"/>
            </a:pPr>
            <a:r>
              <a:rPr lang="en-US" sz="2200" dirty="0"/>
              <a:t>Located on the exterior of each building being served</a:t>
            </a:r>
            <a:endParaRPr sz="2200" dirty="0"/>
          </a:p>
          <a:p>
            <a:pPr marL="342900" lvl="0" indent="-342900" algn="l" rtl="0">
              <a:lnSpc>
                <a:spcPct val="90000"/>
              </a:lnSpc>
              <a:spcBef>
                <a:spcPts val="480"/>
              </a:spcBef>
              <a:spcAft>
                <a:spcPts val="0"/>
              </a:spcAft>
              <a:buClr>
                <a:schemeClr val="dk1"/>
              </a:buClr>
              <a:buSzPts val="2400"/>
              <a:buChar char="•"/>
            </a:pPr>
            <a:r>
              <a:rPr lang="en-US" sz="2200" dirty="0"/>
              <a:t>Must be physically protected from damage &amp; secured from unauthorized access</a:t>
            </a:r>
            <a:endParaRPr sz="2200" dirty="0"/>
          </a:p>
          <a:p>
            <a:pPr marL="342900" lvl="0" indent="-342900" algn="l" rtl="0">
              <a:lnSpc>
                <a:spcPct val="90000"/>
              </a:lnSpc>
              <a:spcBef>
                <a:spcPts val="480"/>
              </a:spcBef>
              <a:spcAft>
                <a:spcPts val="0"/>
              </a:spcAft>
              <a:buClr>
                <a:schemeClr val="dk1"/>
              </a:buClr>
              <a:buSzPts val="2400"/>
              <a:buChar char="•"/>
            </a:pPr>
            <a:r>
              <a:rPr lang="en-US" sz="2200" dirty="0"/>
              <a:t>Must have minimum </a:t>
            </a:r>
            <a:r>
              <a:rPr lang="en-US" sz="2200" dirty="0">
                <a:solidFill>
                  <a:srgbClr val="FF0000"/>
                </a:solidFill>
              </a:rPr>
              <a:t>3 ft. </a:t>
            </a:r>
            <a:r>
              <a:rPr lang="en-US" sz="2200" dirty="0"/>
              <a:t>of clearance for connection of temporary  emergency source </a:t>
            </a:r>
            <a:endParaRPr sz="2200" dirty="0"/>
          </a:p>
        </p:txBody>
      </p:sp>
      <p:sp>
        <p:nvSpPr>
          <p:cNvPr id="649" name="Google Shape;649;p46"/>
          <p:cNvSpPr txBox="1"/>
          <p:nvPr/>
        </p:nvSpPr>
        <p:spPr>
          <a:xfrm>
            <a:off x="1447800" y="5365960"/>
            <a:ext cx="7162800" cy="7620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Must be accessible by emergency supply vehicles at all times and in all weather conditions</a:t>
            </a:r>
            <a:endParaRPr sz="22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1000"/>
                                        <p:tgtEl>
                                          <p:spTgt spid="6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8">
                                            <p:txEl>
                                              <p:pRg st="0" end="0"/>
                                            </p:txEl>
                                          </p:spTgt>
                                        </p:tgtEl>
                                        <p:attrNameLst>
                                          <p:attrName>style.visibility</p:attrName>
                                        </p:attrNameLst>
                                      </p:cBhvr>
                                      <p:to>
                                        <p:strVal val="visible"/>
                                      </p:to>
                                    </p:set>
                                    <p:animEffect transition="in" filter="fade">
                                      <p:cBhvr>
                                        <p:cTn id="12" dur="1000"/>
                                        <p:tgtEl>
                                          <p:spTgt spid="6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8">
                                            <p:txEl>
                                              <p:pRg st="1" end="1"/>
                                            </p:txEl>
                                          </p:spTgt>
                                        </p:tgtEl>
                                        <p:attrNameLst>
                                          <p:attrName>style.visibility</p:attrName>
                                        </p:attrNameLst>
                                      </p:cBhvr>
                                      <p:to>
                                        <p:strVal val="visible"/>
                                      </p:to>
                                    </p:set>
                                    <p:animEffect transition="in" filter="fade">
                                      <p:cBhvr>
                                        <p:cTn id="17" dur="1000"/>
                                        <p:tgtEl>
                                          <p:spTgt spid="6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8">
                                            <p:txEl>
                                              <p:pRg st="2" end="2"/>
                                            </p:txEl>
                                          </p:spTgt>
                                        </p:tgtEl>
                                        <p:attrNameLst>
                                          <p:attrName>style.visibility</p:attrName>
                                        </p:attrNameLst>
                                      </p:cBhvr>
                                      <p:to>
                                        <p:strVal val="visible"/>
                                      </p:to>
                                    </p:set>
                                    <p:animEffect transition="in" filter="fade">
                                      <p:cBhvr>
                                        <p:cTn id="22" dur="1000"/>
                                        <p:tgtEl>
                                          <p:spTgt spid="6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8">
                                            <p:txEl>
                                              <p:pRg st="3" end="3"/>
                                            </p:txEl>
                                          </p:spTgt>
                                        </p:tgtEl>
                                        <p:attrNameLst>
                                          <p:attrName>style.visibility</p:attrName>
                                        </p:attrNameLst>
                                      </p:cBhvr>
                                      <p:to>
                                        <p:strVal val="visible"/>
                                      </p:to>
                                    </p:set>
                                    <p:animEffect transition="in" filter="fade">
                                      <p:cBhvr>
                                        <p:cTn id="27" dur="1000"/>
                                        <p:tgtEl>
                                          <p:spTgt spid="64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8">
                                            <p:txEl>
                                              <p:pRg st="4" end="4"/>
                                            </p:txEl>
                                          </p:spTgt>
                                        </p:tgtEl>
                                        <p:attrNameLst>
                                          <p:attrName>style.visibility</p:attrName>
                                        </p:attrNameLst>
                                      </p:cBhvr>
                                      <p:to>
                                        <p:strVal val="visible"/>
                                      </p:to>
                                    </p:set>
                                    <p:animEffect transition="in" filter="fade">
                                      <p:cBhvr>
                                        <p:cTn id="32" dur="1000"/>
                                        <p:tgtEl>
                                          <p:spTgt spid="64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9">
                                            <p:txEl>
                                              <p:pRg st="0" end="0"/>
                                            </p:txEl>
                                          </p:spTgt>
                                        </p:tgtEl>
                                        <p:attrNameLst>
                                          <p:attrName>style.visibility</p:attrName>
                                        </p:attrNameLst>
                                      </p:cBhvr>
                                      <p:to>
                                        <p:strVal val="visible"/>
                                      </p:to>
                                    </p:set>
                                    <p:animEffect transition="in" filter="fade">
                                      <p:cBhvr>
                                        <p:cTn id="37" dur="2000"/>
                                        <p:tgtEl>
                                          <p:spTgt spid="6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7" descr="C:\Users\Othon Guillen\Pictures\Medgas Pics\MGRG0116.jpg"/>
          <p:cNvPicPr preferRelativeResize="0"/>
          <p:nvPr/>
        </p:nvPicPr>
        <p:blipFill rotWithShape="1">
          <a:blip r:embed="rId3">
            <a:alphaModFix/>
          </a:blip>
          <a:srcRect/>
          <a:stretch/>
        </p:blipFill>
        <p:spPr>
          <a:xfrm>
            <a:off x="2286000" y="368617"/>
            <a:ext cx="4572000" cy="612076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8"/>
          <p:cNvSpPr txBox="1">
            <a:spLocks noGrp="1"/>
          </p:cNvSpPr>
          <p:nvPr>
            <p:ph type="body" idx="1"/>
          </p:nvPr>
        </p:nvSpPr>
        <p:spPr>
          <a:xfrm>
            <a:off x="609600" y="304800"/>
            <a:ext cx="7848600" cy="579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sz="4400" dirty="0"/>
              <a:t>EOSC</a:t>
            </a:r>
            <a:endParaRPr sz="4400" dirty="0"/>
          </a:p>
        </p:txBody>
      </p:sp>
      <p:pic>
        <p:nvPicPr>
          <p:cNvPr id="661" name="Google Shape;661;p48"/>
          <p:cNvPicPr preferRelativeResize="0"/>
          <p:nvPr/>
        </p:nvPicPr>
        <p:blipFill rotWithShape="1">
          <a:blip r:embed="rId3">
            <a:alphaModFix/>
          </a:blip>
          <a:srcRect/>
          <a:stretch/>
        </p:blipFill>
        <p:spPr>
          <a:xfrm>
            <a:off x="1095638" y="1098550"/>
            <a:ext cx="6952724" cy="46609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8" name="Google Shape;668;p50"/>
          <p:cNvPicPr preferRelativeResize="0"/>
          <p:nvPr/>
        </p:nvPicPr>
        <p:blipFill rotWithShape="1">
          <a:blip r:embed="rId3">
            <a:alphaModFix/>
          </a:blip>
          <a:srcRect/>
          <a:stretch/>
        </p:blipFill>
        <p:spPr>
          <a:xfrm>
            <a:off x="1028700" y="655637"/>
            <a:ext cx="7086600" cy="5165725"/>
          </a:xfrm>
          <a:prstGeom prst="rect">
            <a:avLst/>
          </a:prstGeom>
          <a:noFill/>
          <a:ln>
            <a:noFill/>
          </a:ln>
        </p:spPr>
      </p:pic>
      <p:sp>
        <p:nvSpPr>
          <p:cNvPr id="669" name="Google Shape;669;p50"/>
          <p:cNvSpPr txBox="1"/>
          <p:nvPr/>
        </p:nvSpPr>
        <p:spPr>
          <a:xfrm>
            <a:off x="2667000" y="5302250"/>
            <a:ext cx="33528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1. Underground Medical Piping</a:t>
            </a:r>
            <a:endParaRPr sz="2400">
              <a:solidFill>
                <a:schemeClr val="dk1"/>
              </a:solidFill>
              <a:latin typeface="Times New Roman"/>
              <a:ea typeface="Times New Roman"/>
              <a:cs typeface="Times New Roman"/>
              <a:sym typeface="Times New Roman"/>
            </a:endParaRPr>
          </a:p>
        </p:txBody>
      </p:sp>
      <p:sp>
        <p:nvSpPr>
          <p:cNvPr id="670" name="Google Shape;670;p50"/>
          <p:cNvSpPr txBox="1"/>
          <p:nvPr/>
        </p:nvSpPr>
        <p:spPr>
          <a:xfrm>
            <a:off x="3793304" y="1915295"/>
            <a:ext cx="25146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8. Pressure Relief-valve</a:t>
            </a:r>
            <a:endParaRPr sz="2400" dirty="0">
              <a:solidFill>
                <a:schemeClr val="dk1"/>
              </a:solidFill>
              <a:latin typeface="Times New Roman"/>
              <a:ea typeface="Times New Roman"/>
              <a:cs typeface="Times New Roman"/>
              <a:sym typeface="Times New Roman"/>
            </a:endParaRPr>
          </a:p>
        </p:txBody>
      </p:sp>
      <p:sp>
        <p:nvSpPr>
          <p:cNvPr id="671" name="Google Shape;671;p50"/>
          <p:cNvSpPr txBox="1"/>
          <p:nvPr/>
        </p:nvSpPr>
        <p:spPr>
          <a:xfrm>
            <a:off x="4283172" y="2395667"/>
            <a:ext cx="3581400" cy="336550"/>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9. Main Line Pressure High &amp; Low</a:t>
            </a:r>
            <a:endParaRPr sz="2400" dirty="0">
              <a:solidFill>
                <a:schemeClr val="dk1"/>
              </a:solidFill>
              <a:latin typeface="Times New Roman"/>
              <a:ea typeface="Times New Roman"/>
              <a:cs typeface="Times New Roman"/>
              <a:sym typeface="Times New Roman"/>
            </a:endParaRPr>
          </a:p>
        </p:txBody>
      </p:sp>
      <p:sp>
        <p:nvSpPr>
          <p:cNvPr id="672" name="Google Shape;672;p50"/>
          <p:cNvSpPr txBox="1"/>
          <p:nvPr/>
        </p:nvSpPr>
        <p:spPr>
          <a:xfrm>
            <a:off x="5663993" y="1774288"/>
            <a:ext cx="1905000" cy="581025"/>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10. Main Line </a:t>
            </a:r>
            <a:endParaRPr dirty="0"/>
          </a:p>
          <a:p>
            <a:pPr marL="0" marR="0" lvl="0" indent="0" algn="ctr" rtl="0">
              <a:spcBef>
                <a:spcPts val="0"/>
              </a:spcBef>
              <a:spcAft>
                <a:spcPts val="0"/>
              </a:spcAft>
              <a:buNone/>
            </a:pPr>
            <a:r>
              <a:rPr lang="en-US" sz="1600" b="1" dirty="0">
                <a:solidFill>
                  <a:srgbClr val="FFFFFF"/>
                </a:solidFill>
                <a:latin typeface="Arial"/>
                <a:ea typeface="Arial"/>
                <a:cs typeface="Arial"/>
                <a:sym typeface="Arial"/>
              </a:rPr>
              <a:t>Pressure Gauge</a:t>
            </a:r>
            <a:endParaRPr sz="2400" dirty="0">
              <a:solidFill>
                <a:schemeClr val="dk1"/>
              </a:solidFill>
              <a:latin typeface="Times New Roman"/>
              <a:ea typeface="Times New Roman"/>
              <a:cs typeface="Times New Roman"/>
              <a:sym typeface="Times New Roman"/>
            </a:endParaRPr>
          </a:p>
        </p:txBody>
      </p:sp>
      <p:grpSp>
        <p:nvGrpSpPr>
          <p:cNvPr id="673" name="Google Shape;673;p50"/>
          <p:cNvGrpSpPr/>
          <p:nvPr/>
        </p:nvGrpSpPr>
        <p:grpSpPr>
          <a:xfrm>
            <a:off x="5854493" y="2212975"/>
            <a:ext cx="2667000" cy="1841500"/>
            <a:chOff x="3984" y="1452"/>
            <a:chExt cx="1680" cy="1160"/>
          </a:xfrm>
        </p:grpSpPr>
        <p:cxnSp>
          <p:nvCxnSpPr>
            <p:cNvPr id="674" name="Google Shape;674;p50"/>
            <p:cNvCxnSpPr/>
            <p:nvPr/>
          </p:nvCxnSpPr>
          <p:spPr>
            <a:xfrm rot="10800000">
              <a:off x="3984" y="1920"/>
              <a:ext cx="480" cy="480"/>
            </a:xfrm>
            <a:prstGeom prst="straightConnector1">
              <a:avLst/>
            </a:prstGeom>
            <a:noFill/>
            <a:ln w="57150" cap="flat" cmpd="sng">
              <a:solidFill>
                <a:srgbClr val="FF9900"/>
              </a:solidFill>
              <a:prstDash val="solid"/>
              <a:round/>
              <a:headEnd type="none" w="med" len="med"/>
              <a:tailEnd type="triangle" w="med" len="med"/>
            </a:ln>
          </p:spPr>
        </p:cxnSp>
        <p:cxnSp>
          <p:nvCxnSpPr>
            <p:cNvPr id="675" name="Google Shape;675;p50"/>
            <p:cNvCxnSpPr>
              <a:cxnSpLocks/>
            </p:cNvCxnSpPr>
            <p:nvPr/>
          </p:nvCxnSpPr>
          <p:spPr>
            <a:xfrm flipV="1">
              <a:off x="4464" y="1452"/>
              <a:ext cx="272" cy="948"/>
            </a:xfrm>
            <a:prstGeom prst="straightConnector1">
              <a:avLst/>
            </a:prstGeom>
            <a:noFill/>
            <a:ln w="57150" cap="flat" cmpd="sng">
              <a:solidFill>
                <a:srgbClr val="FF9900"/>
              </a:solidFill>
              <a:prstDash val="solid"/>
              <a:round/>
              <a:headEnd type="none" w="med" len="med"/>
              <a:tailEnd type="triangle" w="med" len="med"/>
            </a:ln>
          </p:spPr>
        </p:cxnSp>
        <p:sp>
          <p:nvSpPr>
            <p:cNvPr id="676" name="Google Shape;676;p50"/>
            <p:cNvSpPr txBox="1"/>
            <p:nvPr/>
          </p:nvSpPr>
          <p:spPr>
            <a:xfrm>
              <a:off x="4368" y="2400"/>
              <a:ext cx="1296"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11. Piping Labeling</a:t>
              </a:r>
              <a:endParaRPr sz="2400">
                <a:solidFill>
                  <a:schemeClr val="dk1"/>
                </a:solidFill>
                <a:latin typeface="Times New Roman"/>
                <a:ea typeface="Times New Roman"/>
                <a:cs typeface="Times New Roman"/>
                <a:sym typeface="Times New Roman"/>
              </a:endParaRPr>
            </a:p>
          </p:txBody>
        </p:sp>
      </p:grpSp>
      <p:grpSp>
        <p:nvGrpSpPr>
          <p:cNvPr id="677" name="Google Shape;677;p50"/>
          <p:cNvGrpSpPr/>
          <p:nvPr/>
        </p:nvGrpSpPr>
        <p:grpSpPr>
          <a:xfrm>
            <a:off x="3848099" y="2669715"/>
            <a:ext cx="2133600" cy="717550"/>
            <a:chOff x="2256" y="1728"/>
            <a:chExt cx="1344" cy="452"/>
          </a:xfrm>
        </p:grpSpPr>
        <p:cxnSp>
          <p:nvCxnSpPr>
            <p:cNvPr id="678" name="Google Shape;678;p50"/>
            <p:cNvCxnSpPr/>
            <p:nvPr/>
          </p:nvCxnSpPr>
          <p:spPr>
            <a:xfrm rot="10800000">
              <a:off x="2256" y="1728"/>
              <a:ext cx="288" cy="288"/>
            </a:xfrm>
            <a:prstGeom prst="straightConnector1">
              <a:avLst/>
            </a:prstGeom>
            <a:noFill/>
            <a:ln w="57150" cap="flat" cmpd="sng">
              <a:solidFill>
                <a:srgbClr val="FF9900"/>
              </a:solidFill>
              <a:prstDash val="solid"/>
              <a:round/>
              <a:headEnd type="none" w="med" len="med"/>
              <a:tailEnd type="triangle" w="med" len="med"/>
            </a:ln>
          </p:spPr>
        </p:cxnSp>
        <p:cxnSp>
          <p:nvCxnSpPr>
            <p:cNvPr id="679" name="Google Shape;679;p50"/>
            <p:cNvCxnSpPr/>
            <p:nvPr/>
          </p:nvCxnSpPr>
          <p:spPr>
            <a:xfrm flipH="1">
              <a:off x="2256" y="2016"/>
              <a:ext cx="288" cy="48"/>
            </a:xfrm>
            <a:prstGeom prst="straightConnector1">
              <a:avLst/>
            </a:prstGeom>
            <a:noFill/>
            <a:ln w="57150" cap="flat" cmpd="sng">
              <a:solidFill>
                <a:srgbClr val="FF9900"/>
              </a:solidFill>
              <a:prstDash val="solid"/>
              <a:round/>
              <a:headEnd type="none" w="med" len="med"/>
              <a:tailEnd type="triangle" w="med" len="med"/>
            </a:ln>
          </p:spPr>
        </p:cxnSp>
        <p:sp>
          <p:nvSpPr>
            <p:cNvPr id="680" name="Google Shape;680;p50"/>
            <p:cNvSpPr txBox="1"/>
            <p:nvPr/>
          </p:nvSpPr>
          <p:spPr>
            <a:xfrm>
              <a:off x="2496" y="1968"/>
              <a:ext cx="1104"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7. Check Valves</a:t>
              </a:r>
              <a:endParaRPr sz="2400">
                <a:solidFill>
                  <a:schemeClr val="dk1"/>
                </a:solidFill>
                <a:latin typeface="Times New Roman"/>
                <a:ea typeface="Times New Roman"/>
                <a:cs typeface="Times New Roman"/>
                <a:sym typeface="Times New Roman"/>
              </a:endParaRPr>
            </a:p>
          </p:txBody>
        </p:sp>
      </p:grpSp>
      <p:grpSp>
        <p:nvGrpSpPr>
          <p:cNvPr id="681" name="Google Shape;681;p50"/>
          <p:cNvGrpSpPr/>
          <p:nvPr/>
        </p:nvGrpSpPr>
        <p:grpSpPr>
          <a:xfrm>
            <a:off x="3835194" y="3564810"/>
            <a:ext cx="2514600" cy="565150"/>
            <a:chOff x="2256" y="2400"/>
            <a:chExt cx="1584" cy="356"/>
          </a:xfrm>
        </p:grpSpPr>
        <p:cxnSp>
          <p:nvCxnSpPr>
            <p:cNvPr id="682" name="Google Shape;682;p50"/>
            <p:cNvCxnSpPr/>
            <p:nvPr/>
          </p:nvCxnSpPr>
          <p:spPr>
            <a:xfrm rot="10800000">
              <a:off x="2256" y="2400"/>
              <a:ext cx="336" cy="192"/>
            </a:xfrm>
            <a:prstGeom prst="straightConnector1">
              <a:avLst/>
            </a:prstGeom>
            <a:noFill/>
            <a:ln w="57150" cap="flat" cmpd="sng">
              <a:solidFill>
                <a:srgbClr val="FF9900"/>
              </a:solidFill>
              <a:prstDash val="solid"/>
              <a:round/>
              <a:headEnd type="none" w="med" len="med"/>
              <a:tailEnd type="triangle" w="med" len="med"/>
            </a:ln>
          </p:spPr>
        </p:cxnSp>
        <p:sp>
          <p:nvSpPr>
            <p:cNvPr id="683" name="Google Shape;683;p50"/>
            <p:cNvSpPr txBox="1"/>
            <p:nvPr/>
          </p:nvSpPr>
          <p:spPr>
            <a:xfrm>
              <a:off x="2496" y="2544"/>
              <a:ext cx="1344"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2. Main Line Valve</a:t>
              </a:r>
              <a:endParaRPr sz="2400">
                <a:solidFill>
                  <a:schemeClr val="dk1"/>
                </a:solidFill>
                <a:latin typeface="Times New Roman"/>
                <a:ea typeface="Times New Roman"/>
                <a:cs typeface="Times New Roman"/>
                <a:sym typeface="Times New Roman"/>
              </a:endParaRPr>
            </a:p>
          </p:txBody>
        </p:sp>
      </p:grpSp>
      <p:grpSp>
        <p:nvGrpSpPr>
          <p:cNvPr id="684" name="Google Shape;684;p50"/>
          <p:cNvGrpSpPr/>
          <p:nvPr/>
        </p:nvGrpSpPr>
        <p:grpSpPr>
          <a:xfrm>
            <a:off x="2378172" y="1380783"/>
            <a:ext cx="1905000" cy="914400"/>
            <a:chOff x="1248" y="816"/>
            <a:chExt cx="1200" cy="576"/>
          </a:xfrm>
        </p:grpSpPr>
        <p:cxnSp>
          <p:nvCxnSpPr>
            <p:cNvPr id="685" name="Google Shape;685;p50"/>
            <p:cNvCxnSpPr/>
            <p:nvPr/>
          </p:nvCxnSpPr>
          <p:spPr>
            <a:xfrm>
              <a:off x="1392" y="1008"/>
              <a:ext cx="480" cy="384"/>
            </a:xfrm>
            <a:prstGeom prst="straightConnector1">
              <a:avLst/>
            </a:prstGeom>
            <a:noFill/>
            <a:ln w="57150" cap="flat" cmpd="sng">
              <a:solidFill>
                <a:srgbClr val="FF9900"/>
              </a:solidFill>
              <a:prstDash val="solid"/>
              <a:round/>
              <a:headEnd type="none" w="med" len="med"/>
              <a:tailEnd type="triangle" w="med" len="med"/>
            </a:ln>
          </p:spPr>
        </p:cxnSp>
        <p:sp>
          <p:nvSpPr>
            <p:cNvPr id="686" name="Google Shape;686;p50"/>
            <p:cNvSpPr txBox="1"/>
            <p:nvPr/>
          </p:nvSpPr>
          <p:spPr>
            <a:xfrm>
              <a:off x="1248" y="816"/>
              <a:ext cx="1200"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3. EOSC Location</a:t>
              </a:r>
              <a:endParaRPr sz="2400" dirty="0">
                <a:solidFill>
                  <a:schemeClr val="dk1"/>
                </a:solidFill>
                <a:latin typeface="Times New Roman"/>
                <a:ea typeface="Times New Roman"/>
                <a:cs typeface="Times New Roman"/>
                <a:sym typeface="Times New Roman"/>
              </a:endParaRPr>
            </a:p>
          </p:txBody>
        </p:sp>
      </p:grpSp>
      <p:grpSp>
        <p:nvGrpSpPr>
          <p:cNvPr id="687" name="Google Shape;687;p50"/>
          <p:cNvGrpSpPr/>
          <p:nvPr/>
        </p:nvGrpSpPr>
        <p:grpSpPr>
          <a:xfrm>
            <a:off x="1866900" y="1414799"/>
            <a:ext cx="2667000" cy="990600"/>
            <a:chOff x="864" y="1104"/>
            <a:chExt cx="1680" cy="624"/>
          </a:xfrm>
        </p:grpSpPr>
        <p:cxnSp>
          <p:nvCxnSpPr>
            <p:cNvPr id="688" name="Google Shape;688;p50"/>
            <p:cNvCxnSpPr/>
            <p:nvPr/>
          </p:nvCxnSpPr>
          <p:spPr>
            <a:xfrm>
              <a:off x="1008" y="1296"/>
              <a:ext cx="576" cy="432"/>
            </a:xfrm>
            <a:prstGeom prst="straightConnector1">
              <a:avLst/>
            </a:prstGeom>
            <a:noFill/>
            <a:ln w="57150" cap="flat" cmpd="sng">
              <a:solidFill>
                <a:srgbClr val="FF9900"/>
              </a:solidFill>
              <a:prstDash val="solid"/>
              <a:round/>
              <a:headEnd type="none" w="med" len="med"/>
              <a:tailEnd type="triangle" w="med" len="med"/>
            </a:ln>
          </p:spPr>
        </p:cxnSp>
        <p:sp>
          <p:nvSpPr>
            <p:cNvPr id="689" name="Google Shape;689;p50"/>
            <p:cNvSpPr txBox="1"/>
            <p:nvPr/>
          </p:nvSpPr>
          <p:spPr>
            <a:xfrm>
              <a:off x="864" y="1104"/>
              <a:ext cx="1680"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4. Tamper Proof Housing</a:t>
              </a:r>
              <a:endParaRPr sz="2400">
                <a:solidFill>
                  <a:schemeClr val="dk1"/>
                </a:solidFill>
                <a:latin typeface="Times New Roman"/>
                <a:ea typeface="Times New Roman"/>
                <a:cs typeface="Times New Roman"/>
                <a:sym typeface="Times New Roman"/>
              </a:endParaRPr>
            </a:p>
          </p:txBody>
        </p:sp>
      </p:grpSp>
      <p:grpSp>
        <p:nvGrpSpPr>
          <p:cNvPr id="690" name="Google Shape;690;p50"/>
          <p:cNvGrpSpPr/>
          <p:nvPr/>
        </p:nvGrpSpPr>
        <p:grpSpPr>
          <a:xfrm>
            <a:off x="2341919" y="3184731"/>
            <a:ext cx="2133600" cy="869950"/>
            <a:chOff x="1152" y="2112"/>
            <a:chExt cx="1344" cy="548"/>
          </a:xfrm>
        </p:grpSpPr>
        <p:cxnSp>
          <p:nvCxnSpPr>
            <p:cNvPr id="691" name="Google Shape;691;p50"/>
            <p:cNvCxnSpPr/>
            <p:nvPr/>
          </p:nvCxnSpPr>
          <p:spPr>
            <a:xfrm rot="10800000" flipH="1">
              <a:off x="1248" y="2112"/>
              <a:ext cx="384" cy="384"/>
            </a:xfrm>
            <a:prstGeom prst="straightConnector1">
              <a:avLst/>
            </a:prstGeom>
            <a:noFill/>
            <a:ln w="57150" cap="flat" cmpd="sng">
              <a:solidFill>
                <a:srgbClr val="FF9900"/>
              </a:solidFill>
              <a:prstDash val="solid"/>
              <a:round/>
              <a:headEnd type="none" w="med" len="med"/>
              <a:tailEnd type="triangle" w="med" len="med"/>
            </a:ln>
          </p:spPr>
        </p:cxnSp>
        <p:sp>
          <p:nvSpPr>
            <p:cNvPr id="692" name="Google Shape;692;p50"/>
            <p:cNvSpPr txBox="1"/>
            <p:nvPr/>
          </p:nvSpPr>
          <p:spPr>
            <a:xfrm>
              <a:off x="1152" y="2448"/>
              <a:ext cx="1344"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5. Female NPT Inlet</a:t>
              </a:r>
              <a:endParaRPr sz="2400">
                <a:solidFill>
                  <a:schemeClr val="dk1"/>
                </a:solidFill>
                <a:latin typeface="Times New Roman"/>
                <a:ea typeface="Times New Roman"/>
                <a:cs typeface="Times New Roman"/>
                <a:sym typeface="Times New Roman"/>
              </a:endParaRPr>
            </a:p>
          </p:txBody>
        </p:sp>
      </p:grpSp>
      <p:grpSp>
        <p:nvGrpSpPr>
          <p:cNvPr id="693" name="Google Shape;693;p50"/>
          <p:cNvGrpSpPr/>
          <p:nvPr/>
        </p:nvGrpSpPr>
        <p:grpSpPr>
          <a:xfrm>
            <a:off x="2097341" y="2790366"/>
            <a:ext cx="2895600" cy="565150"/>
            <a:chOff x="1008" y="1776"/>
            <a:chExt cx="1824" cy="356"/>
          </a:xfrm>
        </p:grpSpPr>
        <p:cxnSp>
          <p:nvCxnSpPr>
            <p:cNvPr id="694" name="Google Shape;694;p50"/>
            <p:cNvCxnSpPr/>
            <p:nvPr/>
          </p:nvCxnSpPr>
          <p:spPr>
            <a:xfrm rot="10800000" flipH="1">
              <a:off x="1104" y="1776"/>
              <a:ext cx="576" cy="192"/>
            </a:xfrm>
            <a:prstGeom prst="straightConnector1">
              <a:avLst/>
            </a:prstGeom>
            <a:noFill/>
            <a:ln w="57150" cap="flat" cmpd="sng">
              <a:solidFill>
                <a:srgbClr val="FF9900"/>
              </a:solidFill>
              <a:prstDash val="solid"/>
              <a:round/>
              <a:headEnd type="none" w="med" len="med"/>
              <a:tailEnd type="triangle" w="med" len="med"/>
            </a:ln>
          </p:spPr>
        </p:cxnSp>
        <p:sp>
          <p:nvSpPr>
            <p:cNvPr id="695" name="Google Shape;695;p50"/>
            <p:cNvSpPr txBox="1"/>
            <p:nvPr/>
          </p:nvSpPr>
          <p:spPr>
            <a:xfrm>
              <a:off x="1008" y="1920"/>
              <a:ext cx="1824" cy="212"/>
            </a:xfrm>
            <a:prstGeom prst="rect">
              <a:avLst/>
            </a:prstGeom>
            <a:solidFill>
              <a:srgbClr val="0000C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rgbClr val="FFFFFF"/>
                  </a:solidFill>
                  <a:latin typeface="Arial"/>
                  <a:ea typeface="Arial"/>
                  <a:cs typeface="Arial"/>
                  <a:sym typeface="Arial"/>
                </a:rPr>
                <a:t>6. Manual Shutoff Valve</a:t>
              </a:r>
              <a:endParaRPr sz="2400" dirty="0">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6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81"/>
                                        </p:tgtEl>
                                        <p:attrNameLst>
                                          <p:attrName>style.visibility</p:attrName>
                                        </p:attrNameLst>
                                      </p:cBhvr>
                                      <p:to>
                                        <p:strVal val="visible"/>
                                      </p:to>
                                    </p:set>
                                    <p:anim calcmode="lin" valueType="num">
                                      <p:cBhvr additive="base">
                                        <p:cTn id="12" dur="500"/>
                                        <p:tgtEl>
                                          <p:spTgt spid="681"/>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8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84"/>
                                        </p:tgtEl>
                                        <p:attrNameLst>
                                          <p:attrName>style.visibility</p:attrName>
                                        </p:attrNameLst>
                                      </p:cBhvr>
                                      <p:to>
                                        <p:strVal val="visible"/>
                                      </p:to>
                                    </p:set>
                                    <p:anim calcmode="lin" valueType="num">
                                      <p:cBhvr additive="base">
                                        <p:cTn id="17" dur="500"/>
                                        <p:tgtEl>
                                          <p:spTgt spid="684"/>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8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87"/>
                                        </p:tgtEl>
                                        <p:attrNameLst>
                                          <p:attrName>style.visibility</p:attrName>
                                        </p:attrNameLst>
                                      </p:cBhvr>
                                      <p:to>
                                        <p:strVal val="visible"/>
                                      </p:to>
                                    </p:set>
                                    <p:anim calcmode="lin" valueType="num">
                                      <p:cBhvr additive="base">
                                        <p:cTn id="22" dur="500"/>
                                        <p:tgtEl>
                                          <p:spTgt spid="687"/>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8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90"/>
                                        </p:tgtEl>
                                        <p:attrNameLst>
                                          <p:attrName>style.visibility</p:attrName>
                                        </p:attrNameLst>
                                      </p:cBhvr>
                                      <p:to>
                                        <p:strVal val="visible"/>
                                      </p:to>
                                    </p:set>
                                    <p:anim calcmode="lin" valueType="num">
                                      <p:cBhvr additive="base">
                                        <p:cTn id="27" dur="500"/>
                                        <p:tgtEl>
                                          <p:spTgt spid="690"/>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9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93"/>
                                        </p:tgtEl>
                                        <p:attrNameLst>
                                          <p:attrName>style.visibility</p:attrName>
                                        </p:attrNameLst>
                                      </p:cBhvr>
                                      <p:to>
                                        <p:strVal val="visible"/>
                                      </p:to>
                                    </p:set>
                                    <p:anim calcmode="lin" valueType="num">
                                      <p:cBhvr additive="base">
                                        <p:cTn id="32" dur="500"/>
                                        <p:tgtEl>
                                          <p:spTgt spid="693"/>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9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77"/>
                                        </p:tgtEl>
                                        <p:attrNameLst>
                                          <p:attrName>style.visibility</p:attrName>
                                        </p:attrNameLst>
                                      </p:cBhvr>
                                      <p:to>
                                        <p:strVal val="visible"/>
                                      </p:to>
                                    </p:set>
                                    <p:anim calcmode="lin" valueType="num">
                                      <p:cBhvr additive="base">
                                        <p:cTn id="37" dur="500"/>
                                        <p:tgtEl>
                                          <p:spTgt spid="677"/>
                                        </p:tgtEl>
                                        <p:attrNameLst>
                                          <p:attrName>ppt_x</p:attrName>
                                        </p:attrNameLst>
                                      </p:cBhvr>
                                      <p:tavLst>
                                        <p:tav tm="0">
                                          <p:val>
                                            <p:strVal val="#ppt_x-1"/>
                                          </p:val>
                                        </p:tav>
                                        <p:tav tm="100000">
                                          <p:val>
                                            <p:strVal val="#ppt_x"/>
                                          </p:val>
                                        </p:tav>
                                      </p:tavLst>
                                    </p:anim>
                                  </p:childTnLst>
                                  <p:subTnLst>
                                    <p:set>
                                      <p:cBhvr override="childStyle">
                                        <p:cTn dur="1" fill="hold" display="0" masterRel="nextClick" afterEffect="1"/>
                                        <p:tgtEl>
                                          <p:spTgt spid="67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670"/>
                                        </p:tgtEl>
                                        <p:attrNameLst>
                                          <p:attrName>style.visibility</p:attrName>
                                        </p:attrNameLst>
                                      </p:cBhvr>
                                      <p:to>
                                        <p:strVal val="visible"/>
                                      </p:to>
                                    </p:set>
                                    <p:anim calcmode="lin" valueType="num">
                                      <p:cBhvr additive="base">
                                        <p:cTn id="42" dur="500"/>
                                        <p:tgtEl>
                                          <p:spTgt spid="67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70"/>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671"/>
                                        </p:tgtEl>
                                        <p:attrNameLst>
                                          <p:attrName>style.visibility</p:attrName>
                                        </p:attrNameLst>
                                      </p:cBhvr>
                                      <p:to>
                                        <p:strVal val="visible"/>
                                      </p:to>
                                    </p:set>
                                    <p:anim calcmode="lin" valueType="num">
                                      <p:cBhvr additive="base">
                                        <p:cTn id="47" dur="500"/>
                                        <p:tgtEl>
                                          <p:spTgt spid="67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71"/>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672"/>
                                        </p:tgtEl>
                                        <p:attrNameLst>
                                          <p:attrName>style.visibility</p:attrName>
                                        </p:attrNameLst>
                                      </p:cBhvr>
                                      <p:to>
                                        <p:strVal val="visible"/>
                                      </p:to>
                                    </p:set>
                                    <p:anim calcmode="lin" valueType="num">
                                      <p:cBhvr additive="base">
                                        <p:cTn id="52" dur="500"/>
                                        <p:tgtEl>
                                          <p:spTgt spid="672"/>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72"/>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73"/>
                                        </p:tgtEl>
                                        <p:attrNameLst>
                                          <p:attrName>style.visibility</p:attrName>
                                        </p:attrNameLst>
                                      </p:cBhvr>
                                      <p:to>
                                        <p:strVal val="visible"/>
                                      </p:to>
                                    </p:set>
                                    <p:anim calcmode="lin" valueType="num">
                                      <p:cBhvr additive="base">
                                        <p:cTn id="57" dur="500"/>
                                        <p:tgtEl>
                                          <p:spTgt spid="67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7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
          <p:cNvSpPr txBox="1">
            <a:spLocks noGrp="1"/>
          </p:cNvSpPr>
          <p:nvPr>
            <p:ph type="body" idx="1"/>
          </p:nvPr>
        </p:nvSpPr>
        <p:spPr>
          <a:xfrm>
            <a:off x="827700" y="457201"/>
            <a:ext cx="6711654" cy="579120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ct val="100000"/>
              <a:buNone/>
            </a:pPr>
            <a:r>
              <a:rPr lang="en-US" sz="2200" b="1" dirty="0"/>
              <a:t>5.1.3.1.8.1 </a:t>
            </a:r>
            <a:r>
              <a:rPr lang="en-US" sz="2200" dirty="0"/>
              <a:t>Existing signage that is not in strict compliance with the provisions of this code shall be permitted to be continued in use as long as the authority having jurisdiction has determined that such use does not constitute a distinct hazard to life.</a:t>
            </a:r>
            <a:endParaRPr sz="2200" dirty="0"/>
          </a:p>
          <a:p>
            <a:pPr marL="0" lvl="0" indent="0" algn="l" rtl="0">
              <a:spcBef>
                <a:spcPts val="496"/>
              </a:spcBef>
              <a:spcAft>
                <a:spcPts val="0"/>
              </a:spcAft>
              <a:buClr>
                <a:schemeClr val="dk1"/>
              </a:buClr>
              <a:buSzPct val="100000"/>
              <a:buNone/>
            </a:pPr>
            <a:r>
              <a:rPr lang="en-US" sz="2200" b="1" dirty="0"/>
              <a:t>5.1.3.1.9 </a:t>
            </a:r>
            <a:r>
              <a:rPr lang="en-US" sz="2200" dirty="0"/>
              <a:t>Source locations containing only oxygen or medical air shall have their doors labeled as follows:</a:t>
            </a:r>
            <a:endParaRPr sz="2200" dirty="0"/>
          </a:p>
          <a:p>
            <a:pPr marL="0" lvl="0" indent="0" algn="ctr" rtl="0">
              <a:spcBef>
                <a:spcPts val="496"/>
              </a:spcBef>
              <a:spcAft>
                <a:spcPts val="0"/>
              </a:spcAft>
              <a:buClr>
                <a:schemeClr val="dk1"/>
              </a:buClr>
              <a:buSzPct val="100000"/>
              <a:buNone/>
            </a:pPr>
            <a:r>
              <a:rPr lang="en-US" sz="2200" b="1" dirty="0"/>
              <a:t>Medical Gases</a:t>
            </a:r>
            <a:br>
              <a:rPr lang="en-US" sz="2200" b="1" dirty="0"/>
            </a:br>
            <a:r>
              <a:rPr lang="en-US" sz="2200" b="1" dirty="0"/>
              <a:t>NO Smoking or Open Flame</a:t>
            </a:r>
            <a:endParaRPr sz="2200" dirty="0"/>
          </a:p>
          <a:p>
            <a:pPr marL="0" lvl="0" indent="0" algn="l" rtl="0">
              <a:spcBef>
                <a:spcPts val="496"/>
              </a:spcBef>
              <a:spcAft>
                <a:spcPts val="0"/>
              </a:spcAft>
              <a:buClr>
                <a:schemeClr val="dk1"/>
              </a:buClr>
              <a:buSzPct val="100000"/>
              <a:buNone/>
            </a:pPr>
            <a:r>
              <a:rPr lang="en-US" sz="2200" b="1" dirty="0"/>
              <a:t>5.1.3.1.9.1 </a:t>
            </a:r>
            <a:r>
              <a:rPr lang="en-US" sz="2200" dirty="0"/>
              <a:t>Existing signage that is not in strict compliance with the provisions of this code shall be permitted to be continued in use as long as the authority having jurisdiction has determined that such use does not constitute a distinct hazard to life.</a:t>
            </a:r>
            <a:endParaRPr sz="2200" dirty="0"/>
          </a:p>
          <a:p>
            <a:pPr marL="0" lvl="0" indent="0" algn="l" rtl="0">
              <a:spcBef>
                <a:spcPts val="496"/>
              </a:spcBef>
              <a:spcAft>
                <a:spcPts val="0"/>
              </a:spcAft>
              <a:buClr>
                <a:schemeClr val="dk1"/>
              </a:buClr>
              <a:buSzPct val="100000"/>
              <a:buNone/>
            </a:pPr>
            <a:endParaRPr sz="2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9"/>
          <p:cNvSpPr txBox="1">
            <a:spLocks noGrp="1"/>
          </p:cNvSpPr>
          <p:nvPr>
            <p:ph type="body" idx="1"/>
          </p:nvPr>
        </p:nvSpPr>
        <p:spPr>
          <a:xfrm>
            <a:off x="457200" y="618275"/>
            <a:ext cx="8229600" cy="5440500"/>
          </a:xfrm>
          <a:prstGeom prst="rect">
            <a:avLst/>
          </a:prstGeom>
          <a:noFill/>
          <a:ln>
            <a:noFill/>
          </a:ln>
        </p:spPr>
        <p:txBody>
          <a:bodyPr spcFirstLastPara="1" wrap="square" lIns="91425" tIns="45700" rIns="91425" bIns="45700" anchor="t" anchorCtr="0">
            <a:noAutofit/>
          </a:bodyPr>
          <a:lstStyle/>
          <a:p>
            <a:pPr marL="344488" lvl="0" indent="-344488" algn="l" rtl="0">
              <a:spcBef>
                <a:spcPts val="0"/>
              </a:spcBef>
              <a:spcAft>
                <a:spcPts val="0"/>
              </a:spcAft>
              <a:buClr>
                <a:schemeClr val="dk1"/>
              </a:buClr>
              <a:buSzPts val="1800"/>
              <a:buNone/>
            </a:pPr>
            <a:r>
              <a:rPr lang="en-US" sz="2200" dirty="0"/>
              <a:t>(8)</a:t>
            </a:r>
            <a:r>
              <a:rPr lang="en-US" sz="2200" u="sng" dirty="0">
                <a:solidFill>
                  <a:schemeClr val="hlink"/>
                </a:solidFill>
                <a:hlinkClick r:id="rId3"/>
              </a:rPr>
              <a:t>*</a:t>
            </a:r>
            <a:r>
              <a:rPr lang="en-US" sz="2200" dirty="0"/>
              <a:t> Four alarm connection points installed to both master alarm panels to allow the temporary supply to be monitored while in use</a:t>
            </a:r>
            <a:endParaRPr sz="2200" dirty="0"/>
          </a:p>
          <a:p>
            <a:pPr marL="0" lvl="0" indent="0" algn="l" rtl="0">
              <a:spcBef>
                <a:spcPts val="360"/>
              </a:spcBef>
              <a:spcAft>
                <a:spcPts val="0"/>
              </a:spcAft>
              <a:buClr>
                <a:schemeClr val="dk1"/>
              </a:buClr>
              <a:buSzPts val="1800"/>
              <a:buNone/>
            </a:pPr>
            <a:r>
              <a:rPr lang="en-US" sz="2200" dirty="0"/>
              <a:t>5.1.3.5.14 In-Building Emergency Reserves (IBERs).</a:t>
            </a:r>
            <a:endParaRPr sz="2200" dirty="0"/>
          </a:p>
          <a:p>
            <a:pPr marL="0" lvl="0" indent="0" algn="l" rtl="0">
              <a:spcBef>
                <a:spcPts val="360"/>
              </a:spcBef>
              <a:spcAft>
                <a:spcPts val="0"/>
              </a:spcAft>
              <a:buClr>
                <a:schemeClr val="dk1"/>
              </a:buClr>
              <a:buSzPts val="1800"/>
              <a:buNone/>
            </a:pPr>
            <a:r>
              <a:rPr lang="en-US" sz="2200" dirty="0"/>
              <a:t>5.1.3.5.14.1 IBERs shall not be used as substitutes for the bulk gas reserve system that is required in 5.1.3.5.14.3.</a:t>
            </a:r>
            <a:endParaRPr sz="2200" dirty="0"/>
          </a:p>
          <a:p>
            <a:pPr marL="0" lvl="0" indent="0" algn="l" rtl="0">
              <a:spcBef>
                <a:spcPts val="360"/>
              </a:spcBef>
              <a:spcAft>
                <a:spcPts val="0"/>
              </a:spcAft>
              <a:buClr>
                <a:schemeClr val="dk1"/>
              </a:buClr>
              <a:buSzPts val="1800"/>
              <a:buNone/>
            </a:pPr>
            <a:r>
              <a:rPr lang="en-US" sz="2200" dirty="0"/>
              <a:t>5.1.3.5.14.2 When an IBER is provided inside the building as a substitute for the EOSC or for other purposes, it shall be located in accordance with 5.1.3.3 as follows:</a:t>
            </a:r>
            <a:endParaRPr sz="2200" dirty="0"/>
          </a:p>
          <a:p>
            <a:pPr marL="0" lvl="0" indent="0" algn="l" rtl="0">
              <a:spcBef>
                <a:spcPts val="360"/>
              </a:spcBef>
              <a:spcAft>
                <a:spcPts val="0"/>
              </a:spcAft>
              <a:buClr>
                <a:schemeClr val="dk1"/>
              </a:buClr>
              <a:buSzPts val="1800"/>
              <a:buNone/>
            </a:pPr>
            <a:r>
              <a:rPr lang="en-US" sz="2200" dirty="0"/>
              <a:t>5.1.3.5.14.3 IBERs shall consist of either of the following:</a:t>
            </a:r>
            <a:endParaRPr sz="2200" dirty="0"/>
          </a:p>
          <a:p>
            <a:pPr marL="344488" lvl="0" indent="-344488" algn="l" rtl="0">
              <a:spcBef>
                <a:spcPts val="360"/>
              </a:spcBef>
              <a:spcAft>
                <a:spcPts val="0"/>
              </a:spcAft>
              <a:buClr>
                <a:schemeClr val="dk1"/>
              </a:buClr>
              <a:buSzPts val="1800"/>
              <a:buNone/>
            </a:pPr>
            <a:r>
              <a:rPr lang="en-US" sz="2200" dirty="0"/>
              <a:t>(1) Gas cylinder header per 5.1.3.5.10 with sufficient cylinder connections to provide for at least one average day’s supply with the appropriate number of connections being determined after consideration of the delivery schedule, the proximity of the facility to alternate supplies, and the facility’s emergency plan</a:t>
            </a:r>
            <a:endParaRPr sz="2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1"/>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5.1.3.5.14.5 IBERs shall have a local signal that visibly indicates the operating status of the equipment and an alarm at all master alarms when or just before the reserve begins to serve the system.</a:t>
            </a:r>
            <a:endParaRPr sz="2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52"/>
          <p:cNvPicPr preferRelativeResize="0">
            <a:picLocks noGrp="1"/>
          </p:cNvPicPr>
          <p:nvPr>
            <p:ph type="pic" idx="2"/>
          </p:nvPr>
        </p:nvPicPr>
        <p:blipFill rotWithShape="1">
          <a:blip r:embed="rId3">
            <a:alphaModFix/>
          </a:blip>
          <a:srcRect/>
          <a:stretch/>
        </p:blipFill>
        <p:spPr>
          <a:xfrm>
            <a:off x="2209800" y="612774"/>
            <a:ext cx="4724400" cy="4492625"/>
          </a:xfrm>
          <a:prstGeom prst="rect">
            <a:avLst/>
          </a:prstGeom>
          <a:noFill/>
          <a:ln>
            <a:noFill/>
          </a:ln>
        </p:spPr>
      </p:pic>
      <p:sp>
        <p:nvSpPr>
          <p:cNvPr id="711" name="Google Shape;711;p52"/>
          <p:cNvSpPr txBox="1">
            <a:spLocks noGrp="1"/>
          </p:cNvSpPr>
          <p:nvPr>
            <p:ph type="body" idx="1"/>
          </p:nvPr>
        </p:nvSpPr>
        <p:spPr>
          <a:xfrm>
            <a:off x="1792287" y="5367338"/>
            <a:ext cx="5572073" cy="8048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800"/>
              <a:buNone/>
            </a:pPr>
            <a:r>
              <a:rPr lang="en-US" sz="4400" dirty="0"/>
              <a:t>Piping Example</a:t>
            </a:r>
            <a:endParaRPr sz="4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53"/>
          <p:cNvPicPr preferRelativeResize="0">
            <a:picLocks noGrp="1"/>
          </p:cNvPicPr>
          <p:nvPr>
            <p:ph type="pic" idx="2"/>
          </p:nvPr>
        </p:nvPicPr>
        <p:blipFill rotWithShape="1">
          <a:blip r:embed="rId3">
            <a:alphaModFix/>
          </a:blip>
          <a:srcRect l="23333" r="23333"/>
          <a:stretch/>
        </p:blipFill>
        <p:spPr>
          <a:xfrm>
            <a:off x="884903" y="612774"/>
            <a:ext cx="7391400" cy="4645025"/>
          </a:xfrm>
          <a:prstGeom prst="rect">
            <a:avLst/>
          </a:prstGeom>
          <a:noFill/>
          <a:ln>
            <a:noFill/>
          </a:ln>
        </p:spPr>
      </p:pic>
      <p:sp>
        <p:nvSpPr>
          <p:cNvPr id="717" name="Google Shape;717;p53"/>
          <p:cNvSpPr txBox="1">
            <a:spLocks noGrp="1"/>
          </p:cNvSpPr>
          <p:nvPr>
            <p:ph type="body" idx="1"/>
          </p:nvPr>
        </p:nvSpPr>
        <p:spPr>
          <a:xfrm>
            <a:off x="1323847" y="5440364"/>
            <a:ext cx="6513513" cy="8048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4400" dirty="0"/>
              <a:t>Mechanical Room Example</a:t>
            </a:r>
            <a:endParaRPr sz="4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
          <p:cNvSpPr txBox="1">
            <a:spLocks noGrp="1"/>
          </p:cNvSpPr>
          <p:nvPr>
            <p:ph type="body" idx="1"/>
          </p:nvPr>
        </p:nvSpPr>
        <p:spPr>
          <a:xfrm>
            <a:off x="457200" y="762000"/>
            <a:ext cx="8229600" cy="53641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200" dirty="0"/>
              <a:t>5.1.3.2.1 The use of adapters or conversion fittings to adapt one gas-specific fitting to another shall be prohibited.</a:t>
            </a:r>
            <a:endParaRPr sz="2200" dirty="0"/>
          </a:p>
          <a:p>
            <a:pPr marL="0" lvl="0" indent="0" algn="l" rtl="0">
              <a:spcBef>
                <a:spcPts val="400"/>
              </a:spcBef>
              <a:spcAft>
                <a:spcPts val="0"/>
              </a:spcAft>
              <a:buClr>
                <a:schemeClr val="dk1"/>
              </a:buClr>
              <a:buSzPts val="2000"/>
              <a:buNone/>
            </a:pPr>
            <a:r>
              <a:rPr lang="en-US" sz="2200" dirty="0"/>
              <a:t>5.1.3.2.6 Cylinders without correct markings or whose markings and gas-specific fittings do not match shall not be used.</a:t>
            </a:r>
            <a:endParaRPr sz="2200" dirty="0"/>
          </a:p>
          <a:p>
            <a:pPr marL="0" lvl="0" indent="0" algn="l" rtl="0">
              <a:spcBef>
                <a:spcPts val="400"/>
              </a:spcBef>
              <a:spcAft>
                <a:spcPts val="0"/>
              </a:spcAft>
              <a:buClr>
                <a:schemeClr val="dk1"/>
              </a:buClr>
              <a:buSzPts val="2000"/>
              <a:buNone/>
            </a:pPr>
            <a:r>
              <a:rPr lang="en-US" sz="2200" dirty="0"/>
              <a:t>5.1.3.2.11 Cylinders in use and in storage shall be prevented from reaching </a:t>
            </a:r>
            <a:r>
              <a:rPr lang="en-US" sz="2200" u="sng" dirty="0"/>
              <a:t>temperatures in excess of 52°C (125°F).</a:t>
            </a:r>
            <a:endParaRPr sz="2200" dirty="0"/>
          </a:p>
          <a:p>
            <a:pPr marL="0" lvl="0" indent="0" algn="l" rtl="0">
              <a:spcBef>
                <a:spcPts val="400"/>
              </a:spcBef>
              <a:spcAft>
                <a:spcPts val="0"/>
              </a:spcAft>
              <a:buClr>
                <a:schemeClr val="dk1"/>
              </a:buClr>
              <a:buSzPts val="2000"/>
              <a:buNone/>
            </a:pPr>
            <a:r>
              <a:rPr lang="en-US" sz="2200" dirty="0"/>
              <a:t>5.1.3.2.12 Central supply systems for nitrous oxide and carbon dioxide using cylinders or portable containers shall be prevented from reaching temperatures lower than the recommendations of the central supply system’s manufacturer</a:t>
            </a:r>
            <a:r>
              <a:rPr lang="en-US" sz="2200" u="sng" dirty="0"/>
              <a:t>, but shall never be lower than −7°C (20°F) or greater than 52°C (125°F).</a:t>
            </a:r>
            <a:endParaRPr sz="2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spcBef>
                <a:spcPts val="0"/>
              </a:spcBef>
              <a:spcAft>
                <a:spcPts val="0"/>
              </a:spcAft>
              <a:buClr>
                <a:schemeClr val="dk1"/>
              </a:buClr>
              <a:buSzPct val="100000"/>
              <a:buNone/>
            </a:pPr>
            <a:r>
              <a:rPr lang="en-US" dirty="0"/>
              <a:t>5.1.3.3.1.1 Any of the following central supply systems shall be</a:t>
            </a:r>
            <a:endParaRPr dirty="0"/>
          </a:p>
          <a:p>
            <a:pPr marL="0" lvl="0" indent="0" algn="l" rtl="0">
              <a:spcBef>
                <a:spcPts val="448"/>
              </a:spcBef>
              <a:spcAft>
                <a:spcPts val="0"/>
              </a:spcAft>
              <a:buClr>
                <a:schemeClr val="dk1"/>
              </a:buClr>
              <a:buSzPct val="100000"/>
              <a:buNone/>
            </a:pPr>
            <a:r>
              <a:rPr lang="en-US" dirty="0"/>
              <a:t>permitted to be located together in the same outdoor enclosure:</a:t>
            </a:r>
            <a:endParaRPr dirty="0"/>
          </a:p>
          <a:p>
            <a:pPr marL="344488" lvl="0" indent="-344488" algn="l" rtl="0">
              <a:spcBef>
                <a:spcPts val="448"/>
              </a:spcBef>
              <a:spcAft>
                <a:spcPts val="0"/>
              </a:spcAft>
              <a:buClr>
                <a:schemeClr val="dk1"/>
              </a:buClr>
              <a:buSzPct val="100000"/>
              <a:buNone/>
            </a:pPr>
            <a:r>
              <a:rPr lang="en-US" dirty="0"/>
              <a:t>(1) Manifolds for gas cylinders (see 5.1.3.5.10)</a:t>
            </a:r>
            <a:endParaRPr dirty="0"/>
          </a:p>
          <a:p>
            <a:pPr marL="344488" lvl="0" indent="-344488" algn="l" rtl="0">
              <a:spcBef>
                <a:spcPts val="448"/>
              </a:spcBef>
              <a:spcAft>
                <a:spcPts val="0"/>
              </a:spcAft>
              <a:buClr>
                <a:schemeClr val="dk1"/>
              </a:buClr>
              <a:buSzPct val="100000"/>
              <a:buNone/>
            </a:pPr>
            <a:r>
              <a:rPr lang="en-US" dirty="0"/>
              <a:t>(2) Manifolds for cryogenic liquid containers (see 5.1.3.5.11)</a:t>
            </a:r>
            <a:endParaRPr dirty="0"/>
          </a:p>
          <a:p>
            <a:pPr marL="344488" lvl="0" indent="-344488" algn="l" rtl="0">
              <a:spcBef>
                <a:spcPts val="448"/>
              </a:spcBef>
              <a:spcAft>
                <a:spcPts val="0"/>
              </a:spcAft>
              <a:buClr>
                <a:schemeClr val="dk1"/>
              </a:buClr>
              <a:buSzPct val="100000"/>
              <a:buNone/>
            </a:pPr>
            <a:r>
              <a:rPr lang="en-US" dirty="0"/>
              <a:t>(3) Cryogenic fluid central supply (see 5.1.3.5.12)</a:t>
            </a:r>
            <a:endParaRPr dirty="0"/>
          </a:p>
          <a:p>
            <a:pPr marL="344488" lvl="0" indent="-344488" algn="l" rtl="0">
              <a:spcBef>
                <a:spcPts val="448"/>
              </a:spcBef>
              <a:spcAft>
                <a:spcPts val="0"/>
              </a:spcAft>
              <a:buClr>
                <a:schemeClr val="dk1"/>
              </a:buClr>
              <a:buSzPct val="100000"/>
              <a:buNone/>
            </a:pPr>
            <a:r>
              <a:rPr lang="en-US" dirty="0"/>
              <a:t>(4)* Individual components on the oxygen side of concentrator sources (see 5.1.3.9)</a:t>
            </a:r>
            <a:endParaRPr dirty="0"/>
          </a:p>
          <a:p>
            <a:pPr marL="0" lvl="0" indent="0" algn="l" rtl="0">
              <a:spcBef>
                <a:spcPts val="448"/>
              </a:spcBef>
              <a:spcAft>
                <a:spcPts val="0"/>
              </a:spcAft>
              <a:buClr>
                <a:schemeClr val="dk1"/>
              </a:buClr>
              <a:buSzPct val="100000"/>
              <a:buNone/>
            </a:pPr>
            <a:r>
              <a:rPr lang="en-US" dirty="0"/>
              <a:t>5.1.3.3.1.2 Any of the following systems shall be permitted to be located together in the same indoor enclosure:</a:t>
            </a:r>
            <a:endParaRPr dirty="0"/>
          </a:p>
          <a:p>
            <a:pPr marL="0" lvl="0" indent="0" algn="l" rtl="0">
              <a:spcBef>
                <a:spcPts val="448"/>
              </a:spcBef>
              <a:spcAft>
                <a:spcPts val="0"/>
              </a:spcAft>
              <a:buClr>
                <a:schemeClr val="dk1"/>
              </a:buClr>
              <a:buSzPct val="100000"/>
              <a:buNone/>
            </a:pPr>
            <a:r>
              <a:rPr lang="en-US" dirty="0"/>
              <a:t>(1) Manifolds for gas cylinders (see 5.1.3.5.10)</a:t>
            </a:r>
            <a:endParaRPr dirty="0"/>
          </a:p>
          <a:p>
            <a:pPr marL="0" lvl="0" indent="0" algn="l" rtl="0">
              <a:spcBef>
                <a:spcPts val="448"/>
              </a:spcBef>
              <a:spcAft>
                <a:spcPts val="0"/>
              </a:spcAft>
              <a:buClr>
                <a:schemeClr val="dk1"/>
              </a:buClr>
              <a:buSzPct val="100000"/>
              <a:buNone/>
            </a:pPr>
            <a:r>
              <a:rPr lang="en-US" dirty="0"/>
              <a:t>(2) Manifolds for cryogenic liquid containers (see 5.1.3.5.11)</a:t>
            </a:r>
            <a:endParaRPr dirty="0"/>
          </a:p>
          <a:p>
            <a:pPr marL="0" lvl="0" indent="0" algn="l" rtl="0">
              <a:spcBef>
                <a:spcPts val="448"/>
              </a:spcBef>
              <a:spcAft>
                <a:spcPts val="0"/>
              </a:spcAft>
              <a:buClr>
                <a:schemeClr val="dk1"/>
              </a:buClr>
              <a:buSzPct val="100000"/>
              <a:buNone/>
            </a:pPr>
            <a:r>
              <a:rPr lang="en-US" dirty="0"/>
              <a:t>(3) In-building emergency reserves (see 5.1.3.5.14)</a:t>
            </a:r>
            <a:endParaRPr dirty="0"/>
          </a:p>
          <a:p>
            <a:pPr marL="0" lvl="0" indent="0" algn="l" rtl="0">
              <a:spcBef>
                <a:spcPts val="448"/>
              </a:spcBef>
              <a:spcAft>
                <a:spcPts val="0"/>
              </a:spcAft>
              <a:buClr>
                <a:schemeClr val="dk1"/>
              </a:buClr>
              <a:buSzPct val="100000"/>
              <a:buNone/>
            </a:pPr>
            <a:r>
              <a:rPr lang="en-US" dirty="0"/>
              <a:t>(4) Instrument air standby headers (see 5.1.13.3.7.6)</a:t>
            </a:r>
            <a:endParaRPr dirty="0"/>
          </a:p>
          <a:p>
            <a:pPr marL="344488" lvl="0" indent="-344488" algn="l" rtl="0">
              <a:spcBef>
                <a:spcPts val="448"/>
              </a:spcBef>
              <a:spcAft>
                <a:spcPts val="0"/>
              </a:spcAft>
              <a:buClr>
                <a:schemeClr val="dk1"/>
              </a:buClr>
              <a:buSzPct val="100000"/>
              <a:buNone/>
            </a:pPr>
            <a:r>
              <a:rPr lang="en-US" dirty="0"/>
              <a:t>(5)* Individual components on the oxygen side of concentrator sources (see 5.1.3.9)</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None/>
            </a:pPr>
            <a:r>
              <a:rPr lang="en-US" sz="2200" dirty="0"/>
              <a:t>5.1.3.3.1.3 Any of the following central supply systems shall be permitted to be located together in the same room:</a:t>
            </a:r>
            <a:endParaRPr sz="2200" dirty="0"/>
          </a:p>
          <a:p>
            <a:pPr marL="344488" lvl="0" indent="-344488" algn="l" rtl="0">
              <a:spcBef>
                <a:spcPts val="370"/>
              </a:spcBef>
              <a:spcAft>
                <a:spcPts val="0"/>
              </a:spcAft>
              <a:buClr>
                <a:schemeClr val="dk1"/>
              </a:buClr>
              <a:buSzPct val="100000"/>
              <a:buNone/>
            </a:pPr>
            <a:r>
              <a:rPr lang="en-US" sz="2200" dirty="0"/>
              <a:t>(1) Medical air central supply compressor supply sources </a:t>
            </a:r>
            <a:br>
              <a:rPr lang="en-US" sz="2200" dirty="0"/>
            </a:br>
            <a:r>
              <a:rPr lang="en-US" sz="2200" dirty="0"/>
              <a:t>(see 5.1.3.6.3)</a:t>
            </a:r>
            <a:endParaRPr sz="2200" dirty="0"/>
          </a:p>
          <a:p>
            <a:pPr marL="344488" lvl="0" indent="-344488" algn="l" rtl="0">
              <a:spcBef>
                <a:spcPts val="370"/>
              </a:spcBef>
              <a:spcAft>
                <a:spcPts val="0"/>
              </a:spcAft>
              <a:buClr>
                <a:schemeClr val="dk1"/>
              </a:buClr>
              <a:buSzPct val="100000"/>
              <a:buNone/>
            </a:pPr>
            <a:r>
              <a:rPr lang="en-US" sz="2200" dirty="0"/>
              <a:t>(2) Medical–surgical vacuum central supply sources (see 5.1.3.7)</a:t>
            </a:r>
            <a:endParaRPr sz="2200" dirty="0"/>
          </a:p>
          <a:p>
            <a:pPr marL="344488" lvl="0" indent="-344488" algn="l" rtl="0">
              <a:spcBef>
                <a:spcPts val="370"/>
              </a:spcBef>
              <a:spcAft>
                <a:spcPts val="0"/>
              </a:spcAft>
              <a:buClr>
                <a:schemeClr val="dk1"/>
              </a:buClr>
              <a:buSzPct val="100000"/>
              <a:buNone/>
            </a:pPr>
            <a:r>
              <a:rPr lang="en-US" sz="2200" dirty="0"/>
              <a:t>(3) Waste anesthetic gas disposal (WAGD) central supply sources </a:t>
            </a:r>
            <a:br>
              <a:rPr lang="en-US" sz="2200" dirty="0"/>
            </a:br>
            <a:r>
              <a:rPr lang="en-US" sz="2200" dirty="0"/>
              <a:t>(see 5.1.3.8)</a:t>
            </a:r>
            <a:endParaRPr sz="2200" dirty="0"/>
          </a:p>
          <a:p>
            <a:pPr marL="344488" lvl="0" indent="-344488" algn="l" rtl="0">
              <a:spcBef>
                <a:spcPts val="370"/>
              </a:spcBef>
              <a:spcAft>
                <a:spcPts val="0"/>
              </a:spcAft>
              <a:buClr>
                <a:schemeClr val="dk1"/>
              </a:buClr>
              <a:buSzPct val="100000"/>
              <a:buNone/>
            </a:pPr>
            <a:r>
              <a:rPr lang="en-US" sz="2200" dirty="0"/>
              <a:t>(4) Instrument air compressor central supply sources (see 5.1.13.3.7)</a:t>
            </a:r>
            <a:endParaRPr sz="2200" dirty="0"/>
          </a:p>
          <a:p>
            <a:pPr marL="344488" lvl="0" indent="-344488" algn="l" rtl="0">
              <a:spcBef>
                <a:spcPts val="370"/>
              </a:spcBef>
              <a:spcAft>
                <a:spcPts val="0"/>
              </a:spcAft>
              <a:buClr>
                <a:schemeClr val="dk1"/>
              </a:buClr>
              <a:buSzPct val="100000"/>
              <a:buNone/>
            </a:pPr>
            <a:r>
              <a:rPr lang="en-US" sz="2200" dirty="0"/>
              <a:t>(5) Any other compressor, vacuum pump, or electrically powered machinery</a:t>
            </a:r>
            <a:endParaRPr sz="2200" dirty="0"/>
          </a:p>
          <a:p>
            <a:pPr marL="344488" lvl="0" indent="-344488" algn="l" rtl="0">
              <a:spcBef>
                <a:spcPts val="370"/>
              </a:spcBef>
              <a:spcAft>
                <a:spcPts val="0"/>
              </a:spcAft>
              <a:buClr>
                <a:schemeClr val="dk1"/>
              </a:buClr>
              <a:buSzPct val="100000"/>
              <a:buNone/>
            </a:pPr>
            <a:r>
              <a:rPr lang="en-US" sz="2200" dirty="0"/>
              <a:t>(6)* Compressors, dryers, and air receivers used to supply oxygen concentrators (see 5.1.3.9)</a:t>
            </a:r>
            <a:endParaRPr sz="2200" dirty="0"/>
          </a:p>
          <a:p>
            <a:pPr marL="344488" lvl="0" indent="-344488" algn="l" rtl="0">
              <a:spcBef>
                <a:spcPts val="370"/>
              </a:spcBef>
              <a:spcAft>
                <a:spcPts val="0"/>
              </a:spcAft>
              <a:buClr>
                <a:schemeClr val="dk1"/>
              </a:buClr>
              <a:buSzPct val="100000"/>
              <a:buNone/>
            </a:pPr>
            <a:r>
              <a:rPr lang="en-US" sz="2200" dirty="0"/>
              <a:t>(7) Concentrator units with air and oxygen sides in an integral unit </a:t>
            </a:r>
            <a:br>
              <a:rPr lang="en-US" sz="2200" dirty="0"/>
            </a:br>
            <a:r>
              <a:rPr lang="en-US" sz="2200" dirty="0"/>
              <a:t>(see 5.1.3.9)</a:t>
            </a:r>
            <a:endParaRPr sz="2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9"/>
          <p:cNvSpPr txBox="1">
            <a:spLocks noGrp="1"/>
          </p:cNvSpPr>
          <p:nvPr>
            <p:ph type="body" idx="1"/>
          </p:nvPr>
        </p:nvSpPr>
        <p:spPr>
          <a:xfrm>
            <a:off x="457200" y="685800"/>
            <a:ext cx="8229600" cy="54403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ct val="100000"/>
              <a:buNone/>
            </a:pPr>
            <a:r>
              <a:rPr lang="en-US" sz="2000" dirty="0"/>
              <a:t>5.1.3.3.1.4 Any central supply system listed under 5.1.3.3.1.3 shall not be located in the same room with any central supply system listed under 5.1.3.3.1.1 or 5.1.3.3.1.2, except instrument air reserve headers complying with 5.1.3.2.12 and 5.1.13.3.4.6 shall be permitted to be in the same room as an instrument air compressor.</a:t>
            </a:r>
            <a:endParaRPr sz="2000" dirty="0"/>
          </a:p>
          <a:p>
            <a:pPr marL="0" lvl="0" indent="0" algn="l" rtl="0">
              <a:spcBef>
                <a:spcPts val="400"/>
              </a:spcBef>
              <a:spcAft>
                <a:spcPts val="0"/>
              </a:spcAft>
              <a:buClr>
                <a:schemeClr val="dk1"/>
              </a:buClr>
              <a:buSzPct val="100000"/>
              <a:buNone/>
            </a:pPr>
            <a:r>
              <a:rPr lang="en-US" sz="2000" dirty="0"/>
              <a:t>5.1.3.3.1.5 Indoor locations for oxygen, nitrous oxide, and mixtures of these gases shall not communicate with the following:</a:t>
            </a:r>
            <a:endParaRPr sz="2000" dirty="0"/>
          </a:p>
          <a:p>
            <a:pPr marL="914400" lvl="0" indent="-344488" algn="l" rtl="0">
              <a:spcBef>
                <a:spcPts val="400"/>
              </a:spcBef>
              <a:spcAft>
                <a:spcPts val="0"/>
              </a:spcAft>
              <a:buClr>
                <a:schemeClr val="dk1"/>
              </a:buClr>
              <a:buSzPct val="100000"/>
              <a:buNone/>
            </a:pPr>
            <a:r>
              <a:rPr lang="en-US" sz="2000" dirty="0"/>
              <a:t>(1) Areas involved in critical patient care</a:t>
            </a:r>
            <a:endParaRPr sz="2000" dirty="0"/>
          </a:p>
          <a:p>
            <a:pPr marL="914400" lvl="0" indent="-344488" algn="l" rtl="0">
              <a:spcBef>
                <a:spcPts val="400"/>
              </a:spcBef>
              <a:spcAft>
                <a:spcPts val="0"/>
              </a:spcAft>
              <a:buClr>
                <a:schemeClr val="dk1"/>
              </a:buClr>
              <a:buSzPct val="100000"/>
              <a:buNone/>
            </a:pPr>
            <a:r>
              <a:rPr lang="en-US" sz="2000" dirty="0"/>
              <a:t>(2) Anesthetizing locations where moderate sedation, deep sedation, or general anesthesia is administered</a:t>
            </a:r>
            <a:endParaRPr sz="2000" dirty="0"/>
          </a:p>
          <a:p>
            <a:pPr marL="914400" lvl="0" indent="-344488" algn="l" rtl="0">
              <a:spcBef>
                <a:spcPts val="400"/>
              </a:spcBef>
              <a:spcAft>
                <a:spcPts val="0"/>
              </a:spcAft>
              <a:buClr>
                <a:schemeClr val="dk1"/>
              </a:buClr>
              <a:buSzPct val="100000"/>
              <a:buNone/>
            </a:pPr>
            <a:r>
              <a:rPr lang="en-US" sz="2000" dirty="0"/>
              <a:t>(3) Locations storing flammables</a:t>
            </a:r>
            <a:endParaRPr sz="2000" dirty="0"/>
          </a:p>
          <a:p>
            <a:pPr marL="914400" lvl="0" indent="-344488" algn="l" rtl="0">
              <a:spcBef>
                <a:spcPts val="400"/>
              </a:spcBef>
              <a:spcAft>
                <a:spcPts val="0"/>
              </a:spcAft>
              <a:buClr>
                <a:schemeClr val="dk1"/>
              </a:buClr>
              <a:buSzPct val="100000"/>
              <a:buNone/>
            </a:pPr>
            <a:r>
              <a:rPr lang="en-US" sz="2000" dirty="0"/>
              <a:t>(4) Rooms containing open electrical contacts or transformers</a:t>
            </a:r>
            <a:endParaRPr sz="2000" dirty="0"/>
          </a:p>
          <a:p>
            <a:pPr marL="914400" lvl="0" indent="-344488" algn="l" rtl="0">
              <a:spcBef>
                <a:spcPts val="400"/>
              </a:spcBef>
              <a:spcAft>
                <a:spcPts val="0"/>
              </a:spcAft>
              <a:buClr>
                <a:schemeClr val="dk1"/>
              </a:buClr>
              <a:buSzPct val="100000"/>
              <a:buNone/>
            </a:pPr>
            <a:r>
              <a:rPr lang="en-US" sz="2000" dirty="0"/>
              <a:t>(5) Storage tanks for flammable or combustible liquids</a:t>
            </a:r>
            <a:endParaRPr sz="2000" dirty="0"/>
          </a:p>
          <a:p>
            <a:pPr marL="914400" lvl="0" indent="-344488" algn="l" rtl="0">
              <a:spcBef>
                <a:spcPts val="400"/>
              </a:spcBef>
              <a:spcAft>
                <a:spcPts val="0"/>
              </a:spcAft>
              <a:buClr>
                <a:schemeClr val="dk1"/>
              </a:buClr>
              <a:buSzPct val="100000"/>
              <a:buNone/>
            </a:pPr>
            <a:r>
              <a:rPr lang="en-US" sz="2000" dirty="0"/>
              <a:t>(6) Engines</a:t>
            </a:r>
            <a:endParaRPr sz="2000" dirty="0"/>
          </a:p>
          <a:p>
            <a:pPr marL="914400" lvl="0" indent="-344488" algn="l" rtl="0">
              <a:spcBef>
                <a:spcPts val="400"/>
              </a:spcBef>
              <a:spcAft>
                <a:spcPts val="0"/>
              </a:spcAft>
              <a:buClr>
                <a:schemeClr val="dk1"/>
              </a:buClr>
              <a:buSzPct val="100000"/>
              <a:buNone/>
            </a:pPr>
            <a:r>
              <a:rPr lang="en-US" sz="2000" dirty="0"/>
              <a:t>(7) Kitchens</a:t>
            </a:r>
            <a:endParaRPr sz="2000" dirty="0"/>
          </a:p>
          <a:p>
            <a:pPr marL="914400" lvl="0" indent="-344488" algn="l" rtl="0">
              <a:spcBef>
                <a:spcPts val="400"/>
              </a:spcBef>
              <a:spcAft>
                <a:spcPts val="0"/>
              </a:spcAft>
              <a:buClr>
                <a:schemeClr val="dk1"/>
              </a:buClr>
              <a:buSzPct val="100000"/>
              <a:buNone/>
            </a:pPr>
            <a:r>
              <a:rPr lang="en-US" sz="2000" dirty="0"/>
              <a:t>(8) Areas with open flames</a:t>
            </a:r>
            <a:endParaRPr sz="2000" dirty="0"/>
          </a:p>
        </p:txBody>
      </p:sp>
    </p:spTree>
  </p:cSld>
  <p:clrMapOvr>
    <a:masterClrMapping/>
  </p:clrMapOvr>
</p:sld>
</file>

<file path=ppt/theme/theme1.xml><?xml version="1.0" encoding="utf-8"?>
<a:theme xmlns:a="http://schemas.openxmlformats.org/drawingml/2006/main" name="UA Backgroun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3917</Words>
  <Application>Microsoft Office PowerPoint</Application>
  <PresentationFormat>On-screen Show (4:3)</PresentationFormat>
  <Paragraphs>275</Paragraphs>
  <Slides>53</Slides>
  <Notes>53</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0</vt:i4>
      </vt:variant>
      <vt:variant>
        <vt:lpstr>Slide Titles</vt:lpstr>
      </vt:variant>
      <vt:variant>
        <vt:i4>53</vt:i4>
      </vt:variant>
    </vt:vector>
  </HeadingPairs>
  <TitlesOfParts>
    <vt:vector size="66" baseType="lpstr">
      <vt:lpstr>Arial</vt:lpstr>
      <vt:lpstr>Calibri</vt:lpstr>
      <vt:lpstr>Constantia</vt:lpstr>
      <vt:lpstr>Noto Sans Symbols</vt:lpstr>
      <vt:lpstr>Tahoma</vt:lpstr>
      <vt:lpstr>Times New Roman</vt:lpstr>
      <vt:lpstr>UA Background</vt:lpstr>
      <vt:lpstr>Office Theme</vt:lpstr>
      <vt:lpstr>2_Office Theme</vt:lpstr>
      <vt:lpstr>1_Office Theme</vt:lpstr>
      <vt:lpstr>Flow</vt:lpstr>
      <vt:lpstr>1_Flow</vt:lpstr>
      <vt:lpstr>2_Flow</vt:lpstr>
      <vt:lpstr>NFPA 99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Headers &amp; Manifolds</vt:lpstr>
      <vt:lpstr>PowerPoint Presentation</vt:lpstr>
      <vt:lpstr>PowerPoint Presentation</vt:lpstr>
      <vt:lpstr>PowerPoint Presentation</vt:lpstr>
      <vt:lpstr>Outdoor Location Weatherproof  Enclosure</vt:lpstr>
      <vt:lpstr>Weatherproof Enclosure</vt:lpstr>
      <vt:lpstr>Genesys™  Manifolds</vt:lpstr>
      <vt:lpstr>PowerPoint Presentation</vt:lpstr>
      <vt:lpstr>Genesys™  Manifolds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5.1.3.5.13  Emergency Oxygen Supply Connection (EOSC)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NFPA 99 2021</dc:title>
  <dc:creator>Randall Whitaker</dc:creator>
  <cp:lastModifiedBy>Alexis Strickland</cp:lastModifiedBy>
  <cp:revision>4</cp:revision>
  <dcterms:created xsi:type="dcterms:W3CDTF">2018-02-08T19:14:16Z</dcterms:created>
  <dcterms:modified xsi:type="dcterms:W3CDTF">2022-07-08T17:57:58Z</dcterms:modified>
</cp:coreProperties>
</file>