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theme/theme6.xml" ContentType="application/vnd.openxmlformats-officedocument.theme+xml"/>
  <Override PartName="/ppt/theme/themeOverride1.xml" ContentType="application/vnd.openxmlformats-officedocument.themeOverride+xml"/>
  <Override PartName="/ppt/slideLayouts/slideLayout45.xml" ContentType="application/vnd.openxmlformats-officedocument.presentationml.slideLayout+xml"/>
  <Override PartName="/ppt/theme/theme7.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2" r:id="rId2"/>
    <p:sldMasterId id="2147483706" r:id="rId3"/>
    <p:sldMasterId id="2147483715" r:id="rId4"/>
    <p:sldMasterId id="2147483724" r:id="rId5"/>
    <p:sldMasterId id="2147483726" r:id="rId6"/>
    <p:sldMasterId id="2147483728" r:id="rId7"/>
  </p:sldMasterIdLst>
  <p:sldIdLst>
    <p:sldId id="268" r:id="rId8"/>
    <p:sldId id="256" r:id="rId9"/>
    <p:sldId id="267" r:id="rId10"/>
    <p:sldId id="266" r:id="rId11"/>
    <p:sldId id="265" r:id="rId12"/>
    <p:sldId id="264" r:id="rId13"/>
    <p:sldId id="263" r:id="rId14"/>
    <p:sldId id="262" r:id="rId15"/>
    <p:sldId id="261" r:id="rId16"/>
    <p:sldId id="260" r:id="rId17"/>
    <p:sldId id="259" r:id="rId18"/>
    <p:sldId id="258" r:id="rId19"/>
    <p:sldId id="257" r:id="rId20"/>
    <p:sldId id="273" r:id="rId21"/>
    <p:sldId id="272" r:id="rId22"/>
    <p:sldId id="271" r:id="rId23"/>
    <p:sldId id="270" r:id="rId24"/>
    <p:sldId id="269" r:id="rId25"/>
    <p:sldId id="278" r:id="rId26"/>
    <p:sldId id="277" r:id="rId27"/>
    <p:sldId id="276" r:id="rId28"/>
    <p:sldId id="275" r:id="rId29"/>
    <p:sldId id="279"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6.xml"/><Relationship Id="rId1" Type="http://schemas.openxmlformats.org/officeDocument/2006/relationships/themeOverride" Target="../theme/themeOverride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7.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E91E71-EF69-497E-81B4-B6719B3D5EA6}"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191115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91E71-EF69-497E-81B4-B6719B3D5EA6}"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1107748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91E71-EF69-497E-81B4-B6719B3D5EA6}"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4022556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r>
              <a:rPr lang="en-US"/>
              <a:t>Click icon to add online image</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F2E91E71-EF69-497E-81B4-B6719B3D5EA6}"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43E7BE6-39E7-46D3-AE2A-946E887547A8}" type="slidenum">
              <a:rPr lang="en-US" smtClean="0"/>
              <a:t>‹#›</a:t>
            </a:fld>
            <a:endParaRPr lang="en-US"/>
          </a:p>
        </p:txBody>
      </p:sp>
    </p:spTree>
    <p:extLst>
      <p:ext uri="{BB962C8B-B14F-4D97-AF65-F5344CB8AC3E}">
        <p14:creationId xmlns:p14="http://schemas.microsoft.com/office/powerpoint/2010/main" val="123266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fld id="{F2E91E71-EF69-497E-81B4-B6719B3D5EA6}" type="datetimeFigureOut">
              <a:rPr lang="en-US" smtClean="0"/>
              <a:t>7/8/2022</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43E7BE6-39E7-46D3-AE2A-946E887547A8}" type="slidenum">
              <a:rPr lang="en-US" smtClean="0"/>
              <a:t>‹#›</a:t>
            </a:fld>
            <a:endParaRPr lang="en-US"/>
          </a:p>
        </p:txBody>
      </p:sp>
    </p:spTree>
    <p:extLst>
      <p:ext uri="{BB962C8B-B14F-4D97-AF65-F5344CB8AC3E}">
        <p14:creationId xmlns:p14="http://schemas.microsoft.com/office/powerpoint/2010/main" val="1215291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482398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512518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1825162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503859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77F8B-9406-9742-9888-B31FD2106918}" type="datetimeFigureOut">
              <a:rPr lang="en-US" smtClean="0"/>
              <a:pPr/>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456196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96157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91E71-EF69-497E-81B4-B6719B3D5EA6}"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39430649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77F8B-9406-9742-9888-B31FD2106918}" type="datetimeFigureOut">
              <a:rPr lang="en-US" smtClean="0"/>
              <a:pPr/>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819236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3792070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7465763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287489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777F8B-9406-9742-9888-B31FD2106918}" type="datetimeFigureOut">
              <a:rPr lang="en-US" smtClean="0"/>
              <a:pPr/>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4128159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378876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34316585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CD89AB6-68C0-4CA9-9E2D-B545075C8E1F}" type="datetimeFigureOut">
              <a:rPr lang="en-US"/>
              <a:pPr>
                <a:defRPr/>
              </a:pPr>
              <a:t>7/8/2022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5297E12-5900-4580-ADE6-4334CF8BB506}" type="slidenum">
              <a:rPr lang="en-US" altLang="en-US"/>
              <a:pPr/>
              <a:t>‹#›</a:t>
            </a:fld>
            <a:endParaRPr lang="en-US" altLang="en-US"/>
          </a:p>
        </p:txBody>
      </p:sp>
    </p:spTree>
    <p:extLst>
      <p:ext uri="{BB962C8B-B14F-4D97-AF65-F5344CB8AC3E}">
        <p14:creationId xmlns:p14="http://schemas.microsoft.com/office/powerpoint/2010/main" val="6137077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147888"/>
            <a:ext cx="3810000" cy="4114800"/>
          </a:xfrm>
        </p:spPr>
        <p:txBody>
          <a:bodyPr rtlCol="0">
            <a:normAutofit/>
          </a:bodyPr>
          <a:lstStyle/>
          <a:p>
            <a:pPr lvl="0"/>
            <a:r>
              <a:rPr lang="en-US" noProof="0"/>
              <a:t>Click icon to add online image</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3547E607-EB58-44D3-8ED8-F58AF44D1D42}" type="slidenum">
              <a:rPr lang="en-US" altLang="en-US"/>
              <a:pPr/>
              <a:t>‹#›</a:t>
            </a:fld>
            <a:endParaRPr lang="en-US" altLang="en-US"/>
          </a:p>
        </p:txBody>
      </p:sp>
    </p:spTree>
    <p:extLst>
      <p:ext uri="{BB962C8B-B14F-4D97-AF65-F5344CB8AC3E}">
        <p14:creationId xmlns:p14="http://schemas.microsoft.com/office/powerpoint/2010/main" val="4439310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EEF1D8-AD62-4527-BAF0-5B60D709C5F2}" type="datetimeFigureOut">
              <a:rPr lang="en-US"/>
              <a:pPr>
                <a:defRPr/>
              </a:pPr>
              <a:t>7/8/2022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4F1BDD8-99D0-4E3B-BC14-DA0A35D32FA2}" type="slidenum">
              <a:rPr lang="en-US" altLang="en-US"/>
              <a:pPr/>
              <a:t>‹#›</a:t>
            </a:fld>
            <a:endParaRPr lang="en-US" altLang="en-US"/>
          </a:p>
        </p:txBody>
      </p:sp>
    </p:spTree>
    <p:extLst>
      <p:ext uri="{BB962C8B-B14F-4D97-AF65-F5344CB8AC3E}">
        <p14:creationId xmlns:p14="http://schemas.microsoft.com/office/powerpoint/2010/main" val="57104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91E71-EF69-497E-81B4-B6719B3D5EA6}"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12437326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147888"/>
            <a:ext cx="3810000"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4648200" y="2147888"/>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fld id="{444B366C-DB19-4B19-A79A-2FA187A7719C}" type="slidenum">
              <a:rPr lang="en-US" altLang="en-US"/>
              <a:pPr/>
              <a:t>‹#›</a:t>
            </a:fld>
            <a:endParaRPr lang="en-US" altLang="en-US"/>
          </a:p>
        </p:txBody>
      </p:sp>
    </p:spTree>
    <p:extLst>
      <p:ext uri="{BB962C8B-B14F-4D97-AF65-F5344CB8AC3E}">
        <p14:creationId xmlns:p14="http://schemas.microsoft.com/office/powerpoint/2010/main" val="121916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7A6FC1-D947-46FC-9989-916A6AA01B49}"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A85B98-C6E1-4C1E-AEED-70CB217BE42D}" type="slidenum">
              <a:rPr lang="en-US" altLang="en-US"/>
              <a:pPr/>
              <a:t>‹#›</a:t>
            </a:fld>
            <a:endParaRPr lang="en-US" altLang="en-US"/>
          </a:p>
        </p:txBody>
      </p:sp>
    </p:spTree>
    <p:extLst>
      <p:ext uri="{BB962C8B-B14F-4D97-AF65-F5344CB8AC3E}">
        <p14:creationId xmlns:p14="http://schemas.microsoft.com/office/powerpoint/2010/main" val="2471055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1513873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4334932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28656413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F7715EA-FA8A-4050-A97A-9E95922AF67F}" type="datetimeFigureOut">
              <a:rPr lang="en-US"/>
              <a:pPr>
                <a:defRPr/>
              </a:pPr>
              <a:t>7/8/2022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80B2F2-E5B5-4146-BCCF-889385B96C89}" type="slidenum">
              <a:rPr lang="en-US" altLang="en-US"/>
              <a:pPr/>
              <a:t>‹#›</a:t>
            </a:fld>
            <a:endParaRPr lang="en-US" altLang="en-US"/>
          </a:p>
        </p:txBody>
      </p:sp>
    </p:spTree>
    <p:extLst>
      <p:ext uri="{BB962C8B-B14F-4D97-AF65-F5344CB8AC3E}">
        <p14:creationId xmlns:p14="http://schemas.microsoft.com/office/powerpoint/2010/main" val="2395198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8763" y="304800"/>
            <a:ext cx="7564437" cy="1143000"/>
          </a:xfrm>
        </p:spPr>
        <p:txBody>
          <a:bodyPr/>
          <a:lstStyle/>
          <a:p>
            <a:r>
              <a:rPr lang="en-US"/>
              <a:t>Click to edit Master title style</a:t>
            </a:r>
          </a:p>
        </p:txBody>
      </p:sp>
      <p:sp>
        <p:nvSpPr>
          <p:cNvPr id="3" name="ClipArt Placeholder 2"/>
          <p:cNvSpPr>
            <a:spLocks noGrp="1"/>
          </p:cNvSpPr>
          <p:nvPr>
            <p:ph type="clipArt" sz="half" idx="1"/>
          </p:nvPr>
        </p:nvSpPr>
        <p:spPr>
          <a:xfrm>
            <a:off x="1479550" y="1981200"/>
            <a:ext cx="3736975" cy="4114800"/>
          </a:xfrm>
        </p:spPr>
        <p:txBody>
          <a:bodyPr rtlCol="0">
            <a:normAutofit/>
          </a:bodyPr>
          <a:lstStyle/>
          <a:p>
            <a:pPr lvl="0"/>
            <a:r>
              <a:rPr lang="en-US" noProof="0"/>
              <a:t>Click icon to add online image</a:t>
            </a:r>
          </a:p>
        </p:txBody>
      </p:sp>
      <p:sp>
        <p:nvSpPr>
          <p:cNvPr id="4" name="Text Placeholder 3"/>
          <p:cNvSpPr>
            <a:spLocks noGrp="1"/>
          </p:cNvSpPr>
          <p:nvPr>
            <p:ph type="body" sz="half" idx="2"/>
          </p:nvPr>
        </p:nvSpPr>
        <p:spPr>
          <a:xfrm>
            <a:off x="5368925" y="1981200"/>
            <a:ext cx="373697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481138" y="6248400"/>
            <a:ext cx="1782762"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7973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7226300" y="6248400"/>
            <a:ext cx="1905000" cy="457200"/>
          </a:xfrm>
        </p:spPr>
        <p:txBody>
          <a:bodyPr/>
          <a:lstStyle>
            <a:lvl1pPr>
              <a:defRPr/>
            </a:lvl1pPr>
          </a:lstStyle>
          <a:p>
            <a:fld id="{96EF1E72-158F-4975-8D15-ACFB009A903D}" type="slidenum">
              <a:rPr lang="en-US" altLang="en-US"/>
              <a:pPr/>
              <a:t>‹#›</a:t>
            </a:fld>
            <a:endParaRPr lang="en-US" altLang="en-US"/>
          </a:p>
        </p:txBody>
      </p:sp>
    </p:spTree>
    <p:extLst>
      <p:ext uri="{BB962C8B-B14F-4D97-AF65-F5344CB8AC3E}">
        <p14:creationId xmlns:p14="http://schemas.microsoft.com/office/powerpoint/2010/main" val="19228702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D41705D-98F9-4017-B8DE-F7E946C69845}"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079544-D3BE-4E73-8E25-9B9C1961DB6A}" type="slidenum">
              <a:rPr lang="en-US" altLang="en-US"/>
              <a:pPr/>
              <a:t>‹#›</a:t>
            </a:fld>
            <a:endParaRPr lang="en-US" altLang="en-US"/>
          </a:p>
        </p:txBody>
      </p:sp>
    </p:spTree>
    <p:extLst>
      <p:ext uri="{BB962C8B-B14F-4D97-AF65-F5344CB8AC3E}">
        <p14:creationId xmlns:p14="http://schemas.microsoft.com/office/powerpoint/2010/main" val="42481170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B48B5B3-57FB-4372-BDC1-74111E171CD4}" type="datetimeFigureOut">
              <a:rPr lang="en-US"/>
              <a:pPr>
                <a:defRPr/>
              </a:pPr>
              <a:t>7/8/2022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7CD46A-BEC5-4ABD-BFBF-DA75F989DD3B}" type="slidenum">
              <a:rPr lang="en-US" altLang="en-US"/>
              <a:pPr/>
              <a:t>‹#›</a:t>
            </a:fld>
            <a:endParaRPr lang="en-US" altLang="en-US"/>
          </a:p>
        </p:txBody>
      </p:sp>
    </p:spTree>
    <p:extLst>
      <p:ext uri="{BB962C8B-B14F-4D97-AF65-F5344CB8AC3E}">
        <p14:creationId xmlns:p14="http://schemas.microsoft.com/office/powerpoint/2010/main" val="36411183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413678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91E71-EF69-497E-81B4-B6719B3D5EA6}"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1022160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777F8B-9406-9742-9888-B31FD2106918}" type="datetimeFigureOut">
              <a:rPr lang="en-US" smtClean="0"/>
              <a:pPr/>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42214816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r>
              <a:rPr lang="en-US"/>
              <a:t>Click icon to add online image</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6F74201-0DB8-4EFF-A9DF-5B99DA2E7C81}" type="slidenum">
              <a:rPr lang="en-US"/>
              <a:pPr/>
              <a:t>‹#›</a:t>
            </a:fld>
            <a:endParaRPr lang="en-US"/>
          </a:p>
        </p:txBody>
      </p:sp>
    </p:spTree>
    <p:extLst>
      <p:ext uri="{BB962C8B-B14F-4D97-AF65-F5344CB8AC3E}">
        <p14:creationId xmlns:p14="http://schemas.microsoft.com/office/powerpoint/2010/main" val="20108877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777F8B-9406-9742-9888-B31FD2106918}" type="datetimeFigureOut">
              <a:rPr lang="en-US" smtClean="0"/>
              <a:pPr/>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41EBA-E197-B941-96EB-A0159BA1F8B4}" type="slidenum">
              <a:rPr lang="en-US" smtClean="0"/>
              <a:pPr/>
              <a:t>‹#›</a:t>
            </a:fld>
            <a:endParaRPr lang="en-US"/>
          </a:p>
        </p:txBody>
      </p:sp>
    </p:spTree>
    <p:extLst>
      <p:ext uri="{BB962C8B-B14F-4D97-AF65-F5344CB8AC3E}">
        <p14:creationId xmlns:p14="http://schemas.microsoft.com/office/powerpoint/2010/main" val="6474779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DDF2F77-9F21-48E9-A483-4BB7DF8F4ACD}"/>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90599A6-9582-4BB5-AC27-12137B7D7D7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CA272BC6-E307-4F98-A8CA-38183AB7E045}"/>
              </a:ext>
            </a:extLst>
          </p:cNvPr>
          <p:cNvSpPr>
            <a:spLocks noGrp="1"/>
          </p:cNvSpPr>
          <p:nvPr>
            <p:ph type="sldNum" sz="quarter" idx="12"/>
          </p:nvPr>
        </p:nvSpPr>
        <p:spPr/>
        <p:txBody>
          <a:bodyPr/>
          <a:lstStyle>
            <a:lvl1pPr>
              <a:defRPr/>
            </a:lvl1pPr>
          </a:lstStyle>
          <a:p>
            <a:fld id="{B9C06420-6C5E-4726-BDC2-9D1BF84C85D6}" type="slidenum">
              <a:rPr lang="en-US" altLang="en-US"/>
              <a:pPr/>
              <a:t>‹#›</a:t>
            </a:fld>
            <a:endParaRPr lang="en-US" altLang="en-US"/>
          </a:p>
        </p:txBody>
      </p:sp>
    </p:spTree>
    <p:extLst>
      <p:ext uri="{BB962C8B-B14F-4D97-AF65-F5344CB8AC3E}">
        <p14:creationId xmlns:p14="http://schemas.microsoft.com/office/powerpoint/2010/main" val="4758508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3079260274"/>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A6FDAC63-122B-4209-AC56-02190A2B520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5A4A326-80FD-405A-AA04-57C4048CCC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3A3F2A-B459-4AA3-B48B-9DD73F460A60}"/>
              </a:ext>
            </a:extLst>
          </p:cNvPr>
          <p:cNvSpPr>
            <a:spLocks noGrp="1"/>
          </p:cNvSpPr>
          <p:nvPr>
            <p:ph type="sldNum" sz="quarter" idx="12"/>
          </p:nvPr>
        </p:nvSpPr>
        <p:spPr/>
        <p:txBody>
          <a:bodyPr/>
          <a:lstStyle>
            <a:lvl1pPr>
              <a:defRPr>
                <a:solidFill>
                  <a:srgbClr val="D1EAEE"/>
                </a:solidFill>
              </a:defRPr>
            </a:lvl1pPr>
          </a:lstStyle>
          <a:p>
            <a:fld id="{2A9C8AEC-3BF1-48F5-8999-197CEE0595E9}" type="slidenum">
              <a:rPr lang="en-US" altLang="en-US"/>
              <a:pPr/>
              <a:t>‹#›</a:t>
            </a:fld>
            <a:endParaRPr lang="en-US" altLang="en-US"/>
          </a:p>
        </p:txBody>
      </p:sp>
    </p:spTree>
    <p:extLst>
      <p:ext uri="{BB962C8B-B14F-4D97-AF65-F5344CB8AC3E}">
        <p14:creationId xmlns:p14="http://schemas.microsoft.com/office/powerpoint/2010/main" val="232214276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91E71-EF69-497E-81B4-B6719B3D5EA6}"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127974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91E71-EF69-497E-81B4-B6719B3D5EA6}"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2808272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91E71-EF69-497E-81B4-B6719B3D5EA6}"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3937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91E71-EF69-497E-81B4-B6719B3D5EA6}"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2863118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91E71-EF69-497E-81B4-B6719B3D5EA6}"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E7BE6-39E7-46D3-AE2A-946E887547A8}" type="slidenum">
              <a:rPr lang="en-US" smtClean="0"/>
              <a:t>‹#›</a:t>
            </a:fld>
            <a:endParaRPr lang="en-US"/>
          </a:p>
        </p:txBody>
      </p:sp>
    </p:spTree>
    <p:extLst>
      <p:ext uri="{BB962C8B-B14F-4D97-AF65-F5344CB8AC3E}">
        <p14:creationId xmlns:p14="http://schemas.microsoft.com/office/powerpoint/2010/main" val="239951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image" Target="../media/image1.jpeg"/><Relationship Id="rId4" Type="http://schemas.openxmlformats.org/officeDocument/2006/relationships/slideLayout" Target="../slideLayouts/slideLayout3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10" Type="http://schemas.openxmlformats.org/officeDocument/2006/relationships/image" Target="../media/image1.jpeg"/><Relationship Id="rId4" Type="http://schemas.openxmlformats.org/officeDocument/2006/relationships/slideLayout" Target="../slideLayouts/slideLayout3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5.xml"/><Relationship Id="rId1" Type="http://schemas.openxmlformats.org/officeDocument/2006/relationships/slideLayout" Target="../slideLayouts/slideLayout4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6.xml"/><Relationship Id="rId1" Type="http://schemas.openxmlformats.org/officeDocument/2006/relationships/slideLayout" Target="../slideLayouts/slideLayout44.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7.xml"/><Relationship Id="rId1"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91E71-EF69-497E-81B4-B6719B3D5EA6}" type="datetimeFigureOut">
              <a:rPr lang="en-US" smtClean="0"/>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E7BE6-39E7-46D3-AE2A-946E887547A8}" type="slidenum">
              <a:rPr lang="en-US" smtClean="0"/>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61491054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77F8B-9406-9742-9888-B31FD2106918}" type="datetimeFigureOut">
              <a:rPr lang="en-US" smtClean="0"/>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41EBA-E197-B941-96EB-A0159BA1F8B4}" type="slidenum">
              <a:rPr lang="en-US" smtClean="0"/>
              <a:pPr/>
              <a:t>‹#›</a:t>
            </a:fld>
            <a:endParaRPr lang="en-US"/>
          </a:p>
        </p:txBody>
      </p:sp>
      <p:pic>
        <p:nvPicPr>
          <p:cNvPr id="7" name="Picture 6" descr="PowerPtTemplate_MedicalGas.jpg"/>
          <p:cNvPicPr>
            <a:picLocks noChangeAspect="1"/>
          </p:cNvPicPr>
          <p:nvPr/>
        </p:nvPicPr>
        <p:blipFill>
          <a:blip r:embed="rId15"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95054546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D0A9A7-24BF-40E7-860A-C76472841330}"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619EF17-8358-4847-AB8C-B6ED7402663E}"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9544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FF04D1A-8C50-463C-8EBA-D1F7190C37E8}" type="datetimeFigureOut">
              <a:rPr lang="en-US"/>
              <a:pPr>
                <a:defRPr/>
              </a:pPr>
              <a:t>7/8/2022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56263B7-731A-4D04-832E-6A59B8501547}" type="slidenum">
              <a:rPr lang="en-US" altLang="en-US"/>
              <a:pPr/>
              <a:t>‹#›</a:t>
            </a:fld>
            <a:endParaRPr lang="en-US" altLang="en-US"/>
          </a:p>
        </p:txBody>
      </p:sp>
      <p:pic>
        <p:nvPicPr>
          <p:cNvPr id="1031" name="Picture 6" descr="PowerPtTemplate_MedicalGas.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798276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587739291"/>
      </p:ext>
    </p:extLst>
  </p:cSld>
  <p:clrMap bg1="lt1" tx1="dk1" bg2="lt2" tx2="dk2" accent1="accent1" accent2="accent2" accent3="accent3" accent4="accent4" accent5="accent5" accent6="accent6" hlink="hlink" folHlink="folHlink"/>
  <p:sldLayoutIdLst>
    <p:sldLayoutId id="2147483725"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4260518055"/>
      </p:ext>
    </p:extLst>
  </p:cSld>
  <p:clrMap bg1="lt1" tx1="dk1" bg2="lt2" tx2="dk2" accent1="accent1" accent2="accent2" accent3="accent3" accent4="accent4" accent5="accent5" accent6="accent6" hlink="hlink" folHlink="folHlink"/>
  <p:sldLayoutIdLst>
    <p:sldLayoutId id="2147483727"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F9A4D49-2BD9-4330-8B16-291C654DF8DE}"/>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a:extLst>
              <a:ext uri="{FF2B5EF4-FFF2-40B4-BE49-F238E27FC236}">
                <a16:creationId xmlns:a16="http://schemas.microsoft.com/office/drawing/2014/main" id="{0849FE2A-C944-4D35-A56B-4F957EBFFB8A}"/>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a:extLst>
              <a:ext uri="{FF2B5EF4-FFF2-40B4-BE49-F238E27FC236}">
                <a16:creationId xmlns:a16="http://schemas.microsoft.com/office/drawing/2014/main" id="{3482C926-CCA4-4E0C-866C-9EE52173497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C3EE14B9-29EA-4AB1-AD1C-C19D2FBFD412}"/>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696EB43C-B178-4CF2-9F31-CF552B212EA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a:extLst>
              <a:ext uri="{FF2B5EF4-FFF2-40B4-BE49-F238E27FC236}">
                <a16:creationId xmlns:a16="http://schemas.microsoft.com/office/drawing/2014/main" id="{BE04A5BD-C7AD-47D9-A15F-11853DA205AF}"/>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a:extLst>
              <a:ext uri="{FF2B5EF4-FFF2-40B4-BE49-F238E27FC236}">
                <a16:creationId xmlns:a16="http://schemas.microsoft.com/office/drawing/2014/main" id="{1D6C19B5-2C90-43F4-863B-C7C35BECDF1E}"/>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C686AED-4A8C-4C9A-8D2E-1B1173C2D3AF}" type="slidenum">
              <a:rPr lang="en-US" altLang="en-US"/>
              <a:pPr/>
              <a:t>‹#›</a:t>
            </a:fld>
            <a:endParaRPr lang="en-US" altLang="en-US"/>
          </a:p>
        </p:txBody>
      </p:sp>
      <p:grpSp>
        <p:nvGrpSpPr>
          <p:cNvPr id="1033" name="Group 1">
            <a:extLst>
              <a:ext uri="{FF2B5EF4-FFF2-40B4-BE49-F238E27FC236}">
                <a16:creationId xmlns:a16="http://schemas.microsoft.com/office/drawing/2014/main" id="{D6E8014F-98E9-4CA8-88B8-6CAFA3031F00}"/>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7ED8E293-904F-4D27-8F0E-6F3EBC774629}"/>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a:extLst>
                <a:ext uri="{FF2B5EF4-FFF2-40B4-BE49-F238E27FC236}">
                  <a16:creationId xmlns:a16="http://schemas.microsoft.com/office/drawing/2014/main" id="{F27ED01C-FF66-4012-B157-C32FE975CAB6}"/>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extLst>
      <p:ext uri="{BB962C8B-B14F-4D97-AF65-F5344CB8AC3E}">
        <p14:creationId xmlns:p14="http://schemas.microsoft.com/office/powerpoint/2010/main" val="3441310095"/>
      </p:ext>
    </p:extLst>
  </p:cSld>
  <p:clrMap bg1="lt1" tx1="dk1" bg2="lt2" tx2="dk2" accent1="accent1" accent2="accent2" accent3="accent3" accent4="accent4" accent5="accent5" accent6="accent6" hlink="hlink" folHlink="folHlink"/>
  <p:sldLayoutIdLst>
    <p:sldLayoutId id="2147483729" r:id="rId1"/>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odesonline.nfpa.org/code/f2dff7ff-7c38-4d28-a62c-2b50579979ad/fd8e749a-7b52-4367-8979-05892e09167f/np_b1a19e27-af1e-11ea-ad2d-657199739608.html#ID00099000820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en-US" sz="4400" dirty="0"/>
              <a:t>2021 Code</a:t>
            </a:r>
          </a:p>
          <a:p>
            <a:pPr marL="0" indent="0">
              <a:buNone/>
            </a:pPr>
            <a:r>
              <a:rPr lang="en-US" sz="2200" dirty="0"/>
              <a:t>Chapter 15 Dental Gas and Vacuum Systems</a:t>
            </a:r>
          </a:p>
          <a:p>
            <a:pPr marL="0" indent="0">
              <a:buNone/>
            </a:pPr>
            <a:r>
              <a:rPr lang="en-US" sz="2200" dirty="0"/>
              <a:t>15.1 Applicability. This chapter shall apply to dental health care facilities that qualify to install dental gas and vacuum piping systems.</a:t>
            </a:r>
          </a:p>
          <a:p>
            <a:pPr marL="0" indent="0">
              <a:buNone/>
            </a:pPr>
            <a:r>
              <a:rPr lang="en-US" sz="2200" dirty="0"/>
              <a:t>15.1.1 Category 1 dental piped gas and piped vacuum system requirements shall be applied in facilities where general anesthesia and deep sedation is performed, as defined in 3.3.68.1 and 3.3.68.2.</a:t>
            </a:r>
          </a:p>
          <a:p>
            <a:pPr marL="0" indent="0">
              <a:buNone/>
            </a:pPr>
            <a:r>
              <a:rPr lang="en-US" sz="2200" dirty="0"/>
              <a:t>15.1.2 Category 2 dental piped gas and piped vacuum system requirements shall be applied in facilities where only moderate and minimal sedation is performed, as defined in 3.3.68.3 and 3.3.68.4.</a:t>
            </a:r>
          </a:p>
          <a:p>
            <a:pPr marL="0" indent="0">
              <a:buNone/>
            </a:pPr>
            <a:r>
              <a:rPr lang="en-US" sz="2200" dirty="0"/>
              <a:t>15.1.3 Category 3 dental piped gas and piped vacuum system requirements shall be applied in facilities where minimal or no sedation is performed, as defined in 3.3.68.4.</a:t>
            </a:r>
          </a:p>
        </p:txBody>
      </p:sp>
    </p:spTree>
    <p:extLst>
      <p:ext uri="{BB962C8B-B14F-4D97-AF65-F5344CB8AC3E}">
        <p14:creationId xmlns:p14="http://schemas.microsoft.com/office/powerpoint/2010/main" val="90350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1892"/>
            <a:ext cx="8229600" cy="5544272"/>
          </a:xfrm>
        </p:spPr>
        <p:txBody>
          <a:bodyPr>
            <a:normAutofit/>
          </a:bodyPr>
          <a:lstStyle/>
          <a:p>
            <a:pPr marL="0" indent="0">
              <a:buNone/>
            </a:pPr>
            <a:r>
              <a:rPr lang="en-US" sz="2200" dirty="0"/>
              <a:t>15.3.3.7.3 Piping for Dental Vacuum Systems and Scavenging Systems.</a:t>
            </a:r>
          </a:p>
          <a:p>
            <a:pPr marL="344488" indent="-344488">
              <a:buNone/>
            </a:pPr>
            <a:r>
              <a:rPr lang="en-US" sz="2200" dirty="0"/>
              <a:t>(A) Copper Tube. Copper tubing shall comply with the following:</a:t>
            </a:r>
          </a:p>
          <a:p>
            <a:pPr marL="344488" indent="-344488">
              <a:buNone/>
            </a:pPr>
            <a:r>
              <a:rPr lang="en-US" sz="2200" dirty="0"/>
              <a:t>(1) ASTM B819, Standard Specification for Seamless Copper Tube for Medical Gas Systems, Type L or K</a:t>
            </a:r>
          </a:p>
          <a:p>
            <a:pPr marL="344488" indent="-344488">
              <a:buNone/>
            </a:pPr>
            <a:r>
              <a:rPr lang="en-US" sz="2200" dirty="0"/>
              <a:t>(2) ASTM B88, Standard Specification for Seamless Copper Water Tube, Type L or K</a:t>
            </a:r>
          </a:p>
          <a:p>
            <a:pPr marL="344488" indent="-344488">
              <a:buNone/>
            </a:pPr>
            <a:r>
              <a:rPr lang="en-US" sz="2200" dirty="0"/>
              <a:t>(3) ASTM B280, Standard Specification for Seamless Copper Tubing for Air Conditioning and Refrigeration Field Service, ACR tube (O.D. size) </a:t>
            </a:r>
          </a:p>
          <a:p>
            <a:pPr marL="344488" indent="-344488">
              <a:buNone/>
            </a:pPr>
            <a:r>
              <a:rPr lang="en-US" sz="2200" dirty="0"/>
              <a:t>(B) Copper tube shall be hard temper or annealed (soft temper).</a:t>
            </a:r>
          </a:p>
        </p:txBody>
      </p:sp>
    </p:spTree>
    <p:extLst>
      <p:ext uri="{BB962C8B-B14F-4D97-AF65-F5344CB8AC3E}">
        <p14:creationId xmlns:p14="http://schemas.microsoft.com/office/powerpoint/2010/main" val="2728395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000" dirty="0"/>
              <a:t>15.3.3.7.3.3 PVC Plastic Piping. PVC plastic piping under</a:t>
            </a:r>
          </a:p>
          <a:p>
            <a:pPr marL="0" indent="0">
              <a:buNone/>
            </a:pPr>
            <a:r>
              <a:rPr lang="en-US" sz="2000" dirty="0"/>
              <a:t>15.3.3.7.3 shall be in accordance with the following:</a:t>
            </a:r>
          </a:p>
          <a:p>
            <a:pPr marL="344488" indent="-344488">
              <a:buNone/>
            </a:pPr>
            <a:r>
              <a:rPr lang="en-US" sz="2000" dirty="0"/>
              <a:t>(1) PVC plastic pipe shall be Schedule 40 or Schedule 80, conforming to ASTM D1785, Standard Specification for Poly (Vinyl Chloride) (PVC) Plastic Pipe, Schedules 40, 80, and 120.</a:t>
            </a:r>
          </a:p>
          <a:p>
            <a:pPr marL="344488" indent="-344488">
              <a:buNone/>
            </a:pPr>
            <a:r>
              <a:rPr lang="en-US" sz="2000" dirty="0"/>
              <a:t>(2) PVC plastic fittings shall be Schedule 40 or Schedule 80 to match the pipe, conforming to ASTM D2466, Standard Specification for Poly (Vinyl Chloride) (PVC) Plastic Pipe Fittings, Schedule 40, or ASTM D2467, Standard Specification Poly (Vinyl Chloride) (PVC) Plastic Pipe Fittings, Schedule 80.</a:t>
            </a:r>
          </a:p>
          <a:p>
            <a:pPr marL="344488" indent="-344488">
              <a:buNone/>
            </a:pPr>
            <a:r>
              <a:rPr lang="en-US" sz="2000" dirty="0"/>
              <a:t>(3) Joints in PVC plastic piping shall be solvent-cemented in accordance with ASTM D2672, Standard Specification for Joints for IPS PVC Pipe Using Solvent Cement.</a:t>
            </a:r>
          </a:p>
          <a:p>
            <a:pPr marL="0" indent="0">
              <a:buNone/>
            </a:pPr>
            <a:r>
              <a:rPr lang="en-US" sz="2000" dirty="0"/>
              <a:t>15.3.3.7.3.4 CPVC Plastic Piping. CPVC plastic piping under 15.3.3.7.3 shall be in accordance with the following:</a:t>
            </a:r>
          </a:p>
        </p:txBody>
      </p:sp>
    </p:spTree>
    <p:extLst>
      <p:ext uri="{BB962C8B-B14F-4D97-AF65-F5344CB8AC3E}">
        <p14:creationId xmlns:p14="http://schemas.microsoft.com/office/powerpoint/2010/main" val="2578568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344488" indent="-344488">
              <a:buNone/>
            </a:pPr>
            <a:r>
              <a:rPr lang="en-US" sz="2000" dirty="0"/>
              <a:t>(1) CPVC IPS plastic pipe shall be Schedule 40 or Schedule 80, conforming to ASTM F441/F441M, Standard Specification for Chlorinated Poly (Vinyl Chloride) (CPVC) Plastic Pipe, Schedules 40 and 80.</a:t>
            </a:r>
          </a:p>
          <a:p>
            <a:pPr marL="344488" indent="-344488">
              <a:buNone/>
            </a:pPr>
            <a:r>
              <a:rPr lang="en-US" sz="2000" dirty="0"/>
              <a:t>(2) CPVC IPS plastic fittings shall be Schedule 40 or Schedule 80 to match the pipe, conforming to ASTM F438, Standard Specification for Socket-Type Chlorinated Poly (Vinyl Chlorinated) (CPVC) Plastic Pipe Fittings, Schedule 40, or ASTM F439, Standard Specification for Chlorinated Poly (Vinyl Chlorinated) (CPVC) Plastic Pipe Fittings, Schedule 80.</a:t>
            </a:r>
          </a:p>
          <a:p>
            <a:pPr marL="344488" indent="-344488">
              <a:buNone/>
            </a:pPr>
            <a:r>
              <a:rPr lang="en-US" sz="2000" dirty="0"/>
              <a:t>(3) CPVC CTS plastic pipe and fittings 1∕2 in. through 2 in. size shall be SDR 11, conforming to ASTM D2846/D2846M, Standard Specification for Chlorinated Poly (Vinyl Chloride) (CPVC) Plastic Hot- and Cold-Water Distribution Systems.</a:t>
            </a:r>
          </a:p>
          <a:p>
            <a:pPr marL="344488" indent="-344488">
              <a:buNone/>
            </a:pPr>
            <a:r>
              <a:rPr lang="en-US" sz="2000" dirty="0"/>
              <a:t>(4) Solvent cement for joints in CPVC plastic piping shall comply with ASTM F493, Solvent Cements for CPVC Pipe and Fittings.</a:t>
            </a:r>
          </a:p>
        </p:txBody>
      </p:sp>
    </p:spTree>
    <p:extLst>
      <p:ext uri="{BB962C8B-B14F-4D97-AF65-F5344CB8AC3E}">
        <p14:creationId xmlns:p14="http://schemas.microsoft.com/office/powerpoint/2010/main" val="331864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808037"/>
            <a:ext cx="8305800" cy="5364163"/>
          </a:xfrm>
        </p:spPr>
        <p:txBody>
          <a:bodyPr>
            <a:normAutofit/>
          </a:bodyPr>
          <a:lstStyle/>
          <a:p>
            <a:pPr marL="0" indent="0">
              <a:buNone/>
            </a:pPr>
            <a:r>
              <a:rPr lang="en-US" sz="2200" dirty="0"/>
              <a:t>15.4 Category 2 Dental Gas and Vacuum Systems.</a:t>
            </a:r>
          </a:p>
          <a:p>
            <a:pPr marL="0" indent="0">
              <a:buNone/>
            </a:pPr>
            <a:r>
              <a:rPr lang="en-US" sz="2200" dirty="0"/>
              <a:t>15.4.1.2 The medical gases shall be limited to oxygen and nitrous oxide.</a:t>
            </a:r>
          </a:p>
          <a:p>
            <a:pPr marL="0" indent="0">
              <a:buNone/>
            </a:pPr>
            <a:r>
              <a:rPr lang="en-US" sz="2200" dirty="0"/>
              <a:t>15.4.1.5 All connections within Category 2 medical gas (oxygen and nitrous oxide) shall be gas-specific to prevent cross-connections with other piping systems, including vacuum, water, and dental air.</a:t>
            </a:r>
          </a:p>
          <a:p>
            <a:pPr marL="0" indent="0">
              <a:buNone/>
            </a:pPr>
            <a:r>
              <a:rPr lang="en-US" sz="2200" dirty="0"/>
              <a:t>15.4.1.6 Station outlets and piped outlets for Category 2 medical gas and dental air having nonstandard operating pressures shall comply with the following additional requirements:</a:t>
            </a:r>
          </a:p>
          <a:p>
            <a:pPr marL="344488" indent="-344488">
              <a:buNone/>
            </a:pPr>
            <a:r>
              <a:rPr lang="en-US" sz="2200" dirty="0"/>
              <a:t>(1) Be gas-specific.</a:t>
            </a:r>
          </a:p>
          <a:p>
            <a:pPr marL="344488" indent="-344488">
              <a:buNone/>
            </a:pPr>
            <a:r>
              <a:rPr lang="en-US" sz="2200" dirty="0"/>
              <a:t>(2) Be pressure-specific where a single gas is piped at more than one operating pressure.</a:t>
            </a:r>
          </a:p>
          <a:p>
            <a:pPr marL="344488" indent="-344488">
              <a:buNone/>
            </a:pPr>
            <a:r>
              <a:rPr lang="en-US" sz="2200" dirty="0"/>
              <a:t>(3) Be a D.I.S.S connection if operated at a gauge pressure in excess of 550 kPa (80 psi).</a:t>
            </a:r>
          </a:p>
        </p:txBody>
      </p:sp>
    </p:spTree>
    <p:extLst>
      <p:ext uri="{BB962C8B-B14F-4D97-AF65-F5344CB8AC3E}">
        <p14:creationId xmlns:p14="http://schemas.microsoft.com/office/powerpoint/2010/main" val="163994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344488" indent="-344488">
              <a:buNone/>
            </a:pPr>
            <a:r>
              <a:rPr lang="en-US" sz="2200" dirty="0"/>
              <a:t>(4) Be designed to prevent the removal of the adapter until the pressure has been relieved, if operated at a gauge pressure between 1380 kPa and 2070 kPa (200 psi and 300 psi).</a:t>
            </a:r>
          </a:p>
          <a:p>
            <a:pPr marL="0" indent="0">
              <a:buNone/>
            </a:pPr>
            <a:r>
              <a:rPr lang="en-US" sz="2200" dirty="0"/>
              <a:t>15.4.2.1 Installer Qualifications (Oxygen and Nitrous Oxide).</a:t>
            </a:r>
          </a:p>
          <a:p>
            <a:pPr marL="0" indent="0">
              <a:buNone/>
            </a:pPr>
            <a:r>
              <a:rPr lang="en-US" sz="2200" dirty="0"/>
              <a:t>15.4.2.1.1 Installers of medical gas systems shall be certified in accordance with ASSE 6010, Professional Qualification Standard for Medical Gas Systems Installers, regardless of the capacity of the source equipment.</a:t>
            </a:r>
          </a:p>
          <a:p>
            <a:pPr marL="0" indent="0">
              <a:buNone/>
            </a:pPr>
            <a:r>
              <a:rPr lang="en-US" sz="2200" dirty="0"/>
              <a:t>15.4.2.1.2 Installers of medical gas systems shall not use their certification to oversee installation by noncertified personnel.</a:t>
            </a:r>
          </a:p>
          <a:p>
            <a:pPr marL="0" indent="0">
              <a:buNone/>
            </a:pPr>
            <a:r>
              <a:rPr lang="en-US" sz="2200" dirty="0"/>
              <a:t>15.4.2.1.3 Brazing of medical gas piping systems shall be performed by individuals who are qualified in accordance with 15.4.6.1.</a:t>
            </a:r>
          </a:p>
          <a:p>
            <a:pPr marL="0" indent="0">
              <a:buNone/>
            </a:pPr>
            <a:endParaRPr lang="en-US" sz="2200" dirty="0"/>
          </a:p>
        </p:txBody>
      </p:sp>
    </p:spTree>
    <p:extLst>
      <p:ext uri="{BB962C8B-B14F-4D97-AF65-F5344CB8AC3E}">
        <p14:creationId xmlns:p14="http://schemas.microsoft.com/office/powerpoint/2010/main" val="2270089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15.4.2.1.4 Prior to any installation work involving brazing, the installer of the medical gas piping systems shall provide documentation required by 15.4.6.1 for the qualifications of the brazing procedures and individual </a:t>
            </a:r>
            <a:r>
              <a:rPr lang="en-US" sz="2200" dirty="0" err="1"/>
              <a:t>brazers</a:t>
            </a:r>
            <a:r>
              <a:rPr lang="en-US" sz="2200" dirty="0"/>
              <a:t>.</a:t>
            </a:r>
          </a:p>
          <a:p>
            <a:pPr marL="0" indent="0">
              <a:buNone/>
            </a:pPr>
            <a:r>
              <a:rPr lang="en-US" sz="2200" dirty="0"/>
              <a:t>15.4.2.2.3 </a:t>
            </a:r>
            <a:r>
              <a:rPr lang="en-US" sz="2200" u="sng" dirty="0"/>
              <a:t>Liquid containers shall have additional product identification visible from all directions with a minimum of 51 mm (2 in.) high letters such as a 360-degree wraparound tape for medical liquid containers</a:t>
            </a:r>
            <a:r>
              <a:rPr lang="en-US" sz="2200" dirty="0"/>
              <a:t>.</a:t>
            </a:r>
          </a:p>
          <a:p>
            <a:pPr marL="0" indent="0">
              <a:buNone/>
            </a:pPr>
            <a:r>
              <a:rPr lang="en-US" sz="2200" dirty="0"/>
              <a:t>N 15.4.2.2.4 Cryogenic liquid containers shall be provided with gas-specific outlet connections in accordance with the mandatory requirements of CGA V-5, Diameter-Index Safety System (Noninterchangeable Low Pressure Connections for Medical Gas  Applications), or CGA V-1, Standard for Compressed Gas Cylinder Valve Outlet and Inlet Connections.</a:t>
            </a:r>
          </a:p>
          <a:p>
            <a:pPr marL="0" indent="0">
              <a:buNone/>
            </a:pPr>
            <a:endParaRPr lang="en-US" sz="2000" dirty="0"/>
          </a:p>
        </p:txBody>
      </p:sp>
    </p:spTree>
    <p:extLst>
      <p:ext uri="{BB962C8B-B14F-4D97-AF65-F5344CB8AC3E}">
        <p14:creationId xmlns:p14="http://schemas.microsoft.com/office/powerpoint/2010/main" val="51138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15.4.2.3.12 Cylinders in use and in storage shall be prevented </a:t>
            </a:r>
            <a:r>
              <a:rPr lang="en-US" sz="2200" u="sng" dirty="0"/>
              <a:t>from reaching temperatures in excess of 52°C (125°F).</a:t>
            </a:r>
          </a:p>
          <a:p>
            <a:pPr marL="0" indent="0">
              <a:buNone/>
            </a:pPr>
            <a:r>
              <a:rPr lang="en-US" sz="2200" dirty="0"/>
              <a:t>15.4.2.3.13 Central supply systems for nitrous oxide and carbon dioxide using cylinders or </a:t>
            </a:r>
            <a:r>
              <a:rPr lang="en-US" sz="2200" u="sng" dirty="0"/>
              <a:t>portable containers shall be prevented from reaching temperatures lower than the recommendations of the central supply system's manufacturer but shall never be lower than −7°C (20°F) or greater than 52°C (125°F</a:t>
            </a:r>
            <a:r>
              <a:rPr lang="en-US" sz="2200" dirty="0"/>
              <a:t>).</a:t>
            </a:r>
          </a:p>
          <a:p>
            <a:pPr marL="0" indent="0">
              <a:buNone/>
            </a:pPr>
            <a:r>
              <a:rPr lang="en-US" sz="2200" dirty="0"/>
              <a:t>15.4.2.4.1 Gas storage locations in facilities with Category 2 medical gas systems with a total of all gases in cylinders or containers, except nitrogen, connected and in storage at one time that does not exceed 85 m</a:t>
            </a:r>
            <a:r>
              <a:rPr lang="en-US" sz="2200" baseline="30000" dirty="0"/>
              <a:t>3</a:t>
            </a:r>
            <a:r>
              <a:rPr lang="en-US" sz="2200" dirty="0"/>
              <a:t> (3000 ft</a:t>
            </a:r>
            <a:r>
              <a:rPr lang="en-US" sz="2200" baseline="30000" dirty="0"/>
              <a:t>3</a:t>
            </a:r>
            <a:r>
              <a:rPr lang="en-US" sz="2200" dirty="0"/>
              <a:t>) at standard temperature and pressure (STP), or </a:t>
            </a:r>
            <a:br>
              <a:rPr lang="en-US" sz="2200" dirty="0"/>
            </a:br>
            <a:r>
              <a:rPr lang="en-US" sz="2200" dirty="0"/>
              <a:t>142 m</a:t>
            </a:r>
            <a:r>
              <a:rPr lang="en-US" sz="2200" baseline="30000" dirty="0"/>
              <a:t>3</a:t>
            </a:r>
            <a:r>
              <a:rPr lang="en-US" sz="2200" dirty="0"/>
              <a:t> (5000 ft</a:t>
            </a:r>
            <a:r>
              <a:rPr lang="en-US" sz="2200" baseline="30000" dirty="0"/>
              <a:t>3</a:t>
            </a:r>
            <a:r>
              <a:rPr lang="en-US" sz="2200" dirty="0"/>
              <a:t>) (STP) if oxygen is stored in a DOT specification 4 L (cryogenic liquid) container shall comply with 15.4.2.4.3 through 15.4.2.4.13.</a:t>
            </a:r>
          </a:p>
          <a:p>
            <a:pPr marL="0" indent="0">
              <a:buNone/>
            </a:pPr>
            <a:endParaRPr lang="en-US" sz="2200" dirty="0"/>
          </a:p>
          <a:p>
            <a:pPr marL="0" indent="0">
              <a:buNone/>
            </a:pPr>
            <a:endParaRPr lang="en-US" sz="2000" dirty="0"/>
          </a:p>
        </p:txBody>
      </p:sp>
    </p:spTree>
    <p:extLst>
      <p:ext uri="{BB962C8B-B14F-4D97-AF65-F5344CB8AC3E}">
        <p14:creationId xmlns:p14="http://schemas.microsoft.com/office/powerpoint/2010/main" val="657319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indent="0">
              <a:buNone/>
            </a:pPr>
            <a:r>
              <a:rPr lang="en-US" sz="2000" dirty="0"/>
              <a:t>15.4.2.4.4 Storage of full or empty gas cylinders, or both, shall be permitted in the same enclosure.</a:t>
            </a:r>
          </a:p>
          <a:p>
            <a:pPr marL="0" indent="0">
              <a:buNone/>
            </a:pPr>
            <a:r>
              <a:rPr lang="en-US" sz="2000" dirty="0"/>
              <a:t>15.4.2.4.5 Air compressors, vacuum pumps, and other equipment shall not be located in enclosures for medical gas cylinders (oxygen and nitrous oxide source equipment).</a:t>
            </a:r>
          </a:p>
          <a:p>
            <a:pPr marL="0" indent="0">
              <a:buNone/>
            </a:pPr>
            <a:r>
              <a:rPr lang="en-US" sz="2000" dirty="0"/>
              <a:t>15.4.2.4.11 </a:t>
            </a:r>
            <a:r>
              <a:rPr lang="en-US" sz="2000" u="sng" dirty="0"/>
              <a:t>Outdoor enclosures that are adjacent to a building wall shall be located such that the distance to any window or door of the adjacent building is greater than 3.05 m (10 ft)</a:t>
            </a:r>
            <a:r>
              <a:rPr lang="en-US" sz="2000" dirty="0"/>
              <a:t>.</a:t>
            </a:r>
          </a:p>
          <a:p>
            <a:pPr marL="0" indent="0">
              <a:buNone/>
            </a:pPr>
            <a:r>
              <a:rPr lang="en-US" sz="2000" dirty="0"/>
              <a:t>15.4.2.5.7 Hose and flexible connectors shall have a gauge </a:t>
            </a:r>
            <a:r>
              <a:rPr lang="en-US" sz="2000" u="sng" dirty="0"/>
              <a:t>pressure rating not less than 6895 kPa (1000 psi)</a:t>
            </a:r>
            <a:r>
              <a:rPr lang="en-US" sz="2000" dirty="0"/>
              <a:t>.</a:t>
            </a:r>
            <a:endParaRPr lang="en-US" sz="2000" u="sng" dirty="0"/>
          </a:p>
          <a:p>
            <a:pPr marL="0" indent="0">
              <a:buNone/>
            </a:pPr>
            <a:r>
              <a:rPr lang="en-US" sz="2000" dirty="0"/>
              <a:t>15.4.2.5.8 Materials used in central supply systems shall meet the following requirements:</a:t>
            </a:r>
          </a:p>
          <a:p>
            <a:pPr marL="344488" indent="-344488">
              <a:buNone/>
            </a:pPr>
            <a:r>
              <a:rPr lang="en-US" sz="2000" dirty="0"/>
              <a:t>(1) In those portions of systems intended to handle oxygen at </a:t>
            </a:r>
            <a:r>
              <a:rPr lang="en-US" sz="2000" u="sng" dirty="0"/>
              <a:t>gauge pressures equal to or greater than 2413 kPa (350 psi), interconnecting hose shall contain no polymeric materials</a:t>
            </a:r>
            <a:r>
              <a:rPr lang="en-US" sz="2000" dirty="0"/>
              <a:t>.</a:t>
            </a:r>
          </a:p>
        </p:txBody>
      </p:sp>
    </p:spTree>
    <p:extLst>
      <p:ext uri="{BB962C8B-B14F-4D97-AF65-F5344CB8AC3E}">
        <p14:creationId xmlns:p14="http://schemas.microsoft.com/office/powerpoint/2010/main" val="95204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b="1" dirty="0"/>
              <a:t>15.4.2.5.9 </a:t>
            </a:r>
            <a:r>
              <a:rPr lang="en-US" sz="2200" dirty="0"/>
              <a:t>Nonmetallic hoses and flexible connectors shall not exceed 1.52 m (5 ft) in length and shall not be concealed or penetrate walls, floors, ceilings, or partitions.</a:t>
            </a:r>
          </a:p>
          <a:p>
            <a:pPr marL="0" indent="0">
              <a:buNone/>
            </a:pPr>
            <a:r>
              <a:rPr lang="en-US" sz="2200" dirty="0"/>
              <a:t>15.4.2.6 Emergency Shutoff Valves (Oxygen and Nitrous Oxide).</a:t>
            </a:r>
          </a:p>
          <a:p>
            <a:pPr marL="0" indent="0">
              <a:buNone/>
            </a:pPr>
            <a:r>
              <a:rPr lang="en-US" sz="2200" dirty="0"/>
              <a:t>15.4.2.6.2* Where a central medical gas supply is remote from a single treatment facility, the main supply line shall be provided with an emergency shutoff valve located in the single treatment facility so as to be accessible from all use-point locations in an emergency.</a:t>
            </a:r>
          </a:p>
        </p:txBody>
      </p:sp>
    </p:spTree>
    <p:extLst>
      <p:ext uri="{BB962C8B-B14F-4D97-AF65-F5344CB8AC3E}">
        <p14:creationId xmlns:p14="http://schemas.microsoft.com/office/powerpoint/2010/main" val="4181925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15.4.2.7.5 Factory-installed copper inlet tubes on station outlets extending no further than 205 mm (8 in.) from the body of the </a:t>
            </a:r>
            <a:r>
              <a:rPr lang="en-US" sz="2200" u="sng" dirty="0"/>
              <a:t>terminal shall be not less than DN8 (NPS 1∕4) (3∕8 in. O.D.) size, with 8 mm (0.3 in.) minimum inside diameter</a:t>
            </a:r>
            <a:r>
              <a:rPr lang="en-US" sz="2200" dirty="0"/>
              <a:t>.</a:t>
            </a:r>
          </a:p>
          <a:p>
            <a:pPr marL="0" indent="0">
              <a:buNone/>
            </a:pPr>
            <a:r>
              <a:rPr lang="en-US" sz="2200" dirty="0"/>
              <a:t>15.4.5.3 Minimum Pipe Sizes. The minimum size of the following piping shall be as follows:</a:t>
            </a:r>
          </a:p>
          <a:p>
            <a:pPr marL="344488" indent="-344488">
              <a:buNone/>
            </a:pPr>
            <a:r>
              <a:rPr lang="en-US" sz="2200" dirty="0"/>
              <a:t>(1) Category 2 oxygen piping shall be not less than DN10 (NPS 3∕8 in.) (1∕2 in. O.D.) size.</a:t>
            </a:r>
          </a:p>
          <a:p>
            <a:pPr marL="344488" indent="-344488">
              <a:buNone/>
            </a:pPr>
            <a:r>
              <a:rPr lang="en-US" sz="2200" dirty="0"/>
              <a:t>(2) Category 2 nitrous oxide piping shall be not less than DN8 (NPS </a:t>
            </a:r>
            <a:br>
              <a:rPr lang="en-US" sz="2200" dirty="0"/>
            </a:br>
            <a:r>
              <a:rPr lang="en-US" sz="2200" dirty="0"/>
              <a:t>1∕4 in.) (3∕8 in. O.D.) size.</a:t>
            </a:r>
          </a:p>
          <a:p>
            <a:pPr marL="0" indent="0">
              <a:buNone/>
            </a:pPr>
            <a:r>
              <a:rPr lang="en-US" sz="2200" dirty="0"/>
              <a:t>Table 15.4.5.6.5 Maximum Copper Tube Support Spacing</a:t>
            </a:r>
          </a:p>
          <a:p>
            <a:pPr marL="0" indent="0">
              <a:buNone/>
            </a:pPr>
            <a:r>
              <a:rPr lang="en-US" sz="2200" dirty="0"/>
              <a:t>Table 15.4.5.6.6 Maximum Plastic Pipe Support Spacing</a:t>
            </a:r>
          </a:p>
        </p:txBody>
      </p:sp>
    </p:spTree>
    <p:extLst>
      <p:ext uri="{BB962C8B-B14F-4D97-AF65-F5344CB8AC3E}">
        <p14:creationId xmlns:p14="http://schemas.microsoft.com/office/powerpoint/2010/main" val="226635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Autofit/>
          </a:bodyPr>
          <a:lstStyle/>
          <a:p>
            <a:pPr marL="0" indent="0">
              <a:buNone/>
            </a:pPr>
            <a:r>
              <a:rPr lang="en-US" sz="2000" dirty="0"/>
              <a:t>15.1.4 A single facility shall be permitted to include dental gas and vacuum systems for more than one category of dental piped gas and vacuum systems.</a:t>
            </a:r>
          </a:p>
          <a:p>
            <a:pPr marL="0" indent="0">
              <a:buNone/>
            </a:pPr>
            <a:r>
              <a:rPr lang="en-US" sz="2000" dirty="0"/>
              <a:t>15.1.5 An existing system that is not in strict compliance with the requirements of this code shall be permitted to continue in use as long as the authority having jurisdiction has determined that such use does not constitute a distinct hazard to life.</a:t>
            </a:r>
          </a:p>
          <a:p>
            <a:pPr marL="0" indent="0">
              <a:buNone/>
            </a:pPr>
            <a:r>
              <a:rPr lang="en-US" sz="2000" b="1" dirty="0"/>
              <a:t>15.1.9 </a:t>
            </a:r>
            <a:r>
              <a:rPr lang="en-US" sz="2000" dirty="0"/>
              <a:t>Where the term </a:t>
            </a:r>
            <a:r>
              <a:rPr lang="en-US" sz="2000" i="1" dirty="0"/>
              <a:t>Responsible Facility Authority</a:t>
            </a:r>
            <a:r>
              <a:rPr lang="en-US" sz="2000" dirty="0"/>
              <a:t> is used, that entity shall follow the requirements of </a:t>
            </a:r>
            <a:r>
              <a:rPr lang="en-US" sz="2000" u="sng" dirty="0">
                <a:hlinkClick r:id="rId2"/>
              </a:rPr>
              <a:t>5.1.14.1</a:t>
            </a:r>
            <a:r>
              <a:rPr lang="en-US" sz="2000" dirty="0"/>
              <a:t>.</a:t>
            </a:r>
          </a:p>
          <a:p>
            <a:pPr marL="0" indent="0">
              <a:buNone/>
            </a:pPr>
            <a:r>
              <a:rPr lang="en-US" sz="2000" b="1" dirty="0"/>
              <a:t>15.3.1 General. </a:t>
            </a:r>
            <a:r>
              <a:rPr lang="en-US" sz="2000" dirty="0"/>
              <a:t>Facilities that perform deep sedation and general anesthesia associated with dental treatment shall meet the requirements for Category 1 dental gas and vacuum systems.</a:t>
            </a:r>
          </a:p>
          <a:p>
            <a:pPr marL="0" indent="0">
              <a:buNone/>
            </a:pPr>
            <a:r>
              <a:rPr lang="en-US" sz="2000" dirty="0"/>
              <a:t>15.3.2.1.5 Medical Air Supply Systems. Category 1 systems shall comply with 5.1.3.6, except as follows:</a:t>
            </a:r>
          </a:p>
          <a:p>
            <a:pPr marL="344488" indent="-344488">
              <a:buNone/>
            </a:pPr>
            <a:r>
              <a:rPr lang="en-US" sz="2000" dirty="0"/>
              <a:t>(1) </a:t>
            </a:r>
            <a:r>
              <a:rPr lang="en-US" sz="2000" u="sng" dirty="0"/>
              <a:t>Medical air compressors, dryers, aftercoolers, filters, and regulators shall be permitted to be simplex</a:t>
            </a:r>
            <a:r>
              <a:rPr lang="en-US" sz="2000" dirty="0"/>
              <a:t>.</a:t>
            </a:r>
          </a:p>
        </p:txBody>
      </p:sp>
    </p:spTree>
    <p:extLst>
      <p:ext uri="{BB962C8B-B14F-4D97-AF65-F5344CB8AC3E}">
        <p14:creationId xmlns:p14="http://schemas.microsoft.com/office/powerpoint/2010/main" val="3267335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2200" dirty="0"/>
              <a:t>15.4.6.8.4 Joints exhibiting the following conditions shall not be permitted:</a:t>
            </a:r>
          </a:p>
          <a:p>
            <a:pPr marL="344488" indent="-344488">
              <a:buNone/>
            </a:pPr>
            <a:r>
              <a:rPr lang="en-US" sz="2200" dirty="0"/>
              <a:t>(1) Flux or flux residue (where flux or flux-coated </a:t>
            </a:r>
            <a:r>
              <a:rPr lang="en-US" sz="2200" dirty="0" err="1"/>
              <a:t>BAg</a:t>
            </a:r>
            <a:r>
              <a:rPr lang="en-US" sz="2200" dirty="0"/>
              <a:t> rods are used with dissimilar metals)</a:t>
            </a:r>
          </a:p>
          <a:p>
            <a:pPr marL="344488" indent="-344488">
              <a:buNone/>
            </a:pPr>
            <a:r>
              <a:rPr lang="en-US" sz="2200" dirty="0"/>
              <a:t>(2) Base metal melting or erosion</a:t>
            </a:r>
          </a:p>
          <a:p>
            <a:pPr marL="344488" indent="-344488">
              <a:buNone/>
            </a:pPr>
            <a:r>
              <a:rPr lang="en-US" sz="2200" dirty="0"/>
              <a:t>(3) </a:t>
            </a:r>
            <a:r>
              <a:rPr lang="en-US" sz="2200" dirty="0" err="1"/>
              <a:t>Unmelted</a:t>
            </a:r>
            <a:r>
              <a:rPr lang="en-US" sz="2200" dirty="0"/>
              <a:t> filler metal</a:t>
            </a:r>
          </a:p>
          <a:p>
            <a:pPr marL="344488" indent="-344488">
              <a:buNone/>
            </a:pPr>
            <a:r>
              <a:rPr lang="en-US" sz="2200" dirty="0"/>
              <a:t>(4) Failure of the filler metal to be clearly visible all the way around the joint at the interface between the socket and the tube</a:t>
            </a:r>
          </a:p>
          <a:p>
            <a:pPr marL="344488" indent="-344488">
              <a:buNone/>
            </a:pPr>
            <a:r>
              <a:rPr lang="en-US" sz="2200" dirty="0"/>
              <a:t>(5) Cracks in the tube or component</a:t>
            </a:r>
          </a:p>
          <a:p>
            <a:pPr marL="344488" indent="-344488">
              <a:buNone/>
            </a:pPr>
            <a:r>
              <a:rPr lang="en-US" sz="2200" dirty="0"/>
              <a:t>(6) Cracks in the filler metal</a:t>
            </a:r>
          </a:p>
          <a:p>
            <a:pPr marL="344488" indent="-344488">
              <a:buNone/>
            </a:pPr>
            <a:r>
              <a:rPr lang="en-US" sz="2200" dirty="0"/>
              <a:t>(7) Failure of the joint to hold the test pressure under the installer-performed initial pressure test (see 15.4.7.4.4) and standing pressure test (see 15.4.7.4.6)</a:t>
            </a:r>
          </a:p>
        </p:txBody>
      </p:sp>
    </p:spTree>
    <p:extLst>
      <p:ext uri="{BB962C8B-B14F-4D97-AF65-F5344CB8AC3E}">
        <p14:creationId xmlns:p14="http://schemas.microsoft.com/office/powerpoint/2010/main" val="1549684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15.4.7.1.1.1 Inspection and testing shall be performed on all new piped oxygen and nitrous oxide systems, additions, renovations, temporary installations, or repaired systems to ensure, by a documented procedure, that the following have been completed:</a:t>
            </a:r>
          </a:p>
          <a:p>
            <a:pPr marL="344488" indent="-344488">
              <a:buNone/>
            </a:pPr>
            <a:r>
              <a:rPr lang="en-US" sz="2200" dirty="0"/>
              <a:t>(1) All applicable provisions of this code have been adhered to.</a:t>
            </a:r>
          </a:p>
          <a:p>
            <a:pPr marL="344488" indent="-344488">
              <a:buNone/>
            </a:pPr>
            <a:r>
              <a:rPr lang="en-US" sz="2200" dirty="0"/>
              <a:t>(2) System integrity has been achieved or maintained.</a:t>
            </a:r>
          </a:p>
          <a:p>
            <a:pPr marL="344488" indent="-344488">
              <a:buNone/>
            </a:pPr>
            <a:r>
              <a:rPr lang="en-US" sz="2200" dirty="0"/>
              <a:t>(3) Piping systems are ready for testing and verification.</a:t>
            </a:r>
          </a:p>
          <a:p>
            <a:pPr marL="344488" indent="-344488">
              <a:buNone/>
            </a:pPr>
            <a:r>
              <a:rPr lang="en-US" sz="2200" dirty="0"/>
              <a:t>(4) Piping systems are performing in accordance with their design requirements.</a:t>
            </a:r>
          </a:p>
          <a:p>
            <a:pPr marL="0" indent="0">
              <a:buNone/>
            </a:pPr>
            <a:r>
              <a:rPr lang="en-US" sz="2200" dirty="0"/>
              <a:t>15.4.7.1.1.2 The inspection and testing reports shall be submitted directly to the party that contracted for the testing, who shall submit the reports through channels to the responsible Facility authority and any others that are required.</a:t>
            </a:r>
          </a:p>
        </p:txBody>
      </p:sp>
    </p:spTree>
    <p:extLst>
      <p:ext uri="{BB962C8B-B14F-4D97-AF65-F5344CB8AC3E}">
        <p14:creationId xmlns:p14="http://schemas.microsoft.com/office/powerpoint/2010/main" val="434793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8874"/>
            <a:ext cx="8229600" cy="5447290"/>
          </a:xfrm>
        </p:spPr>
        <p:txBody>
          <a:bodyPr>
            <a:normAutofit/>
          </a:bodyPr>
          <a:lstStyle/>
          <a:p>
            <a:pPr marL="0" indent="0">
              <a:buNone/>
            </a:pPr>
            <a:r>
              <a:rPr lang="en-US" sz="2200" dirty="0"/>
              <a:t>15.4.7.3 Qualification of System Testers and Verifiers (Oxygen and Nitrous Oxide).</a:t>
            </a:r>
          </a:p>
          <a:p>
            <a:pPr marL="0" indent="0">
              <a:buNone/>
            </a:pPr>
            <a:r>
              <a:rPr lang="en-US" sz="2200" dirty="0"/>
              <a:t>15.4.7.3.1 Individuals who perform the initial and final tests of the oxygen and nitrous oxide piping systems shall be certified to ASSE 6010, Professional Qualifications Standard for Medical Gas Systems Installers, or verifiers who comply with 15.4.7.3.2.</a:t>
            </a:r>
          </a:p>
          <a:p>
            <a:pPr marL="0" indent="0">
              <a:buNone/>
            </a:pPr>
            <a:r>
              <a:rPr lang="en-US" sz="2200" dirty="0"/>
              <a:t>15.4.7.3.2 Individuals who verify the oxygen and nitrous oxide piping systems shall be certified to ASSE 6030, Professional Qualifications Standard for Medical Gas Systems Verifiers.</a:t>
            </a:r>
          </a:p>
          <a:p>
            <a:pPr marL="0" indent="0">
              <a:buNone/>
            </a:pPr>
            <a:endParaRPr lang="en-US" sz="2200" dirty="0"/>
          </a:p>
        </p:txBody>
      </p:sp>
    </p:spTree>
    <p:extLst>
      <p:ext uri="{BB962C8B-B14F-4D97-AF65-F5344CB8AC3E}">
        <p14:creationId xmlns:p14="http://schemas.microsoft.com/office/powerpoint/2010/main" val="36053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9FE0A4-D2EE-4848-B9B8-CC7F0DDFC962}"/>
              </a:ext>
            </a:extLst>
          </p:cNvPr>
          <p:cNvSpPr>
            <a:spLocks noGrp="1"/>
          </p:cNvSpPr>
          <p:nvPr>
            <p:ph idx="1"/>
          </p:nvPr>
        </p:nvSpPr>
        <p:spPr>
          <a:xfrm>
            <a:off x="685800" y="609601"/>
            <a:ext cx="7696200" cy="5638806"/>
          </a:xfrm>
        </p:spPr>
        <p:txBody>
          <a:bodyPr>
            <a:normAutofit/>
          </a:bodyPr>
          <a:lstStyle/>
          <a:p>
            <a:pPr marL="0" indent="0">
              <a:buNone/>
            </a:pPr>
            <a:r>
              <a:rPr lang="en-US" sz="2200" b="1" dirty="0"/>
              <a:t>15.4.7.4.3 Initial Cross-Connection Test for Copper Piping Systems.</a:t>
            </a:r>
          </a:p>
          <a:p>
            <a:pPr marL="0" indent="0">
              <a:buNone/>
            </a:pPr>
            <a:r>
              <a:rPr lang="en-US" sz="2200" b="1" dirty="0"/>
              <a:t>15.4.7.4.3.5 </a:t>
            </a:r>
            <a:r>
              <a:rPr lang="en-US" sz="2200" dirty="0"/>
              <a:t>The system under test shall be charged with oil-free, dry nitrogen NF to a gauge pressure of 345 kPa (50 psi).</a:t>
            </a:r>
          </a:p>
          <a:p>
            <a:pPr marL="0" indent="0">
              <a:buNone/>
            </a:pPr>
            <a:endParaRPr lang="en-US" sz="2200" dirty="0"/>
          </a:p>
        </p:txBody>
      </p:sp>
    </p:spTree>
    <p:extLst>
      <p:ext uri="{BB962C8B-B14F-4D97-AF65-F5344CB8AC3E}">
        <p14:creationId xmlns:p14="http://schemas.microsoft.com/office/powerpoint/2010/main" val="197704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15.3.2.1.6 Oxygen supply systems using concentrators </a:t>
            </a:r>
            <a:r>
              <a:rPr lang="en-US" sz="2200" u="sng" dirty="0"/>
              <a:t>shall be permitted to consist of two sources, one of which shall be a cylinder header with sufficient cylinder connections for an average day's supply</a:t>
            </a:r>
            <a:r>
              <a:rPr lang="en-US" sz="2200" dirty="0"/>
              <a:t>.</a:t>
            </a:r>
          </a:p>
          <a:p>
            <a:pPr marL="0" indent="0">
              <a:buNone/>
            </a:pPr>
            <a:r>
              <a:rPr lang="en-US" sz="2200" dirty="0"/>
              <a:t>15.3.2.1.7 Medical–Surgical Vacuum Systems. Category 1 systems shall comply with 5.1.3.7, except as follows:</a:t>
            </a:r>
          </a:p>
          <a:p>
            <a:pPr marL="0" indent="0">
              <a:buNone/>
            </a:pPr>
            <a:r>
              <a:rPr lang="en-US" sz="2200" dirty="0"/>
              <a:t>(1) </a:t>
            </a:r>
            <a:r>
              <a:rPr lang="en-US" sz="2200" u="sng" dirty="0"/>
              <a:t>Medical–surgical vacuum systems shall be permitted to be simplex</a:t>
            </a:r>
            <a:r>
              <a:rPr lang="en-US" sz="2200" dirty="0"/>
              <a:t>.</a:t>
            </a:r>
          </a:p>
          <a:p>
            <a:pPr marL="0" indent="0">
              <a:buNone/>
            </a:pPr>
            <a:r>
              <a:rPr lang="en-US" sz="2200" dirty="0"/>
              <a:t>15.3.2.1.8 WAGD Systems. Category 1 systems shall comply with 5.1.3.8, except as follows:</a:t>
            </a:r>
          </a:p>
          <a:p>
            <a:pPr marL="0" indent="0">
              <a:buNone/>
            </a:pPr>
            <a:r>
              <a:rPr lang="en-US" sz="2200" u="sng" dirty="0"/>
              <a:t>Medical WAGD pumps shall be permitted to be simplex</a:t>
            </a:r>
            <a:r>
              <a:rPr lang="en-US" sz="2200" dirty="0"/>
              <a:t>.</a:t>
            </a:r>
          </a:p>
          <a:p>
            <a:pPr marL="0" indent="0">
              <a:buNone/>
            </a:pPr>
            <a:r>
              <a:rPr lang="en-US" sz="2200" dirty="0"/>
              <a:t>15.3.2.7 Warning Systems. Warning systems associated with Category 1 systems shall provide the master, area, and local alarm functions of a Category 1 system as required in 5.1.9, except as follows:</a:t>
            </a:r>
          </a:p>
          <a:p>
            <a:pPr marL="0" indent="0">
              <a:buNone/>
            </a:pPr>
            <a:r>
              <a:rPr lang="en-US" sz="2200" dirty="0"/>
              <a:t>(1) </a:t>
            </a:r>
            <a:r>
              <a:rPr lang="en-US" sz="2200" u="sng" dirty="0"/>
              <a:t>Warning systems shall be permitted to be a single alarm panel</a:t>
            </a:r>
          </a:p>
          <a:p>
            <a:pPr marL="0" indent="0">
              <a:buNone/>
            </a:pPr>
            <a:endParaRPr lang="en-US" sz="2200" dirty="0"/>
          </a:p>
        </p:txBody>
      </p:sp>
    </p:spTree>
    <p:extLst>
      <p:ext uri="{BB962C8B-B14F-4D97-AF65-F5344CB8AC3E}">
        <p14:creationId xmlns:p14="http://schemas.microsoft.com/office/powerpoint/2010/main" val="258201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marL="0" indent="0">
              <a:buNone/>
            </a:pPr>
            <a:r>
              <a:rPr lang="en-US" sz="2000" dirty="0"/>
              <a:t>15.3.2.11 Support Gases. Category 1 systems shall comply with 5.1.13 except as follows:</a:t>
            </a:r>
          </a:p>
          <a:p>
            <a:pPr marL="344488" indent="-344488">
              <a:buNone/>
            </a:pPr>
            <a:r>
              <a:rPr lang="en-US" sz="2000" dirty="0"/>
              <a:t>(1) Nitrogen source equipment shall be permitted to be installed in enclosures for Category 3 medical gases or in a mechanical room.</a:t>
            </a:r>
          </a:p>
          <a:p>
            <a:pPr marL="344488" indent="-344488">
              <a:buNone/>
            </a:pPr>
            <a:r>
              <a:rPr lang="en-US" sz="2000" dirty="0"/>
              <a:t>(2) Nitrogen source equipment shall include the following:</a:t>
            </a:r>
          </a:p>
          <a:p>
            <a:pPr marL="344488" indent="-344488">
              <a:buNone/>
            </a:pPr>
            <a:r>
              <a:rPr lang="en-US" sz="2000" dirty="0"/>
              <a:t>(a) One or more cylinders of nitrogen NF, sufficient for at least one average day’s supply</a:t>
            </a:r>
          </a:p>
          <a:p>
            <a:pPr marL="344488" indent="-344488">
              <a:buNone/>
            </a:pPr>
            <a:r>
              <a:rPr lang="en-US" sz="2000" dirty="0"/>
              <a:t>(b) A manifold, if primary and secondary cylinders are provided</a:t>
            </a:r>
          </a:p>
          <a:p>
            <a:pPr marL="344488" indent="-344488">
              <a:buNone/>
            </a:pPr>
            <a:r>
              <a:rPr lang="en-US" sz="2000" dirty="0"/>
              <a:t>(c) A line pressure regulating valve</a:t>
            </a:r>
          </a:p>
          <a:p>
            <a:pPr marL="344488" indent="-344488">
              <a:buNone/>
            </a:pPr>
            <a:r>
              <a:rPr lang="en-US" sz="2000" dirty="0"/>
              <a:t>(d) A check valve downstream from the pressure regulating valve</a:t>
            </a:r>
          </a:p>
          <a:p>
            <a:pPr marL="344488" indent="-344488">
              <a:buNone/>
            </a:pPr>
            <a:r>
              <a:rPr lang="en-US" sz="2000" dirty="0"/>
              <a:t>(e) A pressure relief valve set at 50 percent above the normal line pressure and located downstream from the check valve</a:t>
            </a:r>
          </a:p>
          <a:p>
            <a:pPr marL="344488" indent="-344488">
              <a:buNone/>
            </a:pPr>
            <a:r>
              <a:rPr lang="en-US" sz="2000" dirty="0"/>
              <a:t>(f) A pressure relief valve discharge piped to outdoors at a point that will not create a probable hazard and that is turned down to prevent the entry of rain or snow</a:t>
            </a:r>
          </a:p>
        </p:txBody>
      </p:sp>
    </p:spTree>
    <p:extLst>
      <p:ext uri="{BB962C8B-B14F-4D97-AF65-F5344CB8AC3E}">
        <p14:creationId xmlns:p14="http://schemas.microsoft.com/office/powerpoint/2010/main" val="50410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15.3.3.1.2 Dental vacuum systems shall include dental vacuum and nitrous oxide scavenging.</a:t>
            </a:r>
          </a:p>
          <a:p>
            <a:pPr marL="0" indent="0">
              <a:buNone/>
            </a:pPr>
            <a:r>
              <a:rPr lang="en-US" sz="2200" dirty="0"/>
              <a:t>15.3.3.4* Dental Air.</a:t>
            </a:r>
          </a:p>
          <a:p>
            <a:pPr marL="0" indent="0">
              <a:buNone/>
            </a:pPr>
            <a:r>
              <a:rPr lang="en-US" sz="2200" dirty="0"/>
              <a:t>15.3.3.4.1 General.</a:t>
            </a:r>
          </a:p>
          <a:p>
            <a:pPr marL="0" indent="0">
              <a:buNone/>
            </a:pPr>
            <a:r>
              <a:rPr lang="en-US" sz="2200" dirty="0"/>
              <a:t>15.3.3.4.1.1 Dental air shall be used as a support gas for driving dental tools and shall be permitted to be used to supply air-driven equipment. Dental compressed air shall not be used for respiration.</a:t>
            </a:r>
          </a:p>
          <a:p>
            <a:pPr marL="0" indent="0">
              <a:buNone/>
            </a:pPr>
            <a:r>
              <a:rPr lang="en-US" sz="2200" dirty="0"/>
              <a:t>15.3.3.4.1.2 Dental air outlets shall not be interchangeable with any other gas outlets, including oxygen, nitrous oxide, medical air, instrument air, and nitrogen.</a:t>
            </a:r>
          </a:p>
          <a:p>
            <a:pPr marL="0" indent="0">
              <a:buNone/>
            </a:pPr>
            <a:r>
              <a:rPr lang="en-US" sz="2200" dirty="0"/>
              <a:t>15.3.3.4.2.2 Air compressors shall be scroll dental, reciprocating dental, or the oil-free dental types.</a:t>
            </a:r>
          </a:p>
        </p:txBody>
      </p:sp>
    </p:spTree>
    <p:extLst>
      <p:ext uri="{BB962C8B-B14F-4D97-AF65-F5344CB8AC3E}">
        <p14:creationId xmlns:p14="http://schemas.microsoft.com/office/powerpoint/2010/main" val="231229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200" dirty="0"/>
              <a:t>15.3.3.6.1.2 Active nitrous oxide scavenging shall include the use of a nasal mask on the patient. The nasal mask shall be connected to a scavenging inlet in the dental vacuum system through a flow-limiting adapter.</a:t>
            </a:r>
          </a:p>
          <a:p>
            <a:pPr marL="0" indent="0">
              <a:buNone/>
            </a:pPr>
            <a:r>
              <a:rPr lang="en-US" sz="2200" dirty="0"/>
              <a:t>15.3.3.6.1.3 Nitrous oxide scavenging inlets shall not be interchangeable with any other vacuum inlets, including medical surgical vacuum, dental vacuum, and WAGD.</a:t>
            </a:r>
          </a:p>
          <a:p>
            <a:pPr marL="0" indent="0">
              <a:buNone/>
            </a:pPr>
            <a:r>
              <a:rPr lang="en-US" sz="2200" dirty="0"/>
              <a:t>15.3.3.6.2 Connection to Dental Vacuum. Scavenging connections to the dental vacuum system shall be a direct high-volume evacuation (HVE) </a:t>
            </a:r>
            <a:r>
              <a:rPr lang="en-US" sz="2200" u="sng" dirty="0"/>
              <a:t>connection to a high-volume vacuum port with a capacity of </a:t>
            </a:r>
            <a:br>
              <a:rPr lang="en-US" sz="2200" u="sng" dirty="0"/>
            </a:br>
            <a:r>
              <a:rPr lang="en-US" sz="2200" u="sng" dirty="0"/>
              <a:t>45 L/min (1.6 cfm</a:t>
            </a:r>
            <a:r>
              <a:rPr lang="en-US" sz="2200" dirty="0"/>
              <a:t>).</a:t>
            </a:r>
          </a:p>
          <a:p>
            <a:pPr marL="0" indent="0">
              <a:buNone/>
            </a:pPr>
            <a:endParaRPr lang="en-US" sz="2200" dirty="0"/>
          </a:p>
        </p:txBody>
      </p:sp>
    </p:spTree>
    <p:extLst>
      <p:ext uri="{BB962C8B-B14F-4D97-AF65-F5344CB8AC3E}">
        <p14:creationId xmlns:p14="http://schemas.microsoft.com/office/powerpoint/2010/main" val="374609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000" dirty="0"/>
              <a:t>15.3.3.7.2 Piping for Dental Air Systems.</a:t>
            </a:r>
          </a:p>
          <a:p>
            <a:pPr marL="0" indent="0">
              <a:buNone/>
            </a:pPr>
            <a:r>
              <a:rPr lang="en-US" sz="2000" dirty="0"/>
              <a:t>15.3.3.7.2.1 General. Pipe, fittings, and joints in piping for dental compressed air systems shall be in accordance with 15.3.3.7.2.2 through 15.3.3.7.2.5.</a:t>
            </a:r>
          </a:p>
          <a:p>
            <a:pPr marL="0" indent="0">
              <a:buNone/>
            </a:pPr>
            <a:r>
              <a:rPr lang="en-US" sz="2000" dirty="0"/>
              <a:t>15.3.3.7.2.2 Pipe. Pipe under 15.3.3.7.2 shall comply with the following:</a:t>
            </a:r>
          </a:p>
          <a:p>
            <a:pPr marL="344488" indent="-344488">
              <a:buNone/>
            </a:pPr>
            <a:r>
              <a:rPr lang="en-US" sz="2000" dirty="0"/>
              <a:t>(1) ASTM B819, Standard Specification for Seamless Copper Tube for Medical Gas Systems, Type L or K.</a:t>
            </a:r>
          </a:p>
          <a:p>
            <a:pPr marL="344488" indent="-344488">
              <a:buNone/>
            </a:pPr>
            <a:r>
              <a:rPr lang="en-US" sz="2000" dirty="0"/>
              <a:t>(2) ASTM B88, Standard Specification for Seamless Copper Water Tube, Type L or K.</a:t>
            </a:r>
          </a:p>
          <a:p>
            <a:pPr marL="344488" indent="-344488">
              <a:buNone/>
            </a:pPr>
            <a:r>
              <a:rPr lang="en-US" sz="2000" dirty="0"/>
              <a:t>(3) ASTM B280, Standard Specification for Seamless Copper Tubing for Air Conditioning and Refrigeration Field Service, ACR tube (O.D. size).</a:t>
            </a:r>
          </a:p>
          <a:p>
            <a:pPr marL="0" indent="0">
              <a:buNone/>
            </a:pPr>
            <a:r>
              <a:rPr lang="en-US" sz="2000" dirty="0"/>
              <a:t>15.3.3.7.2.3 Copper tube shall be hard temper or annealed (soft temper).</a:t>
            </a:r>
          </a:p>
        </p:txBody>
      </p:sp>
    </p:spTree>
    <p:extLst>
      <p:ext uri="{BB962C8B-B14F-4D97-AF65-F5344CB8AC3E}">
        <p14:creationId xmlns:p14="http://schemas.microsoft.com/office/powerpoint/2010/main" val="1250202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15.3.3.7.2.4 Fittings. Fittings for piping under 15.3.3.7.2 shall be permitted to be any of the following acceptable joining methods:</a:t>
            </a:r>
          </a:p>
          <a:p>
            <a:pPr marL="344488" indent="-344488">
              <a:buNone/>
            </a:pPr>
            <a:r>
              <a:rPr lang="en-US" sz="2200" dirty="0"/>
              <a:t>(1) Brazed or soldered fittings conforming to ASME B16.22, Wrought Copper and Copper Alloy Solder-Joint Pressure  Fittings</a:t>
            </a:r>
          </a:p>
          <a:p>
            <a:pPr marL="344488" indent="-344488">
              <a:buNone/>
            </a:pPr>
            <a:r>
              <a:rPr lang="en-US" sz="2200" dirty="0"/>
              <a:t>(2) Brazed fittings conforming to ANSI/ASME B16.50, Wrought Copper and Copper Alloy Braze-Joint Pressure Fittings</a:t>
            </a:r>
          </a:p>
          <a:p>
            <a:pPr marL="344488" indent="-344488">
              <a:buNone/>
            </a:pPr>
            <a:r>
              <a:rPr lang="en-US" sz="2200" dirty="0"/>
              <a:t>(3) Brazed fittings conforming to ASME B16.22 with socket depths equal to or greater than braze-joint pressure fittings in compliance with ANSI/ASME B16.50</a:t>
            </a:r>
          </a:p>
          <a:p>
            <a:pPr marL="344488" indent="-344488">
              <a:buNone/>
            </a:pPr>
            <a:r>
              <a:rPr lang="en-US" sz="2200" dirty="0"/>
              <a:t>(4) Flared fittings conforming to ASME B16.26, Cast Copper Alloy Fittings for Flared Copper Tubes</a:t>
            </a:r>
          </a:p>
          <a:p>
            <a:pPr marL="344488" indent="-344488">
              <a:buNone/>
            </a:pPr>
            <a:r>
              <a:rPr lang="en-US" sz="2200" dirty="0"/>
              <a:t>(5</a:t>
            </a:r>
            <a:r>
              <a:rPr lang="en-US" sz="2200" u="sng" dirty="0"/>
              <a:t>) Compression fittings (3∕4 in. maximum size</a:t>
            </a:r>
            <a:r>
              <a:rPr lang="en-US" sz="2200" dirty="0"/>
              <a:t>)</a:t>
            </a:r>
          </a:p>
        </p:txBody>
      </p:sp>
    </p:spTree>
    <p:extLst>
      <p:ext uri="{BB962C8B-B14F-4D97-AF65-F5344CB8AC3E}">
        <p14:creationId xmlns:p14="http://schemas.microsoft.com/office/powerpoint/2010/main" val="30592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2200" dirty="0"/>
              <a:t>15.3.3.7.2.5 Joints. Joints for piping under 15.3.3.7.2 shall</a:t>
            </a:r>
          </a:p>
          <a:p>
            <a:pPr marL="0" indent="0">
              <a:buNone/>
            </a:pPr>
            <a:r>
              <a:rPr lang="en-US" sz="2200" dirty="0"/>
              <a:t>comply with the following:</a:t>
            </a:r>
          </a:p>
          <a:p>
            <a:pPr marL="344488" indent="-344488">
              <a:buNone/>
            </a:pPr>
            <a:r>
              <a:rPr lang="en-US" sz="2200" dirty="0"/>
              <a:t>(1) Joints shall be brazed, soldered, threaded, flared, or the compression type.</a:t>
            </a:r>
          </a:p>
          <a:p>
            <a:pPr marL="344488" indent="-344488">
              <a:buNone/>
            </a:pPr>
            <a:r>
              <a:rPr lang="en-US" sz="2200" dirty="0"/>
              <a:t>(2) Where joints are brazed, they shall comply with the requirements of 15.4.6.</a:t>
            </a:r>
          </a:p>
          <a:p>
            <a:pPr marL="344488" indent="-344488">
              <a:buNone/>
            </a:pPr>
            <a:r>
              <a:rPr lang="en-US" sz="2200" dirty="0"/>
              <a:t>(3) Soldered joints shall be made in accordance with ASTM</a:t>
            </a:r>
          </a:p>
          <a:p>
            <a:pPr marL="344488" indent="-344488">
              <a:buNone/>
            </a:pPr>
            <a:r>
              <a:rPr lang="en-US" sz="2200" dirty="0"/>
              <a:t>B828, Standard Practice for Making Capillary Joints by Soldering of Copper and Copper Alloy Tube and Fittings, using a “lead-free” solder filler metal containing not more than 0.2 percent lead by volume that complies with ASTM B32, Standard Specification for Solder Metal.</a:t>
            </a:r>
          </a:p>
        </p:txBody>
      </p:sp>
    </p:spTree>
    <p:extLst>
      <p:ext uri="{BB962C8B-B14F-4D97-AF65-F5344CB8AC3E}">
        <p14:creationId xmlns:p14="http://schemas.microsoft.com/office/powerpoint/2010/main" val="1539071944"/>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A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A Background" id="{F14A7940-12C2-4347-AC88-02B25961C95F}" vid="{BE418033-B445-4759-AB8D-A3133E9941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UA Background</Template>
  <TotalTime>3530</TotalTime>
  <Words>2624</Words>
  <Application>Microsoft Office PowerPoint</Application>
  <PresentationFormat>On-screen Show (4:3)</PresentationFormat>
  <Paragraphs>124</Paragraphs>
  <Slides>23</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23</vt:i4>
      </vt:variant>
    </vt:vector>
  </HeadingPairs>
  <TitlesOfParts>
    <vt:vector size="34" baseType="lpstr">
      <vt:lpstr>Arial</vt:lpstr>
      <vt:lpstr>Calibri</vt:lpstr>
      <vt:lpstr>Constantia</vt:lpstr>
      <vt:lpstr>Wingdings 2</vt:lpstr>
      <vt:lpstr>UA Background</vt:lpstr>
      <vt:lpstr>Office Theme</vt:lpstr>
      <vt:lpstr>2_Office Theme</vt:lpstr>
      <vt:lpstr>1_Office Theme</vt:lpstr>
      <vt:lpstr>Flow</vt:lpstr>
      <vt:lpstr>1_Flow</vt:lpstr>
      <vt:lpstr>2_Flow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UA Local 190 JATC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Whitaker</dc:creator>
  <cp:lastModifiedBy>Alexis Strickland</cp:lastModifiedBy>
  <cp:revision>17</cp:revision>
  <dcterms:created xsi:type="dcterms:W3CDTF">2018-02-22T14:30:11Z</dcterms:created>
  <dcterms:modified xsi:type="dcterms:W3CDTF">2022-07-08T18:05:29Z</dcterms:modified>
</cp:coreProperties>
</file>