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06" r:id="rId3"/>
    <p:sldMasterId id="2147483715" r:id="rId4"/>
    <p:sldMasterId id="2147483724" r:id="rId5"/>
    <p:sldMasterId id="2147483726" r:id="rId6"/>
    <p:sldMasterId id="2147483728" r:id="rId7"/>
  </p:sldMasterIdLst>
  <p:notesMasterIdLst>
    <p:notesMasterId r:id="rId51"/>
  </p:notesMasterIdLst>
  <p:sldIdLst>
    <p:sldId id="267" r:id="rId8"/>
    <p:sldId id="272" r:id="rId9"/>
    <p:sldId id="271" r:id="rId10"/>
    <p:sldId id="270" r:id="rId11"/>
    <p:sldId id="269" r:id="rId12"/>
    <p:sldId id="268" r:id="rId13"/>
    <p:sldId id="276" r:id="rId14"/>
    <p:sldId id="275" r:id="rId15"/>
    <p:sldId id="274" r:id="rId16"/>
    <p:sldId id="273" r:id="rId17"/>
    <p:sldId id="280" r:id="rId18"/>
    <p:sldId id="279" r:id="rId19"/>
    <p:sldId id="278" r:id="rId20"/>
    <p:sldId id="277" r:id="rId21"/>
    <p:sldId id="284" r:id="rId22"/>
    <p:sldId id="283" r:id="rId23"/>
    <p:sldId id="282" r:id="rId24"/>
    <p:sldId id="281" r:id="rId25"/>
    <p:sldId id="286" r:id="rId26"/>
    <p:sldId id="285" r:id="rId27"/>
    <p:sldId id="288" r:id="rId28"/>
    <p:sldId id="287" r:id="rId29"/>
    <p:sldId id="256" r:id="rId30"/>
    <p:sldId id="265" r:id="rId31"/>
    <p:sldId id="688" r:id="rId32"/>
    <p:sldId id="264" r:id="rId33"/>
    <p:sldId id="263" r:id="rId34"/>
    <p:sldId id="782" r:id="rId35"/>
    <p:sldId id="504" r:id="rId36"/>
    <p:sldId id="297" r:id="rId37"/>
    <p:sldId id="298" r:id="rId38"/>
    <p:sldId id="301" r:id="rId39"/>
    <p:sldId id="262" r:id="rId40"/>
    <p:sldId id="289" r:id="rId41"/>
    <p:sldId id="261" r:id="rId42"/>
    <p:sldId id="260" r:id="rId43"/>
    <p:sldId id="299" r:id="rId44"/>
    <p:sldId id="471" r:id="rId45"/>
    <p:sldId id="453" r:id="rId46"/>
    <p:sldId id="454" r:id="rId47"/>
    <p:sldId id="505" r:id="rId48"/>
    <p:sldId id="695" r:id="rId49"/>
    <p:sldId id="783"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8DCCB795-CD8A-4C6F-8529-63B052C6C955}">
          <p14:sldIdLst>
            <p14:sldId id="267"/>
            <p14:sldId id="272"/>
            <p14:sldId id="271"/>
            <p14:sldId id="270"/>
            <p14:sldId id="269"/>
            <p14:sldId id="268"/>
            <p14:sldId id="276"/>
            <p14:sldId id="275"/>
            <p14:sldId id="274"/>
            <p14:sldId id="273"/>
            <p14:sldId id="280"/>
            <p14:sldId id="279"/>
            <p14:sldId id="278"/>
            <p14:sldId id="277"/>
            <p14:sldId id="284"/>
            <p14:sldId id="283"/>
            <p14:sldId id="282"/>
            <p14:sldId id="281"/>
            <p14:sldId id="286"/>
            <p14:sldId id="285"/>
            <p14:sldId id="288"/>
            <p14:sldId id="287"/>
            <p14:sldId id="256"/>
            <p14:sldId id="265"/>
            <p14:sldId id="688"/>
            <p14:sldId id="264"/>
            <p14:sldId id="263"/>
            <p14:sldId id="782"/>
            <p14:sldId id="504"/>
            <p14:sldId id="297"/>
            <p14:sldId id="298"/>
            <p14:sldId id="301"/>
            <p14:sldId id="262"/>
            <p14:sldId id="289"/>
            <p14:sldId id="261"/>
            <p14:sldId id="260"/>
            <p14:sldId id="299"/>
            <p14:sldId id="471"/>
            <p14:sldId id="453"/>
            <p14:sldId id="454"/>
            <p14:sldId id="505"/>
            <p14:sldId id="695"/>
            <p14:sldId id="7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52087-174E-4FB6-ACD5-0D424C9B0969}" type="datetimeFigureOut">
              <a:rPr lang="en-US" smtClean="0"/>
              <a:t>7/8/2022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7BDF9-F9D7-41FB-8AB1-6B5C35EE4B9B}" type="slidenum">
              <a:rPr lang="en-US" smtClean="0"/>
              <a:t>‹#›</a:t>
            </a:fld>
            <a:endParaRPr lang="en-US"/>
          </a:p>
        </p:txBody>
      </p:sp>
    </p:spTree>
    <p:extLst>
      <p:ext uri="{BB962C8B-B14F-4D97-AF65-F5344CB8AC3E}">
        <p14:creationId xmlns:p14="http://schemas.microsoft.com/office/powerpoint/2010/main" val="127625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FD8AFB-C92B-4896-BDAC-B7CC1E4C390A}" type="slidenum">
              <a:rPr lang="en-US" smtClean="0"/>
              <a:pPr/>
              <a:t>25</a:t>
            </a:fld>
            <a:endParaRPr lang="en-US" dirty="0"/>
          </a:p>
        </p:txBody>
      </p:sp>
    </p:spTree>
    <p:extLst>
      <p:ext uri="{BB962C8B-B14F-4D97-AF65-F5344CB8AC3E}">
        <p14:creationId xmlns:p14="http://schemas.microsoft.com/office/powerpoint/2010/main" val="388379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FD8AFB-C92B-4896-BDAC-B7CC1E4C390A}" type="slidenum">
              <a:rPr lang="en-US" smtClean="0"/>
              <a:pPr/>
              <a:t>42</a:t>
            </a:fld>
            <a:endParaRPr lang="en-US" dirty="0"/>
          </a:p>
        </p:txBody>
      </p:sp>
    </p:spTree>
    <p:extLst>
      <p:ext uri="{BB962C8B-B14F-4D97-AF65-F5344CB8AC3E}">
        <p14:creationId xmlns:p14="http://schemas.microsoft.com/office/powerpoint/2010/main" val="84560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FD8AFB-C92B-4896-BDAC-B7CC1E4C390A}" type="slidenum">
              <a:rPr lang="en-US" smtClean="0"/>
              <a:pPr/>
              <a:t>43</a:t>
            </a:fld>
            <a:endParaRPr lang="en-US" dirty="0"/>
          </a:p>
        </p:txBody>
      </p:sp>
    </p:spTree>
    <p:extLst>
      <p:ext uri="{BB962C8B-B14F-4D97-AF65-F5344CB8AC3E}">
        <p14:creationId xmlns:p14="http://schemas.microsoft.com/office/powerpoint/2010/main" val="57056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0E4BD8-BEF2-4C9D-A811-058192DA28A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245193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E4BD8-BEF2-4C9D-A811-058192DA28A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218076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E4BD8-BEF2-4C9D-A811-058192DA28A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55318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r>
              <a:rPr lang="en-US"/>
              <a:t>Click icon to add online image</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20E4BD8-BEF2-4C9D-A811-058192DA28A6}"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721745-E9E9-4899-9183-3BB02EA7867D}" type="slidenum">
              <a:rPr lang="en-US" smtClean="0"/>
              <a:t>‹#›</a:t>
            </a:fld>
            <a:endParaRPr lang="en-US"/>
          </a:p>
        </p:txBody>
      </p:sp>
    </p:spTree>
    <p:extLst>
      <p:ext uri="{BB962C8B-B14F-4D97-AF65-F5344CB8AC3E}">
        <p14:creationId xmlns:p14="http://schemas.microsoft.com/office/powerpoint/2010/main" val="383417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20E4BD8-BEF2-4C9D-A811-058192DA28A6}"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721745-E9E9-4899-9183-3BB02EA7867D}" type="slidenum">
              <a:rPr lang="en-US" smtClean="0"/>
              <a:t>‹#›</a:t>
            </a:fld>
            <a:endParaRPr lang="en-US"/>
          </a:p>
        </p:txBody>
      </p:sp>
    </p:spTree>
    <p:extLst>
      <p:ext uri="{BB962C8B-B14F-4D97-AF65-F5344CB8AC3E}">
        <p14:creationId xmlns:p14="http://schemas.microsoft.com/office/powerpoint/2010/main" val="196190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94483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19542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013469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99047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77F8B-9406-9742-9888-B31FD2106918}"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4248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1983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E4BD8-BEF2-4C9D-A811-058192DA28A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138818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77F8B-9406-9742-9888-B31FD2106918}"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12828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590495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19860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315104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368598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1558813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1583058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D89AB6-68C0-4CA9-9E2D-B545075C8E1F}" type="datetimeFigureOut">
              <a:rPr lang="en-US"/>
              <a:pPr>
                <a:defRPr/>
              </a:pPr>
              <a:t>7/8/2022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297E12-5900-4580-ADE6-4334CF8BB506}" type="slidenum">
              <a:rPr lang="en-US" altLang="en-US"/>
              <a:pPr/>
              <a:t>‹#›</a:t>
            </a:fld>
            <a:endParaRPr lang="en-US" altLang="en-US"/>
          </a:p>
        </p:txBody>
      </p:sp>
    </p:spTree>
    <p:extLst>
      <p:ext uri="{BB962C8B-B14F-4D97-AF65-F5344CB8AC3E}">
        <p14:creationId xmlns:p14="http://schemas.microsoft.com/office/powerpoint/2010/main" val="2693104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1750498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EF1D8-AD62-4527-BAF0-5B60D709C5F2}" type="datetimeFigureOut">
              <a:rPr lang="en-US"/>
              <a:pPr>
                <a:defRPr/>
              </a:pPr>
              <a:t>7/8/2022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4F1BDD8-99D0-4E3B-BC14-DA0A35D32FA2}" type="slidenum">
              <a:rPr lang="en-US" altLang="en-US"/>
              <a:pPr/>
              <a:t>‹#›</a:t>
            </a:fld>
            <a:endParaRPr lang="en-US" altLang="en-US"/>
          </a:p>
        </p:txBody>
      </p:sp>
    </p:spTree>
    <p:extLst>
      <p:ext uri="{BB962C8B-B14F-4D97-AF65-F5344CB8AC3E}">
        <p14:creationId xmlns:p14="http://schemas.microsoft.com/office/powerpoint/2010/main" val="364579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E4BD8-BEF2-4C9D-A811-058192DA28A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857532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2451121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7A6FC1-D947-46FC-9989-916A6AA01B49}"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A85B98-C6E1-4C1E-AEED-70CB217BE42D}" type="slidenum">
              <a:rPr lang="en-US" altLang="en-US"/>
              <a:pPr/>
              <a:t>‹#›</a:t>
            </a:fld>
            <a:endParaRPr lang="en-US" altLang="en-US"/>
          </a:p>
        </p:txBody>
      </p:sp>
    </p:spTree>
    <p:extLst>
      <p:ext uri="{BB962C8B-B14F-4D97-AF65-F5344CB8AC3E}">
        <p14:creationId xmlns:p14="http://schemas.microsoft.com/office/powerpoint/2010/main" val="1815744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1084236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1187242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47000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4096976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a:t>Click to edit Master title style</a:t>
            </a:r>
          </a:p>
        </p:txBody>
      </p:sp>
      <p:sp>
        <p:nvSpPr>
          <p:cNvPr id="3" name="ClipArt Placeholder 2"/>
          <p:cNvSpPr>
            <a:spLocks noGrp="1"/>
          </p:cNvSpPr>
          <p:nvPr>
            <p:ph type="clipArt" sz="half" idx="1"/>
          </p:nvPr>
        </p:nvSpPr>
        <p:spPr>
          <a:xfrm>
            <a:off x="1479550" y="1981200"/>
            <a:ext cx="3736975"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5368925" y="1981200"/>
            <a:ext cx="37369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96EF1E72-158F-4975-8D15-ACFB009A903D}" type="slidenum">
              <a:rPr lang="en-US" altLang="en-US"/>
              <a:pPr/>
              <a:t>‹#›</a:t>
            </a:fld>
            <a:endParaRPr lang="en-US" altLang="en-US"/>
          </a:p>
        </p:txBody>
      </p:sp>
    </p:spTree>
    <p:extLst>
      <p:ext uri="{BB962C8B-B14F-4D97-AF65-F5344CB8AC3E}">
        <p14:creationId xmlns:p14="http://schemas.microsoft.com/office/powerpoint/2010/main" val="340398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41705D-98F9-4017-B8DE-F7E946C69845}"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079544-D3BE-4E73-8E25-9B9C1961DB6A}" type="slidenum">
              <a:rPr lang="en-US" altLang="en-US"/>
              <a:pPr/>
              <a:t>‹#›</a:t>
            </a:fld>
            <a:endParaRPr lang="en-US" altLang="en-US"/>
          </a:p>
        </p:txBody>
      </p:sp>
    </p:spTree>
    <p:extLst>
      <p:ext uri="{BB962C8B-B14F-4D97-AF65-F5344CB8AC3E}">
        <p14:creationId xmlns:p14="http://schemas.microsoft.com/office/powerpoint/2010/main" val="2452268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1898918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121556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0E4BD8-BEF2-4C9D-A811-058192DA28A6}"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2531329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066048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6F74201-0DB8-4EFF-A9DF-5B99DA2E7C81}" type="slidenum">
              <a:rPr lang="en-US"/>
              <a:pPr/>
              <a:t>‹#›</a:t>
            </a:fld>
            <a:endParaRPr lang="en-US"/>
          </a:p>
        </p:txBody>
      </p:sp>
    </p:spTree>
    <p:extLst>
      <p:ext uri="{BB962C8B-B14F-4D97-AF65-F5344CB8AC3E}">
        <p14:creationId xmlns:p14="http://schemas.microsoft.com/office/powerpoint/2010/main" val="4031887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028867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3736461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148251843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63819841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0E4BD8-BEF2-4C9D-A811-058192DA28A6}"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147253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0E4BD8-BEF2-4C9D-A811-058192DA28A6}"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274307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E4BD8-BEF2-4C9D-A811-058192DA28A6}"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27147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E4BD8-BEF2-4C9D-A811-058192DA28A6}"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211284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E4BD8-BEF2-4C9D-A811-058192DA28A6}"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21745-E9E9-4899-9183-3BB02EA7867D}" type="slidenum">
              <a:rPr lang="en-US" smtClean="0"/>
              <a:t>‹#›</a:t>
            </a:fld>
            <a:endParaRPr lang="en-US"/>
          </a:p>
        </p:txBody>
      </p:sp>
    </p:spTree>
    <p:extLst>
      <p:ext uri="{BB962C8B-B14F-4D97-AF65-F5344CB8AC3E}">
        <p14:creationId xmlns:p14="http://schemas.microsoft.com/office/powerpoint/2010/main" val="261059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E4BD8-BEF2-4C9D-A811-058192DA28A6}" type="datetimeFigureOut">
              <a:rPr lang="en-US" smtClean="0"/>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21745-E9E9-4899-9183-3BB02EA7867D}" type="slidenum">
              <a:rPr lang="en-US" smtClean="0"/>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9693695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7F8B-9406-9742-9888-B31FD2106918}"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41EBA-E197-B941-96EB-A0159BA1F8B4}" type="slidenum">
              <a:rPr lang="en-US" smtClean="0"/>
              <a:pPr/>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09670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D0A9A7-24BF-40E7-860A-C76472841330}"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19EF17-8358-4847-AB8C-B6ED7402663E}"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1323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F04D1A-8C50-463C-8EBA-D1F7190C37E8}"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56263B7-731A-4D04-832E-6A59B8501547}"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62217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878829802"/>
      </p:ext>
    </p:extLst>
  </p:cSld>
  <p:clrMap bg1="lt1" tx1="dk1" bg2="lt2" tx2="dk2" accent1="accent1" accent2="accent2" accent3="accent3" accent4="accent4" accent5="accent5" accent6="accent6" hlink="hlink" folHlink="folHlink"/>
  <p:sldLayoutIdLst>
    <p:sldLayoutId id="2147483725"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3803901016"/>
      </p:ext>
    </p:extLst>
  </p:cSld>
  <p:clrMap bg1="lt1" tx1="dk1" bg2="lt2" tx2="dk2" accent1="accent1" accent2="accent2" accent3="accent3" accent4="accent4" accent5="accent5" accent6="accent6" hlink="hlink" folHlink="folHlink"/>
  <p:sldLayoutIdLst>
    <p:sldLayoutId id="2147483727"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2652113711"/>
      </p:ext>
    </p:extLst>
  </p:cSld>
  <p:clrMap bg1="lt1" tx1="dk1" bg2="lt2" tx2="dk2" accent1="accent1" accent2="accent2" accent3="accent3" accent4="accent4" accent5="accent5" accent6="accent6" hlink="hlink" folHlink="folHlink"/>
  <p:sldLayoutIdLst>
    <p:sldLayoutId id="2147483729"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desonline.nfpa.org/code/f2dff7ff-7c38-4d28-a62c-2b50579979ad/3c37c875-f6c2-4864-a8e1-dbc82177f1f4/np_5fde384a-af1e-11ea-ad2d-657199739608.html#ID000990008131" TargetMode="External"/><Relationship Id="rId2" Type="http://schemas.openxmlformats.org/officeDocument/2006/relationships/hyperlink" Target="https://codesonline.nfpa.org/code/f2dff7ff-7c38-4d28-a62c-2b50579979ad/3c37c875-f6c2-4864-a8e1-dbc82177f1f4/np_5fecde4d-af1e-11ea-ad2d-657199739608.html#ID000990008126" TargetMode="External"/><Relationship Id="rId1" Type="http://schemas.openxmlformats.org/officeDocument/2006/relationships/slideLayout" Target="../slideLayouts/slideLayout2.xml"/><Relationship Id="rId4" Type="http://schemas.openxmlformats.org/officeDocument/2006/relationships/hyperlink" Target="https://codesonline.nfpa.org/code/f2dff7ff-7c38-4d28-a62c-2b50579979ad/3c37c875-f6c2-4864-a8e1-dbc82177f1f4/5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odesonline.nfpa.org/code/f2dff7ff-7c38-4d28-a62c-2b50579979ad/3c37c875-f6c2-4864-a8e1-dbc82177f1f4/np_5fdb2b09-af1e-11ea-ad2d-657199739608.html#ID00099000816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desonline.nfpa.org/code/f2dff7ff-7c38-4d28-a62c-2b50579979ad/3c37c875-f6c2-4864-a8e1-dbc82177f1f4/np_5fd389e7-af1e-11ea-ad2d-657199739608.html#ID000990008190" TargetMode="External"/><Relationship Id="rId2" Type="http://schemas.openxmlformats.org/officeDocument/2006/relationships/hyperlink" Target="https://codesonline.nfpa.org/code/f2dff7ff-7c38-4d28-a62c-2b50579979ad/3c37c875-f6c2-4864-a8e1-dbc82177f1f4/np_5fd7f6b8-af1e-11ea-ad2d-657199739608.html#ID00099000818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odesonline.nfpa.org/code/f2dff7ff-7c38-4d28-a62c-2b50579979ad/3c37c875-f6c2-4864-a8e1-dbc82177f1f4/np_afcfeefe-4cdb-11ea-b5e5-176131c58cf4.html#ID00099000488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codesonline.nfpa.org/code/f2dff7ff-7c38-4d28-a62c-2b50579979ad/3c37c875-f6c2-4864-a8e1-dbc82177f1f4/5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codesonline.nfpa.org/code/f2dff7ff-7c38-4d28-a62c-2b50579979ad/3c37c875-f6c2-4864-a8e1-dbc82177f1f4/5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10B34-2A98-4647-B4A7-5A2ECEF78B72}"/>
              </a:ext>
            </a:extLst>
          </p:cNvPr>
          <p:cNvSpPr>
            <a:spLocks noGrp="1"/>
          </p:cNvSpPr>
          <p:nvPr>
            <p:ph idx="1"/>
          </p:nvPr>
        </p:nvSpPr>
        <p:spPr>
          <a:xfrm>
            <a:off x="685800" y="457200"/>
            <a:ext cx="7924800" cy="5791207"/>
          </a:xfrm>
        </p:spPr>
        <p:txBody>
          <a:bodyPr>
            <a:normAutofit fontScale="70000" lnSpcReduction="20000"/>
          </a:bodyPr>
          <a:lstStyle/>
          <a:p>
            <a:pPr marL="0" indent="0" algn="ctr">
              <a:buNone/>
            </a:pPr>
            <a:r>
              <a:rPr lang="en-US" sz="6300" b="1" dirty="0"/>
              <a:t>2021 Code</a:t>
            </a:r>
          </a:p>
          <a:p>
            <a:pPr marL="0" indent="0">
              <a:buNone/>
            </a:pPr>
            <a:endParaRPr lang="en-US" sz="2300" b="1" dirty="0"/>
          </a:p>
          <a:p>
            <a:pPr marL="0" indent="0">
              <a:buNone/>
            </a:pPr>
            <a:r>
              <a:rPr lang="en-US" b="1" dirty="0"/>
              <a:t>5.1.3.10 </a:t>
            </a:r>
            <a:r>
              <a:rPr lang="en-US" b="1" dirty="0">
                <a:hlinkClick r:id="rId2"/>
              </a:rPr>
              <a:t>*</a:t>
            </a:r>
            <a:r>
              <a:rPr lang="en-US" b="1" dirty="0"/>
              <a:t>  Cryogenic Fluid Central Supply Systems.</a:t>
            </a:r>
          </a:p>
          <a:p>
            <a:pPr marL="0" indent="0">
              <a:buNone/>
            </a:pPr>
            <a:r>
              <a:rPr lang="en-US" b="1" dirty="0"/>
              <a:t>5.1.3.10.1 General.</a:t>
            </a:r>
          </a:p>
          <a:p>
            <a:pPr marL="0" indent="0">
              <a:buNone/>
            </a:pPr>
            <a:r>
              <a:rPr lang="en-US" b="1" dirty="0"/>
              <a:t>5.1.3.10.1.1 </a:t>
            </a:r>
            <a:r>
              <a:rPr lang="en-US" b="1" dirty="0">
                <a:hlinkClick r:id="rId3"/>
              </a:rPr>
              <a:t>*</a:t>
            </a:r>
            <a:r>
              <a:rPr lang="en-US" b="1" dirty="0"/>
              <a:t> </a:t>
            </a:r>
            <a:r>
              <a:rPr lang="en-US" dirty="0"/>
              <a:t>The storage, use, and handling of cryogenic fluid central supply systems that deliver compressed medical gases (CMGs) to health care facilities shall be in accordance with the requirements of this section. [</a:t>
            </a:r>
            <a:r>
              <a:rPr lang="en-US" b="1" dirty="0"/>
              <a:t>55:</a:t>
            </a:r>
            <a:r>
              <a:rPr lang="en-US" dirty="0"/>
              <a:t>17.1.1]</a:t>
            </a:r>
          </a:p>
          <a:p>
            <a:pPr marL="0" indent="0">
              <a:buNone/>
            </a:pPr>
            <a:r>
              <a:rPr lang="en-US" b="1" dirty="0"/>
              <a:t>5.1.3.10.1.2 Applicability.</a:t>
            </a:r>
          </a:p>
          <a:p>
            <a:pPr marL="403225" indent="-403225">
              <a:buNone/>
            </a:pPr>
            <a:r>
              <a:rPr lang="en-US" b="1" dirty="0"/>
              <a:t>(A) </a:t>
            </a:r>
            <a:r>
              <a:rPr lang="en-US" dirty="0"/>
              <a:t>The source valve shall be the line separating the applicability between </a:t>
            </a:r>
            <a:r>
              <a:rPr lang="en-US" dirty="0">
                <a:hlinkClick r:id="rId4"/>
              </a:rPr>
              <a:t>NFPA 55</a:t>
            </a:r>
            <a:r>
              <a:rPr lang="en-US" dirty="0"/>
              <a:t> and this code. [</a:t>
            </a:r>
            <a:r>
              <a:rPr lang="en-US" b="1" dirty="0"/>
              <a:t>55:</a:t>
            </a:r>
            <a:r>
              <a:rPr lang="en-US" dirty="0"/>
              <a:t>17.1.2.1]</a:t>
            </a:r>
          </a:p>
          <a:p>
            <a:pPr marL="403225" indent="-403225">
              <a:buNone/>
            </a:pPr>
            <a:r>
              <a:rPr lang="en-US" b="1" dirty="0"/>
              <a:t>(B) </a:t>
            </a:r>
            <a:r>
              <a:rPr lang="en-US" dirty="0"/>
              <a:t>Cryogenic fluid central supply system installations up to, but not including, the source valve shall be covered by </a:t>
            </a:r>
            <a:r>
              <a:rPr lang="en-US" dirty="0">
                <a:hlinkClick r:id="rId4"/>
              </a:rPr>
              <a:t>NFPA 55</a:t>
            </a:r>
            <a:r>
              <a:rPr lang="en-US" dirty="0"/>
              <a:t>. [</a:t>
            </a:r>
            <a:r>
              <a:rPr lang="en-US" b="1" dirty="0"/>
              <a:t>55:</a:t>
            </a:r>
            <a:r>
              <a:rPr lang="en-US" dirty="0"/>
              <a:t>17.1.2.2]</a:t>
            </a:r>
          </a:p>
          <a:p>
            <a:pPr marL="403225" indent="-403225">
              <a:buNone/>
            </a:pPr>
            <a:r>
              <a:rPr lang="en-US" b="1" dirty="0"/>
              <a:t>(C) </a:t>
            </a:r>
            <a:r>
              <a:rPr lang="en-US" dirty="0"/>
              <a:t>The source valve and all downstream piping and components, including wiring to storage system alarms, shall be covered by this code. [</a:t>
            </a:r>
            <a:r>
              <a:rPr lang="en-US" b="1" dirty="0"/>
              <a:t>55:</a:t>
            </a:r>
            <a:r>
              <a:rPr lang="en-US" dirty="0"/>
              <a:t>17.1.2.3]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801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999FE-7F65-4057-A27E-CDAF7F38CF2B}"/>
              </a:ext>
            </a:extLst>
          </p:cNvPr>
          <p:cNvSpPr>
            <a:spLocks noGrp="1"/>
          </p:cNvSpPr>
          <p:nvPr>
            <p:ph idx="1"/>
          </p:nvPr>
        </p:nvSpPr>
        <p:spPr>
          <a:xfrm>
            <a:off x="685800" y="609600"/>
            <a:ext cx="7696200" cy="5562606"/>
          </a:xfrm>
        </p:spPr>
        <p:txBody>
          <a:bodyPr>
            <a:normAutofit/>
          </a:bodyPr>
          <a:lstStyle/>
          <a:p>
            <a:pPr marL="0" indent="0">
              <a:buNone/>
            </a:pPr>
            <a:r>
              <a:rPr lang="en-US" sz="2200" b="1" dirty="0"/>
              <a:t>5.1.3.10.5  Reserve Supply System.</a:t>
            </a:r>
          </a:p>
          <a:p>
            <a:pPr marL="0" indent="0">
              <a:buNone/>
            </a:pPr>
            <a:r>
              <a:rPr lang="en-US" sz="2200" b="1" dirty="0"/>
              <a:t>5.1.3.10.5.1 </a:t>
            </a:r>
            <a:r>
              <a:rPr lang="en-US" sz="2200" dirty="0"/>
              <a:t>A CMG reserve supply system shall consist of either of the following:</a:t>
            </a:r>
          </a:p>
          <a:p>
            <a:pPr marL="0" indent="0">
              <a:buNone/>
            </a:pPr>
            <a:r>
              <a:rPr lang="en-US" sz="2200" dirty="0"/>
              <a:t>(1) A secondary cryogenic vessel</a:t>
            </a:r>
          </a:p>
          <a:p>
            <a:pPr marL="0" indent="0">
              <a:buNone/>
            </a:pPr>
            <a:r>
              <a:rPr lang="en-US" sz="2200" dirty="0"/>
              <a:t>(2) A high-pressure compressed gas source</a:t>
            </a:r>
          </a:p>
          <a:p>
            <a:pPr marL="0" indent="0">
              <a:buNone/>
            </a:pPr>
            <a:r>
              <a:rPr lang="en-US" sz="2200" dirty="0"/>
              <a:t>[</a:t>
            </a:r>
            <a:r>
              <a:rPr lang="en-US" sz="2200" b="1" dirty="0"/>
              <a:t>55:</a:t>
            </a:r>
            <a:r>
              <a:rPr lang="en-US" sz="2200" dirty="0"/>
              <a:t>17.5.1]</a:t>
            </a:r>
          </a:p>
          <a:p>
            <a:pPr marL="0" indent="0">
              <a:buNone/>
            </a:pPr>
            <a:r>
              <a:rPr lang="en-US" sz="2200" b="1" dirty="0"/>
              <a:t>5.1.3.10.5.2 </a:t>
            </a:r>
            <a:r>
              <a:rPr lang="en-US" sz="2200" dirty="0"/>
              <a:t>A cryogenic source reserve supply shall have a switch or sensor to monitor the tank pressure. [</a:t>
            </a:r>
            <a:r>
              <a:rPr lang="en-US" sz="2200" b="1" dirty="0"/>
              <a:t>55:</a:t>
            </a:r>
            <a:r>
              <a:rPr lang="en-US" sz="2200" dirty="0"/>
              <a:t>17.5.2]</a:t>
            </a:r>
          </a:p>
          <a:p>
            <a:pPr marL="0" indent="0">
              <a:buNone/>
            </a:pPr>
            <a:r>
              <a:rPr lang="en-US" sz="2200" b="1" dirty="0"/>
              <a:t>5.1.3.10.5.3 </a:t>
            </a:r>
            <a:r>
              <a:rPr lang="en-US" sz="2200" dirty="0"/>
              <a:t>A compressed gas reserve supply shall meet the following requirements:</a:t>
            </a:r>
          </a:p>
          <a:p>
            <a:pPr marL="0" indent="0">
              <a:buNone/>
            </a:pPr>
            <a:r>
              <a:rPr lang="en-US" sz="2200" dirty="0"/>
              <a:t>(1) It shall be manifolded with no fewer than three gas cylinders.</a:t>
            </a:r>
          </a:p>
          <a:p>
            <a:endParaRPr lang="en-US" sz="2200" dirty="0"/>
          </a:p>
        </p:txBody>
      </p:sp>
    </p:spTree>
    <p:extLst>
      <p:ext uri="{BB962C8B-B14F-4D97-AF65-F5344CB8AC3E}">
        <p14:creationId xmlns:p14="http://schemas.microsoft.com/office/powerpoint/2010/main" val="364753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BEE16-D399-485E-AB0B-C7A2882D7734}"/>
              </a:ext>
            </a:extLst>
          </p:cNvPr>
          <p:cNvSpPr>
            <a:spLocks noGrp="1"/>
          </p:cNvSpPr>
          <p:nvPr>
            <p:ph idx="1"/>
          </p:nvPr>
        </p:nvSpPr>
        <p:spPr>
          <a:xfrm>
            <a:off x="685800" y="609600"/>
            <a:ext cx="7696200" cy="5638807"/>
          </a:xfrm>
        </p:spPr>
        <p:txBody>
          <a:bodyPr>
            <a:normAutofit/>
          </a:bodyPr>
          <a:lstStyle/>
          <a:p>
            <a:pPr marL="344488" indent="-344488">
              <a:buNone/>
            </a:pPr>
            <a:r>
              <a:rPr lang="en-US" sz="2200" dirty="0"/>
              <a:t>(2) It shall have a pressure switch or sensor to monitor the contents using manifold pressure.</a:t>
            </a:r>
          </a:p>
          <a:p>
            <a:pPr marL="344488" indent="-344488">
              <a:buNone/>
            </a:pPr>
            <a:r>
              <a:rPr lang="en-US" sz="2200" dirty="0"/>
              <a:t>(3) It shall have a check valve to prevent backflow into the system.</a:t>
            </a:r>
          </a:p>
          <a:p>
            <a:pPr marL="344488" indent="-344488">
              <a:buNone/>
            </a:pPr>
            <a:r>
              <a:rPr lang="en-US" sz="2200" dirty="0"/>
              <a:t>(4) It shall have a check valve at each connection on the cylinder header to minimize loss of gas from the reserve system.</a:t>
            </a:r>
          </a:p>
          <a:p>
            <a:pPr marL="0" indent="0">
              <a:buNone/>
            </a:pPr>
            <a:r>
              <a:rPr lang="en-US" sz="2200" dirty="0"/>
              <a:t>[</a:t>
            </a:r>
            <a:r>
              <a:rPr lang="en-US" sz="2200" b="1" dirty="0"/>
              <a:t>55:</a:t>
            </a:r>
            <a:r>
              <a:rPr lang="en-US" sz="2200" dirty="0"/>
              <a:t>17.5.3]</a:t>
            </a:r>
          </a:p>
          <a:p>
            <a:pPr marL="0" indent="0">
              <a:buNone/>
            </a:pPr>
            <a:r>
              <a:rPr lang="en-US" sz="2200" b="1" dirty="0"/>
              <a:t>5.1.3.10.6 Cryogenic Fill System.</a:t>
            </a:r>
          </a:p>
          <a:p>
            <a:pPr marL="0" indent="0">
              <a:buNone/>
            </a:pPr>
            <a:r>
              <a:rPr lang="en-US" sz="2200" dirty="0"/>
              <a:t>Cryogenic fluid central supply systems shall include a fill mechanism consisting of the following components:</a:t>
            </a:r>
          </a:p>
          <a:p>
            <a:pPr marL="344488" indent="-344488">
              <a:buNone/>
            </a:pPr>
            <a:r>
              <a:rPr lang="en-US" sz="2200" dirty="0"/>
              <a:t>(1) A nonremovable product-specific fill connection in compliance with CGA V-6, </a:t>
            </a:r>
            <a:r>
              <a:rPr lang="en-US" sz="2200" i="1" dirty="0"/>
              <a:t>Standard Bulk Refrigerated Liquid Transfer Connections</a:t>
            </a:r>
            <a:endParaRPr lang="en-US" sz="2200" dirty="0"/>
          </a:p>
          <a:p>
            <a:pPr marL="344488" indent="-344488">
              <a:buNone/>
            </a:pPr>
            <a:r>
              <a:rPr lang="en-US" sz="2200" dirty="0"/>
              <a:t>(2) A means to cap and secure the fill connection inlet</a:t>
            </a:r>
          </a:p>
          <a:p>
            <a:endParaRPr lang="en-US" sz="2200" dirty="0"/>
          </a:p>
        </p:txBody>
      </p:sp>
    </p:spTree>
    <p:extLst>
      <p:ext uri="{BB962C8B-B14F-4D97-AF65-F5344CB8AC3E}">
        <p14:creationId xmlns:p14="http://schemas.microsoft.com/office/powerpoint/2010/main" val="232415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DDE2B-6B57-4974-9EF5-422F0376E2AE}"/>
              </a:ext>
            </a:extLst>
          </p:cNvPr>
          <p:cNvSpPr>
            <a:spLocks noGrp="1"/>
          </p:cNvSpPr>
          <p:nvPr>
            <p:ph idx="1"/>
          </p:nvPr>
        </p:nvSpPr>
        <p:spPr>
          <a:xfrm>
            <a:off x="685800" y="533401"/>
            <a:ext cx="7696200" cy="5715006"/>
          </a:xfrm>
        </p:spPr>
        <p:txBody>
          <a:bodyPr>
            <a:normAutofit/>
          </a:bodyPr>
          <a:lstStyle/>
          <a:p>
            <a:pPr marL="344488" indent="-344488">
              <a:buNone/>
            </a:pPr>
            <a:r>
              <a:rPr lang="en-US" sz="2200" dirty="0"/>
              <a:t>(3) A check valve to prevent product backflow from the fill inlet</a:t>
            </a:r>
          </a:p>
          <a:p>
            <a:pPr marL="344488" indent="-344488">
              <a:buNone/>
            </a:pPr>
            <a:r>
              <a:rPr lang="en-US" sz="2200" dirty="0"/>
              <a:t>(4) A fill hose purge valve</a:t>
            </a:r>
          </a:p>
          <a:p>
            <a:pPr marL="344488" indent="-344488">
              <a:buNone/>
            </a:pPr>
            <a:r>
              <a:rPr lang="en-US" sz="2200" dirty="0"/>
              <a:t>(5) Supports that hold the fill piping off the ground</a:t>
            </a:r>
          </a:p>
          <a:p>
            <a:pPr marL="344488" indent="-344488">
              <a:buNone/>
            </a:pPr>
            <a:r>
              <a:rPr lang="en-US" sz="2200" dirty="0"/>
              <a:t>(6) A secure connection between the bulk tank and the fill piping</a:t>
            </a:r>
          </a:p>
          <a:p>
            <a:pPr marL="344488" indent="-344488">
              <a:buNone/>
            </a:pPr>
            <a:r>
              <a:rPr lang="en-US" sz="2200" dirty="0"/>
              <a:t>(7) Supports, as necessary, to hold the fill line in position during all operations associated with the filling procedure</a:t>
            </a:r>
          </a:p>
          <a:p>
            <a:pPr marL="0" indent="0">
              <a:buNone/>
            </a:pPr>
            <a:r>
              <a:rPr lang="en-US" sz="2200" dirty="0"/>
              <a:t>[</a:t>
            </a:r>
            <a:r>
              <a:rPr lang="en-US" sz="2200" b="1" dirty="0"/>
              <a:t>55:</a:t>
            </a:r>
            <a:r>
              <a:rPr lang="en-US" sz="2200" dirty="0"/>
              <a:t>17.6]</a:t>
            </a:r>
          </a:p>
          <a:p>
            <a:pPr marL="0" indent="0">
              <a:buNone/>
            </a:pPr>
            <a:r>
              <a:rPr lang="en-US" sz="2200" b="1" dirty="0"/>
              <a:t>5.1.3.10.7 Vaporizers.</a:t>
            </a:r>
          </a:p>
          <a:p>
            <a:pPr marL="0" indent="0">
              <a:buNone/>
            </a:pPr>
            <a:r>
              <a:rPr lang="en-US" sz="2200" b="1" dirty="0"/>
              <a:t>5.1.3.10.7.1 </a:t>
            </a:r>
            <a:r>
              <a:rPr lang="en-US" sz="2200" dirty="0"/>
              <a:t>Vaporizers used to convert cryogenic CMG to a gaseous state shall meet the following requirements:</a:t>
            </a:r>
          </a:p>
          <a:p>
            <a:endParaRPr lang="en-US" sz="2200" dirty="0"/>
          </a:p>
        </p:txBody>
      </p:sp>
    </p:spTree>
    <p:extLst>
      <p:ext uri="{BB962C8B-B14F-4D97-AF65-F5344CB8AC3E}">
        <p14:creationId xmlns:p14="http://schemas.microsoft.com/office/powerpoint/2010/main" val="169433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5CF9C-E39B-40E0-B8B2-0D75A510CDCE}"/>
              </a:ext>
            </a:extLst>
          </p:cNvPr>
          <p:cNvSpPr>
            <a:spLocks noGrp="1"/>
          </p:cNvSpPr>
          <p:nvPr>
            <p:ph idx="1"/>
          </p:nvPr>
        </p:nvSpPr>
        <p:spPr>
          <a:xfrm>
            <a:off x="685800" y="533400"/>
            <a:ext cx="7696200" cy="5715000"/>
          </a:xfrm>
        </p:spPr>
        <p:txBody>
          <a:bodyPr>
            <a:normAutofit/>
          </a:bodyPr>
          <a:lstStyle/>
          <a:p>
            <a:pPr marL="344488" indent="-344488">
              <a:buNone/>
            </a:pPr>
            <a:r>
              <a:rPr lang="en-US" sz="2200" dirty="0"/>
              <a:t>(1) Vaporizers shall be permitted to operate by either ambient heat transfer or external thermal source (e.g., electric heater, hot water, steam).</a:t>
            </a:r>
          </a:p>
          <a:p>
            <a:pPr marL="344488" indent="-344488">
              <a:buNone/>
            </a:pPr>
            <a:r>
              <a:rPr lang="en-US" sz="2200" dirty="0"/>
              <a:t>(2) Vaporizers using a heat source other than ambient air shall be protected in the event of a loss of the energy source.</a:t>
            </a:r>
          </a:p>
          <a:p>
            <a:pPr marL="0" indent="0">
              <a:buNone/>
            </a:pPr>
            <a:r>
              <a:rPr lang="en-US" sz="2200" dirty="0"/>
              <a:t>[</a:t>
            </a:r>
            <a:r>
              <a:rPr lang="en-US" sz="2200" b="1" dirty="0"/>
              <a:t>55:</a:t>
            </a:r>
            <a:r>
              <a:rPr lang="en-US" sz="2200" dirty="0"/>
              <a:t>17.7.1]</a:t>
            </a:r>
          </a:p>
          <a:p>
            <a:pPr marL="0" indent="0">
              <a:buNone/>
            </a:pPr>
            <a:r>
              <a:rPr lang="en-US" sz="2200" b="1" dirty="0"/>
              <a:t>5.1.3.10.7.2 </a:t>
            </a:r>
            <a:r>
              <a:rPr lang="en-US" sz="2200" dirty="0"/>
              <a:t>Vaporizers shall be designed to provide capacity for the customer’s use under the following conditions:</a:t>
            </a:r>
          </a:p>
          <a:p>
            <a:pPr marL="344488" indent="-344488">
              <a:buNone/>
            </a:pPr>
            <a:r>
              <a:rPr lang="en-US" sz="2200" dirty="0"/>
              <a:t>(1) Customer’s average and peak flows</a:t>
            </a:r>
          </a:p>
          <a:p>
            <a:pPr marL="344488" indent="-344488">
              <a:buNone/>
            </a:pPr>
            <a:r>
              <a:rPr lang="en-US" sz="2200" dirty="0"/>
              <a:t>(2) Local conditions (e.g., structures that obstruct air circulation or sunlight)</a:t>
            </a:r>
          </a:p>
          <a:p>
            <a:pPr marL="344488" indent="-344488">
              <a:buNone/>
            </a:pPr>
            <a:r>
              <a:rPr lang="en-US" sz="2200" dirty="0"/>
              <a:t>(3) Seasonal conditions (e.g., freeze periods)</a:t>
            </a:r>
          </a:p>
          <a:p>
            <a:pPr marL="0" indent="0">
              <a:buNone/>
            </a:pPr>
            <a:r>
              <a:rPr lang="en-US" sz="2200" dirty="0"/>
              <a:t>[</a:t>
            </a:r>
            <a:r>
              <a:rPr lang="en-US" sz="2200" b="1" dirty="0"/>
              <a:t>55:</a:t>
            </a:r>
            <a:r>
              <a:rPr lang="en-US" sz="2200" dirty="0"/>
              <a:t>17.7.2]</a:t>
            </a:r>
          </a:p>
          <a:p>
            <a:endParaRPr lang="en-US" sz="2200" dirty="0"/>
          </a:p>
        </p:txBody>
      </p:sp>
    </p:spTree>
    <p:extLst>
      <p:ext uri="{BB962C8B-B14F-4D97-AF65-F5344CB8AC3E}">
        <p14:creationId xmlns:p14="http://schemas.microsoft.com/office/powerpoint/2010/main" val="171034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26FA2-12F5-4754-B6A3-FEB98F569B99}"/>
              </a:ext>
            </a:extLst>
          </p:cNvPr>
          <p:cNvSpPr>
            <a:spLocks noGrp="1"/>
          </p:cNvSpPr>
          <p:nvPr>
            <p:ph idx="1"/>
          </p:nvPr>
        </p:nvSpPr>
        <p:spPr>
          <a:xfrm>
            <a:off x="685800" y="609601"/>
            <a:ext cx="7696200" cy="5638806"/>
          </a:xfrm>
        </p:spPr>
        <p:txBody>
          <a:bodyPr>
            <a:normAutofit fontScale="70000" lnSpcReduction="20000"/>
          </a:bodyPr>
          <a:lstStyle/>
          <a:p>
            <a:pPr marL="0" indent="0">
              <a:buNone/>
            </a:pPr>
            <a:r>
              <a:rPr lang="en-US" b="1" dirty="0"/>
              <a:t>5.1.3.10.7.3 </a:t>
            </a:r>
            <a:r>
              <a:rPr lang="en-US" dirty="0"/>
              <a:t>A system design that uses switching vaporizers shall meet all of the following requirements:</a:t>
            </a:r>
          </a:p>
          <a:p>
            <a:pPr marL="344488" indent="-344488">
              <a:buNone/>
            </a:pPr>
            <a:r>
              <a:rPr lang="en-US" dirty="0"/>
              <a:t>(1) Valves shall be permitted to be manual or automatic.</a:t>
            </a:r>
          </a:p>
          <a:p>
            <a:pPr marL="344488" indent="-344488">
              <a:buNone/>
            </a:pPr>
            <a:r>
              <a:rPr lang="en-US" dirty="0"/>
              <a:t>(2) Valves and piping shall allow an operating vaporizer or an operating section of a vaporizer to be switched to a nonoperating condition for deicing.</a:t>
            </a:r>
          </a:p>
          <a:p>
            <a:pPr marL="344488" indent="-344488">
              <a:buNone/>
            </a:pPr>
            <a:r>
              <a:rPr lang="en-US" dirty="0"/>
              <a:t>(3) The system design shall provide continuous flow of CMG to the health care facility during vaporizer switchover.</a:t>
            </a:r>
          </a:p>
          <a:p>
            <a:pPr marL="344488" indent="-344488">
              <a:buNone/>
            </a:pPr>
            <a:r>
              <a:rPr lang="en-US" dirty="0"/>
              <a:t>(4) The system design shall provide continuous flow of CMG to the health care facility if vaporizer switchover fails.</a:t>
            </a:r>
          </a:p>
          <a:p>
            <a:pPr marL="0" indent="0">
              <a:buNone/>
            </a:pPr>
            <a:r>
              <a:rPr lang="en-US" dirty="0"/>
              <a:t>[</a:t>
            </a:r>
            <a:r>
              <a:rPr lang="en-US" b="1" dirty="0"/>
              <a:t>55:</a:t>
            </a:r>
            <a:r>
              <a:rPr lang="en-US" dirty="0"/>
              <a:t>17.7.3]</a:t>
            </a:r>
          </a:p>
          <a:p>
            <a:pPr marL="0" indent="0">
              <a:buNone/>
            </a:pPr>
            <a:r>
              <a:rPr lang="en-US" b="1" dirty="0"/>
              <a:t>5.1.3.10.7.4 </a:t>
            </a:r>
            <a:r>
              <a:rPr lang="en-US" dirty="0"/>
              <a:t>Where a vaporizer uses an external thermal source, the flow of the CMG shall be unaffected by the loss of the external thermal source by one of the following methods:</a:t>
            </a:r>
          </a:p>
          <a:p>
            <a:endParaRPr lang="en-US" dirty="0"/>
          </a:p>
        </p:txBody>
      </p:sp>
    </p:spTree>
    <p:extLst>
      <p:ext uri="{BB962C8B-B14F-4D97-AF65-F5344CB8AC3E}">
        <p14:creationId xmlns:p14="http://schemas.microsoft.com/office/powerpoint/2010/main" val="151985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4C4A7-4D8F-4942-84EB-22B02B96AD09}"/>
              </a:ext>
            </a:extLst>
          </p:cNvPr>
          <p:cNvSpPr>
            <a:spLocks noGrp="1"/>
          </p:cNvSpPr>
          <p:nvPr>
            <p:ph idx="1"/>
          </p:nvPr>
        </p:nvSpPr>
        <p:spPr>
          <a:xfrm>
            <a:off x="685800" y="685801"/>
            <a:ext cx="7696200" cy="5562606"/>
          </a:xfrm>
        </p:spPr>
        <p:txBody>
          <a:bodyPr>
            <a:normAutofit/>
          </a:bodyPr>
          <a:lstStyle/>
          <a:p>
            <a:pPr marL="344488" indent="-344488">
              <a:buNone/>
            </a:pPr>
            <a:r>
              <a:rPr lang="en-US" sz="2200" dirty="0"/>
              <a:t>(1) Reserve ambient heat transfer vaporizers sized for at least one day’s average supply and piped so that the flow of the CMG is unaffected by flow stoppage through the external thermal source vaporizer</a:t>
            </a:r>
          </a:p>
          <a:p>
            <a:pPr marL="344488" indent="-344488">
              <a:buNone/>
            </a:pPr>
            <a:r>
              <a:rPr lang="en-US" sz="2200" dirty="0"/>
              <a:t>(2) A noncryogenic source capable of providing at least one day’s average supply</a:t>
            </a:r>
          </a:p>
          <a:p>
            <a:pPr marL="0" indent="0">
              <a:buNone/>
            </a:pPr>
            <a:r>
              <a:rPr lang="en-US" sz="2200" dirty="0"/>
              <a:t>[</a:t>
            </a:r>
            <a:r>
              <a:rPr lang="en-US" sz="2200" b="1" dirty="0"/>
              <a:t>55:</a:t>
            </a:r>
            <a:r>
              <a:rPr lang="en-US" sz="2200" dirty="0"/>
              <a:t>17.7.4]</a:t>
            </a:r>
          </a:p>
          <a:p>
            <a:pPr marL="0" indent="0">
              <a:buNone/>
            </a:pPr>
            <a:r>
              <a:rPr lang="en-US" sz="2200" b="1" dirty="0"/>
              <a:t>5.1.3.10.7.5 </a:t>
            </a:r>
            <a:r>
              <a:rPr lang="en-US" sz="2200" dirty="0"/>
              <a:t>Where vaporizers are used in the reserve system, they shall be as follows:</a:t>
            </a:r>
          </a:p>
          <a:p>
            <a:pPr marL="344488" indent="-344488">
              <a:buNone/>
            </a:pPr>
            <a:r>
              <a:rPr lang="en-US" sz="2200" dirty="0"/>
              <a:t>(1) Sized by the supplier to provide a source of vaporized CMG from the reserve bulk liquid storage vessel during times when the reserve system is operational</a:t>
            </a:r>
          </a:p>
          <a:p>
            <a:pPr marL="344488" indent="-344488">
              <a:buNone/>
            </a:pPr>
            <a:r>
              <a:rPr lang="en-US" sz="2200" dirty="0"/>
              <a:t>(2) Able to provide a flow rate equal to at least that of the main system vaporizer(s); however, the duration of flow might be different</a:t>
            </a:r>
          </a:p>
          <a:p>
            <a:endParaRPr lang="en-US" sz="2200" dirty="0"/>
          </a:p>
        </p:txBody>
      </p:sp>
    </p:spTree>
    <p:extLst>
      <p:ext uri="{BB962C8B-B14F-4D97-AF65-F5344CB8AC3E}">
        <p14:creationId xmlns:p14="http://schemas.microsoft.com/office/powerpoint/2010/main" val="1498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792D5-31D2-4577-8FBC-4549D03DCC49}"/>
              </a:ext>
            </a:extLst>
          </p:cNvPr>
          <p:cNvSpPr>
            <a:spLocks noGrp="1"/>
          </p:cNvSpPr>
          <p:nvPr>
            <p:ph idx="1"/>
          </p:nvPr>
        </p:nvSpPr>
        <p:spPr>
          <a:xfrm>
            <a:off x="690246" y="609601"/>
            <a:ext cx="7691754" cy="5638806"/>
          </a:xfrm>
        </p:spPr>
        <p:txBody>
          <a:bodyPr>
            <a:normAutofit/>
          </a:bodyPr>
          <a:lstStyle/>
          <a:p>
            <a:pPr marL="0" indent="0">
              <a:buNone/>
            </a:pPr>
            <a:r>
              <a:rPr lang="en-US" sz="2200" dirty="0"/>
              <a:t>(3) Indirectly heated by ambient air</a:t>
            </a:r>
          </a:p>
          <a:p>
            <a:pPr marL="0" indent="0">
              <a:buNone/>
            </a:pPr>
            <a:r>
              <a:rPr lang="en-US" sz="2200" dirty="0"/>
              <a:t>[</a:t>
            </a:r>
            <a:r>
              <a:rPr lang="en-US" sz="2200" b="1" dirty="0"/>
              <a:t>55:</a:t>
            </a:r>
            <a:r>
              <a:rPr lang="en-US" sz="2200" dirty="0"/>
              <a:t>17.7.5]</a:t>
            </a:r>
          </a:p>
          <a:p>
            <a:pPr marL="0" indent="0">
              <a:buNone/>
            </a:pPr>
            <a:r>
              <a:rPr lang="en-US" sz="2200" b="1" dirty="0"/>
              <a:t>5.1.3.10.7.6 </a:t>
            </a:r>
            <a:r>
              <a:rPr lang="en-US" sz="2200" dirty="0"/>
              <a:t>Low-temperature protection systems that interrupt or reduce flow shall not be used on the reserve system of cryogenic fluid central supply systems. [</a:t>
            </a:r>
            <a:r>
              <a:rPr lang="en-US" sz="2200" b="1" dirty="0"/>
              <a:t>55:</a:t>
            </a:r>
            <a:r>
              <a:rPr lang="en-US" sz="2200" dirty="0"/>
              <a:t>17.7.6]</a:t>
            </a:r>
          </a:p>
          <a:p>
            <a:pPr marL="0" indent="0">
              <a:buNone/>
            </a:pPr>
            <a:r>
              <a:rPr lang="en-US" sz="2200" b="1" dirty="0"/>
              <a:t>5.1.3.10.8 High-Pressure Manifolds.</a:t>
            </a:r>
          </a:p>
          <a:p>
            <a:pPr marL="0" indent="0">
              <a:buNone/>
            </a:pPr>
            <a:r>
              <a:rPr lang="en-US" sz="2200" b="1" dirty="0"/>
              <a:t>5.1.3.10.8.1 </a:t>
            </a:r>
            <a:r>
              <a:rPr lang="en-US" sz="2200" dirty="0"/>
              <a:t>Manifold assemblies shall be fit for service and shall have supports that are independent of the cylinders. [</a:t>
            </a:r>
            <a:r>
              <a:rPr lang="en-US" sz="2200" b="1" dirty="0"/>
              <a:t>55:</a:t>
            </a:r>
            <a:r>
              <a:rPr lang="en-US" sz="2200" dirty="0"/>
              <a:t>17.8.1]</a:t>
            </a:r>
          </a:p>
          <a:p>
            <a:pPr marL="0" indent="0">
              <a:buNone/>
            </a:pPr>
            <a:r>
              <a:rPr lang="en-US" sz="2200" b="1" dirty="0"/>
              <a:t>5.1.3.10.8.2 </a:t>
            </a:r>
            <a:r>
              <a:rPr lang="en-US" sz="2200" dirty="0"/>
              <a:t>Cylinders on the manifold shall be secured against falling. [</a:t>
            </a:r>
            <a:r>
              <a:rPr lang="en-US" sz="2200" b="1" dirty="0"/>
              <a:t>55:</a:t>
            </a:r>
            <a:r>
              <a:rPr lang="en-US" sz="2200" dirty="0"/>
              <a:t>17.8.2]</a:t>
            </a:r>
          </a:p>
          <a:p>
            <a:pPr marL="0" indent="0">
              <a:buNone/>
            </a:pPr>
            <a:r>
              <a:rPr lang="en-US" sz="2200" b="1" dirty="0"/>
              <a:t>5.1.3.10.8.3 </a:t>
            </a:r>
            <a:r>
              <a:rPr lang="en-US" sz="2200" b="1" dirty="0">
                <a:hlinkClick r:id="rId2"/>
              </a:rPr>
              <a:t>*</a:t>
            </a:r>
            <a:r>
              <a:rPr lang="en-US" sz="2200" b="1" dirty="0"/>
              <a:t> </a:t>
            </a:r>
            <a:r>
              <a:rPr lang="en-US" sz="2200" dirty="0"/>
              <a:t>Cylinders on the manifold shall have the same service pressure rating or the filled pressure of each cylinder shall not exceed the service pressure rating of the lowest rated cylinder on the manifold. [</a:t>
            </a:r>
            <a:r>
              <a:rPr lang="en-US" sz="2200" b="1" dirty="0"/>
              <a:t>55:</a:t>
            </a:r>
            <a:r>
              <a:rPr lang="en-US" sz="2200" dirty="0"/>
              <a:t>17.8.3]</a:t>
            </a:r>
          </a:p>
          <a:p>
            <a:endParaRPr lang="en-US" sz="2200" dirty="0"/>
          </a:p>
        </p:txBody>
      </p:sp>
    </p:spTree>
    <p:extLst>
      <p:ext uri="{BB962C8B-B14F-4D97-AF65-F5344CB8AC3E}">
        <p14:creationId xmlns:p14="http://schemas.microsoft.com/office/powerpoint/2010/main" val="311603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BC65F-F143-4096-BF91-93B93DBA0A16}"/>
              </a:ext>
            </a:extLst>
          </p:cNvPr>
          <p:cNvSpPr>
            <a:spLocks noGrp="1"/>
          </p:cNvSpPr>
          <p:nvPr>
            <p:ph idx="1"/>
          </p:nvPr>
        </p:nvSpPr>
        <p:spPr>
          <a:xfrm>
            <a:off x="609600" y="685801"/>
            <a:ext cx="7848600" cy="5562606"/>
          </a:xfrm>
        </p:spPr>
        <p:txBody>
          <a:bodyPr>
            <a:normAutofit/>
          </a:bodyPr>
          <a:lstStyle/>
          <a:p>
            <a:pPr marL="0" indent="0">
              <a:buNone/>
            </a:pPr>
            <a:r>
              <a:rPr lang="en-US" sz="2200" b="1" dirty="0"/>
              <a:t>5.1.3.10.9 Pressure Control Devices.</a:t>
            </a:r>
          </a:p>
          <a:p>
            <a:pPr marL="0" indent="0">
              <a:buNone/>
            </a:pPr>
            <a:r>
              <a:rPr lang="en-US" sz="2200" dirty="0"/>
              <a:t>The final pressure control device assembly or assemblies shall not be fabricated on-site. [</a:t>
            </a:r>
            <a:r>
              <a:rPr lang="en-US" sz="2200" b="1" dirty="0"/>
              <a:t>55:</a:t>
            </a:r>
            <a:r>
              <a:rPr lang="en-US" sz="2200" dirty="0"/>
              <a:t>17.9]</a:t>
            </a:r>
          </a:p>
          <a:p>
            <a:pPr marL="0" indent="0">
              <a:buNone/>
            </a:pPr>
            <a:r>
              <a:rPr lang="en-US" sz="2200" b="1" dirty="0"/>
              <a:t>5.1.3.10.10 Pressure Relief Devices.</a:t>
            </a:r>
          </a:p>
          <a:p>
            <a:pPr marL="0" indent="0">
              <a:buNone/>
            </a:pPr>
            <a:r>
              <a:rPr lang="en-US" sz="2200" b="1" dirty="0"/>
              <a:t>5.1.3.10.10.1 </a:t>
            </a:r>
            <a:r>
              <a:rPr lang="en-US" sz="2200" dirty="0"/>
              <a:t>Pressure relief devices (PRDs) shall meet the following requirements:</a:t>
            </a:r>
          </a:p>
          <a:p>
            <a:pPr marL="344488" indent="-344488">
              <a:buNone/>
            </a:pPr>
            <a:r>
              <a:rPr lang="en-US" sz="2200" dirty="0"/>
              <a:t>(1) PRDs shall have a relief pressure setting not higher than the maximum allowable working pressure (MAWP) of the component with the lowest working pressure rating in the portion of the system being protected.</a:t>
            </a:r>
          </a:p>
          <a:p>
            <a:pPr marL="344488" indent="-344488">
              <a:buNone/>
            </a:pPr>
            <a:r>
              <a:rPr lang="en-US" sz="2200" dirty="0"/>
              <a:t>(2) PRDs shall be of brass or bronze construction.</a:t>
            </a:r>
          </a:p>
          <a:p>
            <a:pPr marL="344488" indent="-344488">
              <a:buNone/>
            </a:pPr>
            <a:r>
              <a:rPr lang="en-US" sz="2200" dirty="0"/>
              <a:t>(3) PRDs shall be designed for the specific gas service.</a:t>
            </a:r>
          </a:p>
          <a:p>
            <a:pPr marL="344488" indent="-344488">
              <a:buNone/>
            </a:pPr>
            <a:r>
              <a:rPr lang="en-US" sz="2200" dirty="0"/>
              <a:t>(4) PRDs shall have the discharge protected to prevent the entry of rain or snow.</a:t>
            </a:r>
          </a:p>
          <a:p>
            <a:endParaRPr lang="en-US" sz="2200" dirty="0"/>
          </a:p>
        </p:txBody>
      </p:sp>
    </p:spTree>
    <p:extLst>
      <p:ext uri="{BB962C8B-B14F-4D97-AF65-F5344CB8AC3E}">
        <p14:creationId xmlns:p14="http://schemas.microsoft.com/office/powerpoint/2010/main" val="21071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D190D-335A-4BDC-9F60-D9A13D49F8C7}"/>
              </a:ext>
            </a:extLst>
          </p:cNvPr>
          <p:cNvSpPr>
            <a:spLocks noGrp="1"/>
          </p:cNvSpPr>
          <p:nvPr>
            <p:ph idx="1"/>
          </p:nvPr>
        </p:nvSpPr>
        <p:spPr>
          <a:xfrm>
            <a:off x="685800" y="685801"/>
            <a:ext cx="7696200" cy="5562606"/>
          </a:xfrm>
        </p:spPr>
        <p:txBody>
          <a:bodyPr>
            <a:normAutofit/>
          </a:bodyPr>
          <a:lstStyle/>
          <a:p>
            <a:pPr marL="344488" indent="-344488">
              <a:buNone/>
            </a:pPr>
            <a:r>
              <a:rPr lang="en-US" sz="2000" dirty="0"/>
              <a:t>(5) PRDs shall be designed in accordance with ASME B31.3, </a:t>
            </a:r>
            <a:r>
              <a:rPr lang="en-US" sz="2000" i="1" dirty="0"/>
              <a:t>Process Piping</a:t>
            </a:r>
            <a:r>
              <a:rPr lang="en-US" sz="2000" dirty="0"/>
              <a:t>.</a:t>
            </a:r>
          </a:p>
          <a:p>
            <a:pPr marL="0" indent="0">
              <a:buNone/>
            </a:pPr>
            <a:r>
              <a:rPr lang="en-US" sz="2000" dirty="0"/>
              <a:t>[</a:t>
            </a:r>
            <a:r>
              <a:rPr lang="en-US" sz="2000" b="1" dirty="0"/>
              <a:t>55:</a:t>
            </a:r>
            <a:r>
              <a:rPr lang="en-US" sz="2000" dirty="0"/>
              <a:t>17.10.1]</a:t>
            </a:r>
          </a:p>
          <a:p>
            <a:pPr marL="0" indent="0">
              <a:buNone/>
            </a:pPr>
            <a:r>
              <a:rPr lang="en-US" sz="2000" b="1" dirty="0"/>
              <a:t>5.1.3.10.10.2 </a:t>
            </a:r>
            <a:r>
              <a:rPr lang="en-US" sz="2000" dirty="0"/>
              <a:t>PRDs shall have an identifier that contains the date of manufacture or test. [</a:t>
            </a:r>
            <a:r>
              <a:rPr lang="en-US" sz="2000" b="1" dirty="0"/>
              <a:t>55:</a:t>
            </a:r>
            <a:r>
              <a:rPr lang="en-US" sz="2000" dirty="0"/>
              <a:t>17.10.2]</a:t>
            </a:r>
          </a:p>
          <a:p>
            <a:pPr marL="0" indent="0">
              <a:buNone/>
            </a:pPr>
            <a:r>
              <a:rPr lang="en-US" sz="2000" b="1" dirty="0"/>
              <a:t>5.1.3.10.10.3 </a:t>
            </a:r>
            <a:r>
              <a:rPr lang="en-US" sz="2000" dirty="0"/>
              <a:t>The final line pressure relief valves shall be approved by a nationally recognized organization and shall have a relief capacity greater than or equal to the maximum throughput of the final line regulator. [</a:t>
            </a:r>
            <a:r>
              <a:rPr lang="en-US" sz="2000" b="1" dirty="0"/>
              <a:t>55:</a:t>
            </a:r>
            <a:r>
              <a:rPr lang="en-US" sz="2000" dirty="0"/>
              <a:t>17.10.3]</a:t>
            </a:r>
          </a:p>
          <a:p>
            <a:pPr marL="344488" indent="-344488">
              <a:buNone/>
            </a:pPr>
            <a:r>
              <a:rPr lang="en-US" sz="2000" b="1" dirty="0"/>
              <a:t>(A) </a:t>
            </a:r>
            <a:r>
              <a:rPr lang="en-US" sz="2000" dirty="0"/>
              <a:t>The pressure relief valve shall be set at 50 percent above the normal working pressure, but no higher than the MAWP, of the health care facility pipeline. [</a:t>
            </a:r>
            <a:r>
              <a:rPr lang="en-US" sz="2000" b="1" dirty="0"/>
              <a:t>55:</a:t>
            </a:r>
            <a:r>
              <a:rPr lang="en-US" sz="2000" dirty="0"/>
              <a:t>17.10.3.1]</a:t>
            </a:r>
          </a:p>
          <a:p>
            <a:pPr marL="344488" indent="-344488">
              <a:buNone/>
            </a:pPr>
            <a:r>
              <a:rPr lang="en-US" sz="2000" b="1" dirty="0"/>
              <a:t>(B) </a:t>
            </a:r>
            <a:r>
              <a:rPr lang="en-US" sz="2000" dirty="0"/>
              <a:t>The relief valve information shall be permanently identified either on the nameplate of the relief valve or on a permanently attached metal tag. [</a:t>
            </a:r>
            <a:r>
              <a:rPr lang="en-US" sz="2000" b="1" dirty="0"/>
              <a:t>55:</a:t>
            </a:r>
            <a:r>
              <a:rPr lang="en-US" sz="2000" dirty="0"/>
              <a:t>17.10.3.2]</a:t>
            </a:r>
          </a:p>
          <a:p>
            <a:endParaRPr lang="en-US" sz="2000" dirty="0"/>
          </a:p>
        </p:txBody>
      </p:sp>
    </p:spTree>
    <p:extLst>
      <p:ext uri="{BB962C8B-B14F-4D97-AF65-F5344CB8AC3E}">
        <p14:creationId xmlns:p14="http://schemas.microsoft.com/office/powerpoint/2010/main" val="2116686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F03E6-9B63-4244-A5D0-86F7DBD43F55}"/>
              </a:ext>
            </a:extLst>
          </p:cNvPr>
          <p:cNvSpPr>
            <a:spLocks noGrp="1"/>
          </p:cNvSpPr>
          <p:nvPr>
            <p:ph idx="1"/>
          </p:nvPr>
        </p:nvSpPr>
        <p:spPr>
          <a:xfrm>
            <a:off x="685800" y="609601"/>
            <a:ext cx="7696200" cy="5638806"/>
          </a:xfrm>
        </p:spPr>
        <p:txBody>
          <a:bodyPr>
            <a:normAutofit/>
          </a:bodyPr>
          <a:lstStyle/>
          <a:p>
            <a:pPr marL="0" indent="0">
              <a:buNone/>
            </a:pPr>
            <a:r>
              <a:rPr lang="en-US" sz="2000" b="1" dirty="0"/>
              <a:t>5.1.3.10.11 Tubing and Valves.</a:t>
            </a:r>
          </a:p>
          <a:p>
            <a:pPr marL="0" indent="0">
              <a:buNone/>
            </a:pPr>
            <a:r>
              <a:rPr lang="en-US" sz="2000" b="1" dirty="0"/>
              <a:t>5.1.3.10.11.1 </a:t>
            </a:r>
            <a:r>
              <a:rPr lang="en-US" sz="2000" dirty="0"/>
              <a:t>New, hard-drawn Type K or L copper tube shall be used for all process piping. [</a:t>
            </a:r>
            <a:r>
              <a:rPr lang="en-US" sz="2000" b="1" dirty="0"/>
              <a:t>55:</a:t>
            </a:r>
            <a:r>
              <a:rPr lang="en-US" sz="2000" dirty="0"/>
              <a:t>17.11.1]</a:t>
            </a:r>
          </a:p>
          <a:p>
            <a:pPr marL="344488" indent="-344488">
              <a:buNone/>
            </a:pPr>
            <a:r>
              <a:rPr lang="en-US" sz="2000" b="1" dirty="0"/>
              <a:t>(A) </a:t>
            </a:r>
            <a:r>
              <a:rPr lang="en-US" sz="2000" dirty="0"/>
              <a:t>Tubing shall comply with ASTM B819, </a:t>
            </a:r>
            <a:r>
              <a:rPr lang="en-US" sz="2000" i="1" dirty="0"/>
              <a:t>Standard Specification for Seamless Copper Tube for Medical Gas Systems</a:t>
            </a:r>
            <a:r>
              <a:rPr lang="en-US" sz="2000" dirty="0"/>
              <a:t>. [</a:t>
            </a:r>
            <a:r>
              <a:rPr lang="en-US" sz="2000" b="1" dirty="0"/>
              <a:t>55:</a:t>
            </a:r>
            <a:r>
              <a:rPr lang="en-US" sz="2000" dirty="0"/>
              <a:t>17.11.1.1]</a:t>
            </a:r>
          </a:p>
          <a:p>
            <a:pPr marL="344488" indent="-344488">
              <a:buNone/>
            </a:pPr>
            <a:r>
              <a:rPr lang="en-US" sz="2000" b="1" dirty="0"/>
              <a:t>(B) </a:t>
            </a:r>
            <a:r>
              <a:rPr lang="en-US" sz="2000" dirty="0"/>
              <a:t>Tubing shall be capped and bear the marking OXY or MEDICAL or be otherwise packaged and labeled to indicate it is clean for oxygen service according to the supplier’s policy. [</a:t>
            </a:r>
            <a:r>
              <a:rPr lang="en-US" sz="2000" b="1" dirty="0"/>
              <a:t>55:</a:t>
            </a:r>
            <a:r>
              <a:rPr lang="en-US" sz="2000" dirty="0"/>
              <a:t>17.11.1.2]</a:t>
            </a:r>
          </a:p>
          <a:p>
            <a:pPr marL="0" indent="0">
              <a:buNone/>
            </a:pPr>
            <a:r>
              <a:rPr lang="en-US" sz="2000" b="1" dirty="0"/>
              <a:t>5.1.3.10.11.2 </a:t>
            </a:r>
          </a:p>
          <a:p>
            <a:pPr marL="344488" indent="-344488">
              <a:buNone/>
            </a:pPr>
            <a:r>
              <a:rPr lang="en-US" sz="2000" b="1" dirty="0"/>
              <a:t>(A) </a:t>
            </a:r>
            <a:r>
              <a:rPr lang="en-US" sz="2000" dirty="0"/>
              <a:t>Instrumentation tubing shall be constructed of annealed copper tubing or seamless stainless steel tubing. [</a:t>
            </a:r>
            <a:r>
              <a:rPr lang="en-US" sz="2000" b="1" dirty="0"/>
              <a:t>55:</a:t>
            </a:r>
            <a:r>
              <a:rPr lang="en-US" sz="2000" dirty="0"/>
              <a:t>17.11.2.1]</a:t>
            </a:r>
          </a:p>
          <a:p>
            <a:pPr marL="344488" indent="-344488">
              <a:buNone/>
            </a:pPr>
            <a:r>
              <a:rPr lang="en-US" sz="2000" b="1" dirty="0"/>
              <a:t>(B) </a:t>
            </a:r>
            <a:r>
              <a:rPr lang="en-US" sz="2000" dirty="0"/>
              <a:t>Copper tubing shall comply with ASTM B88, </a:t>
            </a:r>
            <a:r>
              <a:rPr lang="en-US" sz="2000" i="1" dirty="0"/>
              <a:t>Standard Specification for Seamless Copper Water Tube</a:t>
            </a:r>
            <a:r>
              <a:rPr lang="en-US" sz="2000" dirty="0"/>
              <a:t>. [</a:t>
            </a:r>
            <a:r>
              <a:rPr lang="en-US" sz="2000" b="1" dirty="0"/>
              <a:t>55:</a:t>
            </a:r>
            <a:r>
              <a:rPr lang="en-US" sz="2000" dirty="0"/>
              <a:t>17.11.2.2]</a:t>
            </a:r>
          </a:p>
          <a:p>
            <a:endParaRPr lang="en-US" sz="2000" dirty="0"/>
          </a:p>
        </p:txBody>
      </p:sp>
    </p:spTree>
    <p:extLst>
      <p:ext uri="{BB962C8B-B14F-4D97-AF65-F5344CB8AC3E}">
        <p14:creationId xmlns:p14="http://schemas.microsoft.com/office/powerpoint/2010/main" val="114258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17AD8-FB12-47AA-A659-82679DAAD79B}"/>
              </a:ext>
            </a:extLst>
          </p:cNvPr>
          <p:cNvSpPr>
            <a:spLocks noGrp="1"/>
          </p:cNvSpPr>
          <p:nvPr>
            <p:ph idx="1"/>
          </p:nvPr>
        </p:nvSpPr>
        <p:spPr>
          <a:xfrm>
            <a:off x="609600" y="609601"/>
            <a:ext cx="7772400" cy="5638806"/>
          </a:xfrm>
        </p:spPr>
        <p:txBody>
          <a:bodyPr>
            <a:normAutofit/>
          </a:bodyPr>
          <a:lstStyle/>
          <a:p>
            <a:pPr marL="0" indent="0">
              <a:buNone/>
            </a:pPr>
            <a:r>
              <a:rPr lang="en-US" sz="2200" b="1" dirty="0"/>
              <a:t>5.1.3.10.2 Cryogenic Fluid Central Supply Systems Installation.</a:t>
            </a:r>
          </a:p>
          <a:p>
            <a:pPr marL="0" indent="0">
              <a:buNone/>
            </a:pPr>
            <a:r>
              <a:rPr lang="en-US" sz="2200" b="1" dirty="0"/>
              <a:t>5.1.3.10.2.1 </a:t>
            </a:r>
            <a:r>
              <a:rPr lang="en-US" sz="2200" dirty="0"/>
              <a:t>Cryogenic fluid central supply systems shall be installed by personnel qualified in accordance with CGA M-1, </a:t>
            </a:r>
            <a:r>
              <a:rPr lang="en-US" sz="2200" i="1" dirty="0"/>
              <a:t>Standard for Medical Gas Supply Systems at Health Care Facilities,</a:t>
            </a:r>
            <a:r>
              <a:rPr lang="en-US" sz="2200" dirty="0"/>
              <a:t> or ASSE 6015, </a:t>
            </a:r>
            <a:r>
              <a:rPr lang="en-US" sz="2200" i="1" dirty="0"/>
              <a:t>Professional Qualifications Standard for Bulk Medical Gas Systems Installers.</a:t>
            </a:r>
            <a:r>
              <a:rPr lang="en-US" sz="2200" dirty="0"/>
              <a:t> [</a:t>
            </a:r>
            <a:r>
              <a:rPr lang="en-US" sz="2200" b="1" dirty="0"/>
              <a:t>55:</a:t>
            </a:r>
            <a:r>
              <a:rPr lang="en-US" sz="2200" dirty="0"/>
              <a:t>17.2.1]</a:t>
            </a:r>
          </a:p>
          <a:p>
            <a:pPr marL="0" indent="0">
              <a:buNone/>
            </a:pPr>
            <a:r>
              <a:rPr lang="en-US" sz="2200" b="1" dirty="0"/>
              <a:t>5.1.3.10.2.2 </a:t>
            </a:r>
            <a:r>
              <a:rPr lang="en-US" sz="2200" dirty="0"/>
              <a:t>Cryogenic fluid central supply systems shall be installed in compliance with the Food and Drug Administration (FDA) Current Good Manufacturing Practices per 21 CFR 210 and 21 CFR 211. [</a:t>
            </a:r>
            <a:r>
              <a:rPr lang="en-US" sz="2200" b="1" dirty="0"/>
              <a:t>55:</a:t>
            </a:r>
            <a:r>
              <a:rPr lang="en-US" sz="2200" dirty="0"/>
              <a:t>17.2.2]</a:t>
            </a:r>
          </a:p>
          <a:p>
            <a:pPr marL="0" indent="0">
              <a:buNone/>
            </a:pPr>
            <a:r>
              <a:rPr lang="en-US" sz="2200" b="1" dirty="0"/>
              <a:t>5.1.3.10.2.3 </a:t>
            </a:r>
            <a:r>
              <a:rPr lang="en-US" sz="2200" dirty="0"/>
              <a:t>Cryogenic fluid central supply systems shall be anchored with foundations in accordance with CGA M-1, </a:t>
            </a:r>
            <a:r>
              <a:rPr lang="en-US" sz="2200" i="1" dirty="0"/>
              <a:t>Standard for Medical Gas Supply Systems at Health Care Facilities</a:t>
            </a:r>
            <a:r>
              <a:rPr lang="en-US" sz="2200" dirty="0"/>
              <a:t>. [</a:t>
            </a:r>
            <a:r>
              <a:rPr lang="en-US" sz="2200" b="1" dirty="0"/>
              <a:t>55:</a:t>
            </a:r>
            <a:r>
              <a:rPr lang="en-US" sz="2200" dirty="0"/>
              <a:t>17.2.3]</a:t>
            </a:r>
          </a:p>
          <a:p>
            <a:pPr marL="0" indent="0">
              <a:buNone/>
            </a:pPr>
            <a:endParaRPr lang="en-US" dirty="0"/>
          </a:p>
        </p:txBody>
      </p:sp>
    </p:spTree>
    <p:extLst>
      <p:ext uri="{BB962C8B-B14F-4D97-AF65-F5344CB8AC3E}">
        <p14:creationId xmlns:p14="http://schemas.microsoft.com/office/powerpoint/2010/main" val="102186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9E32F-1F09-4871-9BCF-CB2435EABAA9}"/>
              </a:ext>
            </a:extLst>
          </p:cNvPr>
          <p:cNvSpPr>
            <a:spLocks noGrp="1"/>
          </p:cNvSpPr>
          <p:nvPr>
            <p:ph idx="1"/>
          </p:nvPr>
        </p:nvSpPr>
        <p:spPr>
          <a:xfrm>
            <a:off x="609600" y="609601"/>
            <a:ext cx="7772400" cy="5638806"/>
          </a:xfrm>
        </p:spPr>
        <p:txBody>
          <a:bodyPr>
            <a:normAutofit/>
          </a:bodyPr>
          <a:lstStyle/>
          <a:p>
            <a:pPr marL="0" indent="0">
              <a:buNone/>
            </a:pPr>
            <a:r>
              <a:rPr lang="en-US" sz="2000" b="1" dirty="0"/>
              <a:t>5.1.3.10.11.3 </a:t>
            </a:r>
            <a:r>
              <a:rPr lang="en-US" sz="2000" dirty="0"/>
              <a:t>Valves of quick-open or quarter-turn designs, such as ball or plug valves, shall not be permitted in the portion of an oxygen piping system operating above 435 psi [3000 kPa]. [</a:t>
            </a:r>
            <a:r>
              <a:rPr lang="en-US" sz="2000" b="1" dirty="0"/>
              <a:t>55:</a:t>
            </a:r>
            <a:r>
              <a:rPr lang="en-US" sz="2000" dirty="0"/>
              <a:t>17.11.3]</a:t>
            </a:r>
          </a:p>
          <a:p>
            <a:pPr marL="0" indent="0">
              <a:buNone/>
            </a:pPr>
            <a:r>
              <a:rPr lang="en-US" sz="2000" b="1" dirty="0"/>
              <a:t>5.1.3.10.11.4 </a:t>
            </a:r>
          </a:p>
          <a:p>
            <a:pPr marL="344488" indent="-344488">
              <a:buNone/>
            </a:pPr>
            <a:r>
              <a:rPr lang="en-US" sz="2000" b="1" dirty="0"/>
              <a:t>(A) </a:t>
            </a:r>
            <a:r>
              <a:rPr lang="en-US" sz="2000" b="1" dirty="0">
                <a:hlinkClick r:id="rId2"/>
              </a:rPr>
              <a:t>*</a:t>
            </a:r>
            <a:r>
              <a:rPr lang="en-US" sz="2000" b="1" dirty="0"/>
              <a:t> </a:t>
            </a:r>
            <a:r>
              <a:rPr lang="en-US" sz="2000" dirty="0"/>
              <a:t>Alternate materials of construction for piping, tubing, valves, and instruments shall be permitted for installation at the request of the health care facility or the supplier. [</a:t>
            </a:r>
            <a:r>
              <a:rPr lang="en-US" sz="2000" b="1" dirty="0"/>
              <a:t>55:</a:t>
            </a:r>
            <a:r>
              <a:rPr lang="en-US" sz="2000" dirty="0"/>
              <a:t>17.11.4.1]</a:t>
            </a:r>
          </a:p>
          <a:p>
            <a:pPr marL="344488" indent="-344488">
              <a:buNone/>
            </a:pPr>
            <a:r>
              <a:rPr lang="en-US" sz="2000" b="1" dirty="0"/>
              <a:t>(B) </a:t>
            </a:r>
            <a:r>
              <a:rPr lang="en-US" sz="2000" dirty="0"/>
              <a:t>Technical documentation of alternate materials shall be submitted to the health care facility QA representative to demonstrate equivalency. [</a:t>
            </a:r>
            <a:r>
              <a:rPr lang="en-US" sz="2000" b="1" dirty="0"/>
              <a:t>55:</a:t>
            </a:r>
            <a:r>
              <a:rPr lang="en-US" sz="2000" dirty="0"/>
              <a:t>17.11.4.2]</a:t>
            </a:r>
          </a:p>
          <a:p>
            <a:pPr marL="0" indent="0">
              <a:buNone/>
            </a:pPr>
            <a:r>
              <a:rPr lang="en-US" sz="2000" b="1" dirty="0"/>
              <a:t>5.1.3.10.12 </a:t>
            </a:r>
            <a:r>
              <a:rPr lang="en-US" sz="2000" b="1" u="sng" dirty="0">
                <a:hlinkClick r:id="rId3"/>
              </a:rPr>
              <a:t>*</a:t>
            </a:r>
            <a:r>
              <a:rPr lang="en-US" sz="2000" b="1" dirty="0"/>
              <a:t>  Alarms.</a:t>
            </a:r>
          </a:p>
          <a:p>
            <a:pPr marL="0" indent="0">
              <a:buNone/>
            </a:pPr>
            <a:r>
              <a:rPr lang="en-US" sz="2000" dirty="0"/>
              <a:t>The cryogenic fluid central supply system shall have a local signal that visibly indicates the operating status of the equipment and an indicator at all master alarms under the following conditions:</a:t>
            </a:r>
          </a:p>
          <a:p>
            <a:pPr marL="0" indent="0">
              <a:buNone/>
            </a:pPr>
            <a:endParaRPr lang="en-US" sz="2000" dirty="0"/>
          </a:p>
        </p:txBody>
      </p:sp>
    </p:spTree>
    <p:extLst>
      <p:ext uri="{BB962C8B-B14F-4D97-AF65-F5344CB8AC3E}">
        <p14:creationId xmlns:p14="http://schemas.microsoft.com/office/powerpoint/2010/main" val="83243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6C083-5203-4C9F-9ACE-5948A62D68D6}"/>
              </a:ext>
            </a:extLst>
          </p:cNvPr>
          <p:cNvSpPr>
            <a:spLocks noGrp="1"/>
          </p:cNvSpPr>
          <p:nvPr>
            <p:ph idx="1"/>
          </p:nvPr>
        </p:nvSpPr>
        <p:spPr>
          <a:xfrm>
            <a:off x="685800" y="685800"/>
            <a:ext cx="7696200" cy="5486406"/>
          </a:xfrm>
        </p:spPr>
        <p:txBody>
          <a:bodyPr>
            <a:normAutofit fontScale="70000" lnSpcReduction="20000"/>
          </a:bodyPr>
          <a:lstStyle/>
          <a:p>
            <a:pPr marL="344488" indent="-344488">
              <a:buNone/>
            </a:pPr>
            <a:r>
              <a:rPr lang="en-US" dirty="0"/>
              <a:t>(1) When, or at a predetermined set point before, the main supply reaches an average day’s supply, indicating low contents</a:t>
            </a:r>
          </a:p>
          <a:p>
            <a:pPr marL="344488" indent="-344488">
              <a:buNone/>
            </a:pPr>
            <a:r>
              <a:rPr lang="en-US" dirty="0"/>
              <a:t>(2) When, or at a predetermined set point before, the reserve supply begins to supply the system, indicating reserve is in use</a:t>
            </a:r>
          </a:p>
          <a:p>
            <a:pPr marL="344488" indent="-344488">
              <a:buNone/>
            </a:pPr>
            <a:r>
              <a:rPr lang="en-US" dirty="0"/>
              <a:t>(3) When, or at a predetermined set point before, the reserve supply contents fall to one day’s average supply, indicating low reserve</a:t>
            </a:r>
          </a:p>
          <a:p>
            <a:pPr marL="344488" indent="-344488">
              <a:buNone/>
            </a:pPr>
            <a:r>
              <a:rPr lang="en-US" dirty="0"/>
              <a:t>(4) If the reserve is a cryogenic vessel, when, or at a predetermined set point before, the reserve internal pressure falls too low for the reserve to operate properly, indicating reserve failure</a:t>
            </a:r>
          </a:p>
          <a:p>
            <a:pPr marL="344488" indent="-344488">
              <a:buNone/>
            </a:pPr>
            <a:r>
              <a:rPr lang="en-US" dirty="0"/>
              <a:t>(5) Where there is more than one main supply vessel, when, or at a predetermined set point before, the secondary vessel begins to supply the system, indicating changeover</a:t>
            </a:r>
          </a:p>
          <a:p>
            <a:pPr marL="0" indent="0">
              <a:buNone/>
            </a:pPr>
            <a:r>
              <a:rPr lang="en-US" dirty="0"/>
              <a:t>[</a:t>
            </a:r>
            <a:r>
              <a:rPr lang="en-US" b="1" dirty="0"/>
              <a:t>55:</a:t>
            </a:r>
            <a:r>
              <a:rPr lang="en-US" dirty="0"/>
              <a:t>17.12]</a:t>
            </a:r>
          </a:p>
          <a:p>
            <a:pPr marL="0" indent="0">
              <a:buNone/>
            </a:pPr>
            <a:r>
              <a:rPr lang="en-US" b="1" dirty="0"/>
              <a:t>5.1.4 </a:t>
            </a:r>
            <a:r>
              <a:rPr lang="en-US" b="1" dirty="0">
                <a:hlinkClick r:id="rId2"/>
              </a:rPr>
              <a:t>*</a:t>
            </a:r>
            <a:r>
              <a:rPr lang="en-US" b="1" dirty="0"/>
              <a:t>  Valves.</a:t>
            </a:r>
          </a:p>
          <a:p>
            <a:pPr marL="0" indent="0">
              <a:buNone/>
            </a:pPr>
            <a:r>
              <a:rPr lang="en-US" b="1" dirty="0"/>
              <a:t>5.1.4.1 General.</a:t>
            </a:r>
          </a:p>
          <a:p>
            <a:endParaRPr lang="en-US" dirty="0"/>
          </a:p>
        </p:txBody>
      </p:sp>
    </p:spTree>
    <p:extLst>
      <p:ext uri="{BB962C8B-B14F-4D97-AF65-F5344CB8AC3E}">
        <p14:creationId xmlns:p14="http://schemas.microsoft.com/office/powerpoint/2010/main" val="97772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57B48-9CF5-4BD7-BA49-0DFF50B4A1AA}"/>
              </a:ext>
            </a:extLst>
          </p:cNvPr>
          <p:cNvSpPr>
            <a:spLocks noGrp="1"/>
          </p:cNvSpPr>
          <p:nvPr>
            <p:ph idx="1"/>
          </p:nvPr>
        </p:nvSpPr>
        <p:spPr>
          <a:xfrm>
            <a:off x="685800" y="609601"/>
            <a:ext cx="7696200" cy="5638806"/>
          </a:xfrm>
        </p:spPr>
        <p:txBody>
          <a:bodyPr>
            <a:normAutofit fontScale="70000" lnSpcReduction="20000"/>
          </a:bodyPr>
          <a:lstStyle/>
          <a:p>
            <a:pPr marL="0" indent="0">
              <a:buNone/>
            </a:pPr>
            <a:r>
              <a:rPr lang="en-US" b="1" dirty="0"/>
              <a:t>5.1.4.1.1 Gas and Vacuum Shutoff Valves.</a:t>
            </a:r>
          </a:p>
          <a:p>
            <a:pPr marL="0" indent="0">
              <a:buNone/>
            </a:pPr>
            <a:r>
              <a:rPr lang="en-US" dirty="0"/>
              <a:t>Shutoff valves shall be provided to isolate sections or portions of the piped distribution system for maintenance, repair, or planned future expansion need and to facilitate periodic testing.</a:t>
            </a:r>
          </a:p>
          <a:p>
            <a:pPr marL="0" indent="0">
              <a:buNone/>
            </a:pPr>
            <a:r>
              <a:rPr lang="en-US" b="1" dirty="0"/>
              <a:t>5.1.4.1.2 Security. </a:t>
            </a:r>
            <a:r>
              <a:rPr lang="en-US" dirty="0"/>
              <a:t>All valves, except valves in zone valve box assemblies, shall be secured by any of the following means:</a:t>
            </a:r>
          </a:p>
          <a:p>
            <a:pPr marL="344488" indent="-344488">
              <a:buNone/>
            </a:pPr>
            <a:r>
              <a:rPr lang="en-US" dirty="0"/>
              <a:t>(1) Located in secured areas</a:t>
            </a:r>
          </a:p>
          <a:p>
            <a:pPr marL="344488" indent="-344488">
              <a:buNone/>
            </a:pPr>
            <a:r>
              <a:rPr lang="en-US" dirty="0"/>
              <a:t>(2) Locked or latched in their operating position</a:t>
            </a:r>
          </a:p>
          <a:p>
            <a:pPr marL="344488" indent="-344488">
              <a:buNone/>
            </a:pPr>
            <a:r>
              <a:rPr lang="en-US" dirty="0"/>
              <a:t>(3) Located above ceilings, but remaining accessible and not obstructed</a:t>
            </a:r>
          </a:p>
          <a:p>
            <a:pPr marL="0" indent="0">
              <a:buNone/>
            </a:pPr>
            <a:r>
              <a:rPr lang="en-US" b="1" dirty="0"/>
              <a:t>5.1.4.1.4 Accessibility.</a:t>
            </a:r>
          </a:p>
          <a:p>
            <a:pPr marL="403225" indent="-403225">
              <a:buNone/>
            </a:pPr>
            <a:r>
              <a:rPr lang="en-US" b="1" dirty="0"/>
              <a:t>(B) </a:t>
            </a:r>
            <a:r>
              <a:rPr lang="en-US" dirty="0"/>
              <a:t>Zone valves for use in certain areas, such as psychiatric or pediatric areas, shall be permitted to be secured with the approval of the authority having jurisdiction to prevent inappropriate access.</a:t>
            </a:r>
          </a:p>
          <a:p>
            <a:pPr marL="0" indent="0">
              <a:buNone/>
            </a:pPr>
            <a:endParaRPr lang="en-US" dirty="0"/>
          </a:p>
        </p:txBody>
      </p:sp>
    </p:spTree>
    <p:extLst>
      <p:ext uri="{BB962C8B-B14F-4D97-AF65-F5344CB8AC3E}">
        <p14:creationId xmlns:p14="http://schemas.microsoft.com/office/powerpoint/2010/main" val="304328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normAutofit/>
          </a:bodyPr>
          <a:lstStyle/>
          <a:p>
            <a:pPr marL="0" indent="0">
              <a:buNone/>
            </a:pPr>
            <a:r>
              <a:rPr lang="en-US" sz="2200" dirty="0"/>
              <a:t>5.1.4.1.6 Valve Types. New or replacement valves shall be permitted to be of any type as long as they meet the following conditions:</a:t>
            </a:r>
          </a:p>
          <a:p>
            <a:pPr marL="344488" indent="-344488">
              <a:buNone/>
            </a:pPr>
            <a:r>
              <a:rPr lang="en-US" sz="2200" dirty="0"/>
              <a:t>(1) They have a minimum </a:t>
            </a:r>
            <a:r>
              <a:rPr lang="en-US" sz="2200" dirty="0" err="1"/>
              <a:t>Cv</a:t>
            </a:r>
            <a:r>
              <a:rPr lang="en-US" sz="2200" dirty="0"/>
              <a:t> factor in accordance with either Table 5.1.4.1.6(a) or Table 5.1.4.1.6(b).</a:t>
            </a:r>
          </a:p>
          <a:p>
            <a:pPr marL="344488" indent="-344488">
              <a:buNone/>
            </a:pPr>
            <a:r>
              <a:rPr lang="en-US" sz="2200" dirty="0"/>
              <a:t>(2) They use a quarter turn to off.</a:t>
            </a:r>
          </a:p>
          <a:p>
            <a:pPr marL="344488" indent="-344488">
              <a:buNone/>
            </a:pPr>
            <a:r>
              <a:rPr lang="en-US" sz="2200" dirty="0"/>
              <a:t>(3) They are constructed of materials suitable for the service.</a:t>
            </a:r>
          </a:p>
          <a:p>
            <a:pPr marL="344488" indent="-344488">
              <a:buNone/>
            </a:pPr>
            <a:r>
              <a:rPr lang="en-US" sz="2200" dirty="0"/>
              <a:t>(4) They are provided with copper tube extensions by the manufacturer for brazing or with corrugated medical tubing (CMT) fittings.</a:t>
            </a:r>
          </a:p>
          <a:p>
            <a:pPr marL="0" indent="0">
              <a:buNone/>
            </a:pPr>
            <a:endParaRPr lang="en-US" sz="2200" dirty="0"/>
          </a:p>
        </p:txBody>
      </p:sp>
    </p:spTree>
    <p:extLst>
      <p:ext uri="{BB962C8B-B14F-4D97-AF65-F5344CB8AC3E}">
        <p14:creationId xmlns:p14="http://schemas.microsoft.com/office/powerpoint/2010/main" val="922833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344488" indent="-344488">
              <a:buNone/>
            </a:pPr>
            <a:r>
              <a:rPr lang="en-US" sz="2200" dirty="0"/>
              <a:t>(5) They indicate to the operator if the valve is open or closed.</a:t>
            </a:r>
          </a:p>
          <a:p>
            <a:pPr marL="344488" indent="-344488">
              <a:buNone/>
            </a:pPr>
            <a:r>
              <a:rPr lang="en-US" sz="2200" dirty="0"/>
              <a:t>(6) They permit in-line serviceability.</a:t>
            </a:r>
          </a:p>
          <a:p>
            <a:pPr marL="344488" indent="-344488">
              <a:buNone/>
            </a:pPr>
            <a:r>
              <a:rPr lang="en-US" sz="2200" dirty="0"/>
              <a:t>(7) They are cleaned for oxygen service by the manufacturer if used for any positive-pressure service.</a:t>
            </a:r>
          </a:p>
          <a:p>
            <a:pPr marL="344488" indent="-344488">
              <a:buNone/>
            </a:pPr>
            <a:r>
              <a:rPr lang="en-US" sz="2200" dirty="0"/>
              <a:t>(8) They have threaded purge ports on the patient side and the source side.</a:t>
            </a:r>
          </a:p>
          <a:p>
            <a:pPr marL="344488" indent="-344488">
              <a:buNone/>
            </a:pPr>
            <a:r>
              <a:rPr lang="en-US" sz="2200" dirty="0"/>
              <a:t>(9) They have a minimum working pressure equal to or greater than the relief valve protecting the piping system on which the valve is installed for any positive-pressure service.</a:t>
            </a:r>
          </a:p>
          <a:p>
            <a:pPr marL="0" indent="0">
              <a:buNone/>
            </a:pPr>
            <a:r>
              <a:rPr lang="en-US" sz="2200" dirty="0"/>
              <a:t>Table 5.1.4.1.6(a) Positive Pressure Gases</a:t>
            </a:r>
          </a:p>
          <a:p>
            <a:pPr marL="0" indent="0">
              <a:buNone/>
            </a:pPr>
            <a:r>
              <a:rPr lang="en-US" sz="2200" dirty="0"/>
              <a:t>Table 5.1.4.1.6(b) Vacuum and WAGD</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09247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8"/>
          <p:cNvPicPr>
            <a:picLocks noChangeAspect="1" noChangeArrowheads="1"/>
          </p:cNvPicPr>
          <p:nvPr/>
        </p:nvPicPr>
        <p:blipFill>
          <a:blip r:embed="rId3" cstate="print"/>
          <a:srcRect/>
          <a:stretch>
            <a:fillRect/>
          </a:stretch>
        </p:blipFill>
        <p:spPr bwMode="auto">
          <a:xfrm>
            <a:off x="1066800" y="533400"/>
            <a:ext cx="7010400" cy="5257800"/>
          </a:xfrm>
          <a:prstGeom prst="rect">
            <a:avLst/>
          </a:prstGeom>
          <a:noFill/>
          <a:ln w="57150">
            <a:noFill/>
            <a:miter lim="800000"/>
            <a:headEnd/>
            <a:tailEnd/>
          </a:ln>
        </p:spPr>
      </p:pic>
      <p:sp>
        <p:nvSpPr>
          <p:cNvPr id="303107" name="Text Box 3"/>
          <p:cNvSpPr txBox="1">
            <a:spLocks noChangeArrowheads="1"/>
          </p:cNvSpPr>
          <p:nvPr/>
        </p:nvSpPr>
        <p:spPr bwMode="auto">
          <a:xfrm>
            <a:off x="2984500" y="3512996"/>
            <a:ext cx="3276600" cy="584775"/>
          </a:xfrm>
          <a:prstGeom prst="rect">
            <a:avLst/>
          </a:prstGeom>
          <a:solidFill>
            <a:srgbClr val="FFFFFF"/>
          </a:solidFill>
          <a:ln w="57150">
            <a:solidFill>
              <a:srgbClr val="FF6699"/>
            </a:solidFill>
            <a:miter lim="800000"/>
            <a:headEnd/>
            <a:tailEnd/>
          </a:ln>
        </p:spPr>
        <p:txBody>
          <a:bodyPr anchor="ctr">
            <a:spAutoFit/>
          </a:bodyPr>
          <a:lstStyle/>
          <a:p>
            <a:pPr algn="ctr" eaLnBrk="0" fontAlgn="base" hangingPunct="0">
              <a:spcBef>
                <a:spcPct val="0"/>
              </a:spcBef>
              <a:spcAft>
                <a:spcPct val="0"/>
              </a:spcAft>
            </a:pPr>
            <a:r>
              <a:rPr lang="en-US" sz="1600" b="1" dirty="0">
                <a:solidFill>
                  <a:prstClr val="black"/>
                </a:solidFill>
                <a:latin typeface="Arial" charset="0"/>
              </a:rPr>
              <a:t>1. Quarter Turn, Full Ported, Ball Valve or </a:t>
            </a:r>
            <a:r>
              <a:rPr lang="en-US" sz="1600" b="1" dirty="0" err="1">
                <a:solidFill>
                  <a:prstClr val="black"/>
                </a:solidFill>
                <a:latin typeface="Arial" charset="0"/>
              </a:rPr>
              <a:t>Cv</a:t>
            </a:r>
            <a:r>
              <a:rPr lang="en-US" sz="1600" b="1" dirty="0">
                <a:solidFill>
                  <a:prstClr val="black"/>
                </a:solidFill>
                <a:latin typeface="Arial" charset="0"/>
              </a:rPr>
              <a:t> Value</a:t>
            </a:r>
            <a:endParaRPr lang="en-US" sz="2400" dirty="0">
              <a:solidFill>
                <a:prstClr val="black"/>
              </a:solidFill>
              <a:latin typeface="Times New Roman" pitchFamily="18" charset="0"/>
            </a:endParaRPr>
          </a:p>
        </p:txBody>
      </p:sp>
      <p:sp>
        <p:nvSpPr>
          <p:cNvPr id="303108" name="Text Box 4"/>
          <p:cNvSpPr txBox="1">
            <a:spLocks noChangeArrowheads="1"/>
          </p:cNvSpPr>
          <p:nvPr/>
        </p:nvSpPr>
        <p:spPr bwMode="auto">
          <a:xfrm>
            <a:off x="5867400" y="4419599"/>
            <a:ext cx="2438400" cy="638175"/>
          </a:xfrm>
          <a:prstGeom prst="rect">
            <a:avLst/>
          </a:prstGeom>
          <a:solidFill>
            <a:srgbClr val="FFFFFF"/>
          </a:solidFill>
          <a:ln w="57150">
            <a:solidFill>
              <a:srgbClr val="FF6699"/>
            </a:solidFill>
            <a:miter lim="800000"/>
            <a:headEnd/>
            <a:tailEnd/>
          </a:ln>
        </p:spPr>
        <p:txBody>
          <a:bodyPr anchor="ctr">
            <a:spAutoFit/>
          </a:bodyPr>
          <a:lstStyle/>
          <a:p>
            <a:pPr algn="ctr" eaLnBrk="0" fontAlgn="base" hangingPunct="0">
              <a:spcBef>
                <a:spcPct val="0"/>
              </a:spcBef>
              <a:spcAft>
                <a:spcPct val="0"/>
              </a:spcAft>
            </a:pPr>
            <a:r>
              <a:rPr lang="en-US" sz="1600" b="1">
                <a:solidFill>
                  <a:prstClr val="black"/>
                </a:solidFill>
                <a:latin typeface="Arial" charset="0"/>
              </a:rPr>
              <a:t>2. Brass or Bronze Construction</a:t>
            </a:r>
            <a:endParaRPr lang="en-US" sz="2400">
              <a:solidFill>
                <a:prstClr val="black"/>
              </a:solidFill>
              <a:latin typeface="Times New Roman" pitchFamily="18" charset="0"/>
            </a:endParaRPr>
          </a:p>
        </p:txBody>
      </p:sp>
      <p:sp>
        <p:nvSpPr>
          <p:cNvPr id="303109" name="Text Box 5"/>
          <p:cNvSpPr txBox="1">
            <a:spLocks noChangeArrowheads="1"/>
          </p:cNvSpPr>
          <p:nvPr/>
        </p:nvSpPr>
        <p:spPr bwMode="auto">
          <a:xfrm>
            <a:off x="368300" y="4141786"/>
            <a:ext cx="1752600" cy="638175"/>
          </a:xfrm>
          <a:prstGeom prst="rect">
            <a:avLst/>
          </a:prstGeom>
          <a:solidFill>
            <a:srgbClr val="FFFFFF"/>
          </a:solidFill>
          <a:ln w="57150">
            <a:solidFill>
              <a:srgbClr val="FF6699"/>
            </a:solidFill>
            <a:miter lim="800000"/>
            <a:headEnd/>
            <a:tailEnd/>
          </a:ln>
        </p:spPr>
        <p:txBody>
          <a:bodyPr anchor="ctr">
            <a:spAutoFit/>
          </a:bodyPr>
          <a:lstStyle/>
          <a:p>
            <a:pPr algn="ctr" eaLnBrk="0" fontAlgn="base" hangingPunct="0">
              <a:spcBef>
                <a:spcPct val="0"/>
              </a:spcBef>
              <a:spcAft>
                <a:spcPct val="0"/>
              </a:spcAft>
            </a:pPr>
            <a:r>
              <a:rPr lang="en-US" sz="1600" b="1">
                <a:solidFill>
                  <a:prstClr val="black"/>
                </a:solidFill>
                <a:latin typeface="Arial" charset="0"/>
              </a:rPr>
              <a:t>3. Copper Extensions</a:t>
            </a:r>
            <a:endParaRPr lang="en-US" sz="2400">
              <a:solidFill>
                <a:prstClr val="black"/>
              </a:solidFill>
              <a:latin typeface="Times New Roman" pitchFamily="18" charset="0"/>
            </a:endParaRPr>
          </a:p>
        </p:txBody>
      </p:sp>
      <p:sp>
        <p:nvSpPr>
          <p:cNvPr id="303110" name="Text Box 6"/>
          <p:cNvSpPr txBox="1">
            <a:spLocks noChangeArrowheads="1"/>
          </p:cNvSpPr>
          <p:nvPr/>
        </p:nvSpPr>
        <p:spPr bwMode="auto">
          <a:xfrm>
            <a:off x="5956300" y="1887395"/>
            <a:ext cx="2819400" cy="638175"/>
          </a:xfrm>
          <a:prstGeom prst="rect">
            <a:avLst/>
          </a:prstGeom>
          <a:solidFill>
            <a:srgbClr val="FFFFFF"/>
          </a:solidFill>
          <a:ln w="57150">
            <a:solidFill>
              <a:srgbClr val="FF6699"/>
            </a:solidFill>
            <a:miter lim="800000"/>
            <a:headEnd/>
            <a:tailEnd/>
          </a:ln>
        </p:spPr>
        <p:txBody>
          <a:bodyPr anchor="ctr">
            <a:spAutoFit/>
          </a:bodyPr>
          <a:lstStyle/>
          <a:p>
            <a:pPr algn="ctr" eaLnBrk="0" fontAlgn="base" hangingPunct="0">
              <a:spcBef>
                <a:spcPct val="0"/>
              </a:spcBef>
              <a:spcAft>
                <a:spcPct val="0"/>
              </a:spcAft>
            </a:pPr>
            <a:r>
              <a:rPr lang="en-US" sz="1600" b="1" dirty="0">
                <a:solidFill>
                  <a:prstClr val="black"/>
                </a:solidFill>
                <a:latin typeface="Arial" charset="0"/>
              </a:rPr>
              <a:t>4. Handle, Indicating Open or Close Positions</a:t>
            </a:r>
            <a:endParaRPr lang="en-US" sz="2400" dirty="0">
              <a:solidFill>
                <a:prstClr val="black"/>
              </a:solidFill>
              <a:latin typeface="Times New Roman" pitchFamily="18" charset="0"/>
            </a:endParaRPr>
          </a:p>
        </p:txBody>
      </p:sp>
      <p:grpSp>
        <p:nvGrpSpPr>
          <p:cNvPr id="2" name="Group 17"/>
          <p:cNvGrpSpPr>
            <a:grpSpLocks/>
          </p:cNvGrpSpPr>
          <p:nvPr/>
        </p:nvGrpSpPr>
        <p:grpSpPr bwMode="auto">
          <a:xfrm>
            <a:off x="2984500" y="1542114"/>
            <a:ext cx="2971800" cy="1535113"/>
            <a:chOff x="1872" y="1074"/>
            <a:chExt cx="1872" cy="967"/>
          </a:xfrm>
        </p:grpSpPr>
        <p:sp>
          <p:nvSpPr>
            <p:cNvPr id="56328" name="Text Box 7"/>
            <p:cNvSpPr txBox="1">
              <a:spLocks noChangeArrowheads="1"/>
            </p:cNvSpPr>
            <p:nvPr/>
          </p:nvSpPr>
          <p:spPr bwMode="auto">
            <a:xfrm>
              <a:off x="1872" y="1074"/>
              <a:ext cx="1872" cy="368"/>
            </a:xfrm>
            <a:prstGeom prst="rect">
              <a:avLst/>
            </a:prstGeom>
            <a:solidFill>
              <a:srgbClr val="FFFFFF"/>
            </a:solidFill>
            <a:ln w="57150">
              <a:solidFill>
                <a:srgbClr val="FF6699"/>
              </a:solidFill>
              <a:miter lim="800000"/>
              <a:headEnd/>
              <a:tailEnd/>
            </a:ln>
          </p:spPr>
          <p:txBody>
            <a:bodyPr anchor="ctr">
              <a:spAutoFit/>
            </a:bodyPr>
            <a:lstStyle/>
            <a:p>
              <a:pPr algn="ctr" eaLnBrk="0" fontAlgn="base" hangingPunct="0">
                <a:spcBef>
                  <a:spcPct val="0"/>
                </a:spcBef>
                <a:spcAft>
                  <a:spcPct val="0"/>
                </a:spcAft>
              </a:pPr>
              <a:r>
                <a:rPr lang="en-US" sz="1600" b="1" dirty="0">
                  <a:solidFill>
                    <a:prstClr val="black"/>
                  </a:solidFill>
                  <a:latin typeface="Arial" charset="0"/>
                </a:rPr>
                <a:t>5, Three-piece Construction</a:t>
              </a:r>
            </a:p>
            <a:p>
              <a:pPr algn="ctr" eaLnBrk="0" fontAlgn="base" hangingPunct="0">
                <a:spcBef>
                  <a:spcPct val="0"/>
                </a:spcBef>
                <a:spcAft>
                  <a:spcPct val="0"/>
                </a:spcAft>
              </a:pPr>
              <a:r>
                <a:rPr lang="en-US" sz="1600" b="1" dirty="0">
                  <a:solidFill>
                    <a:prstClr val="black"/>
                  </a:solidFill>
                  <a:latin typeface="Arial" charset="0"/>
                </a:rPr>
                <a:t>(In-line serviceability)</a:t>
              </a:r>
              <a:endParaRPr lang="en-US" sz="2400" dirty="0">
                <a:solidFill>
                  <a:prstClr val="black"/>
                </a:solidFill>
                <a:latin typeface="Times New Roman" pitchFamily="18" charset="0"/>
              </a:endParaRPr>
            </a:p>
          </p:txBody>
        </p:sp>
        <p:sp>
          <p:nvSpPr>
            <p:cNvPr id="56329" name="Line 9"/>
            <p:cNvSpPr>
              <a:spLocks noChangeShapeType="1"/>
            </p:cNvSpPr>
            <p:nvPr/>
          </p:nvSpPr>
          <p:spPr bwMode="auto">
            <a:xfrm flipH="1">
              <a:off x="2072" y="1440"/>
              <a:ext cx="808" cy="601"/>
            </a:xfrm>
            <a:prstGeom prst="line">
              <a:avLst/>
            </a:prstGeom>
            <a:noFill/>
            <a:ln w="57150">
              <a:solidFill>
                <a:srgbClr val="FF6699"/>
              </a:solidFill>
              <a:round/>
              <a:headEnd/>
              <a:tailEnd type="triangle" w="med" len="med"/>
            </a:ln>
          </p:spPr>
          <p:txBody>
            <a:bodyPr wrap="none" anchor="ctr"/>
            <a:lstStyle/>
            <a:p>
              <a:pPr algn="ctr" eaLnBrk="0" fontAlgn="base" hangingPunct="0">
                <a:spcBef>
                  <a:spcPct val="0"/>
                </a:spcBef>
                <a:spcAft>
                  <a:spcPct val="0"/>
                </a:spcAft>
              </a:pPr>
              <a:endParaRPr lang="en-US" sz="1000">
                <a:solidFill>
                  <a:prstClr val="black"/>
                </a:solidFill>
                <a:latin typeface="Arial" charset="0"/>
              </a:endParaRPr>
            </a:p>
          </p:txBody>
        </p:sp>
        <p:sp>
          <p:nvSpPr>
            <p:cNvPr id="56330" name="Line 10"/>
            <p:cNvSpPr>
              <a:spLocks noChangeShapeType="1"/>
            </p:cNvSpPr>
            <p:nvPr/>
          </p:nvSpPr>
          <p:spPr bwMode="auto">
            <a:xfrm>
              <a:off x="2880" y="1440"/>
              <a:ext cx="808" cy="601"/>
            </a:xfrm>
            <a:prstGeom prst="line">
              <a:avLst/>
            </a:prstGeom>
            <a:noFill/>
            <a:ln w="57150">
              <a:solidFill>
                <a:srgbClr val="FF6699"/>
              </a:solidFill>
              <a:round/>
              <a:headEnd/>
              <a:tailEnd type="triangle" w="med" len="med"/>
            </a:ln>
          </p:spPr>
          <p:txBody>
            <a:bodyPr wrap="none" anchor="ctr"/>
            <a:lstStyle/>
            <a:p>
              <a:pPr algn="ctr" eaLnBrk="0" fontAlgn="base" hangingPunct="0">
                <a:spcBef>
                  <a:spcPct val="0"/>
                </a:spcBef>
                <a:spcAft>
                  <a:spcPct val="0"/>
                </a:spcAft>
              </a:pPr>
              <a:endParaRPr lang="en-US" sz="1000">
                <a:solidFill>
                  <a:prstClr val="black"/>
                </a:solidFill>
                <a:latin typeface="Arial" charset="0"/>
              </a:endParaRPr>
            </a:p>
          </p:txBody>
        </p:sp>
        <p:sp>
          <p:nvSpPr>
            <p:cNvPr id="56331" name="Line 11"/>
            <p:cNvSpPr>
              <a:spLocks noChangeShapeType="1"/>
            </p:cNvSpPr>
            <p:nvPr/>
          </p:nvSpPr>
          <p:spPr bwMode="auto">
            <a:xfrm>
              <a:off x="2880" y="1440"/>
              <a:ext cx="0" cy="505"/>
            </a:xfrm>
            <a:prstGeom prst="line">
              <a:avLst/>
            </a:prstGeom>
            <a:noFill/>
            <a:ln w="57150">
              <a:solidFill>
                <a:srgbClr val="FF6699"/>
              </a:solidFill>
              <a:round/>
              <a:headEnd/>
              <a:tailEnd type="triangle" w="med" len="med"/>
            </a:ln>
          </p:spPr>
          <p:txBody>
            <a:bodyPr wrap="none" anchor="ctr"/>
            <a:lstStyle/>
            <a:p>
              <a:pPr algn="ctr" eaLnBrk="0" fontAlgn="base" hangingPunct="0">
                <a:spcBef>
                  <a:spcPct val="0"/>
                </a:spcBef>
                <a:spcAft>
                  <a:spcPct val="0"/>
                </a:spcAft>
              </a:pPr>
              <a:endParaRPr lang="en-US" sz="1000">
                <a:solidFill>
                  <a:prstClr val="black"/>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3107"/>
                                        </p:tgtEl>
                                        <p:attrNameLst>
                                          <p:attrName>style.visibility</p:attrName>
                                        </p:attrNameLst>
                                      </p:cBhvr>
                                      <p:to>
                                        <p:strVal val="visible"/>
                                      </p:to>
                                    </p:set>
                                    <p:anim calcmode="lin" valueType="num">
                                      <p:cBhvr additive="base">
                                        <p:cTn id="7" dur="500" fill="hold"/>
                                        <p:tgtEl>
                                          <p:spTgt spid="303107"/>
                                        </p:tgtEl>
                                        <p:attrNameLst>
                                          <p:attrName>ppt_x</p:attrName>
                                        </p:attrNameLst>
                                      </p:cBhvr>
                                      <p:tavLst>
                                        <p:tav tm="0">
                                          <p:val>
                                            <p:strVal val="#ppt_x"/>
                                          </p:val>
                                        </p:tav>
                                        <p:tav tm="100000">
                                          <p:val>
                                            <p:strVal val="#ppt_x"/>
                                          </p:val>
                                        </p:tav>
                                      </p:tavLst>
                                    </p:anim>
                                    <p:anim calcmode="lin" valueType="num">
                                      <p:cBhvr additive="base">
                                        <p:cTn id="8" dur="500" fill="hold"/>
                                        <p:tgtEl>
                                          <p:spTgt spid="30310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0310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3108"/>
                                        </p:tgtEl>
                                        <p:attrNameLst>
                                          <p:attrName>style.visibility</p:attrName>
                                        </p:attrNameLst>
                                      </p:cBhvr>
                                      <p:to>
                                        <p:strVal val="visible"/>
                                      </p:to>
                                    </p:set>
                                    <p:anim calcmode="lin" valueType="num">
                                      <p:cBhvr additive="base">
                                        <p:cTn id="13" dur="500" fill="hold"/>
                                        <p:tgtEl>
                                          <p:spTgt spid="303108"/>
                                        </p:tgtEl>
                                        <p:attrNameLst>
                                          <p:attrName>ppt_x</p:attrName>
                                        </p:attrNameLst>
                                      </p:cBhvr>
                                      <p:tavLst>
                                        <p:tav tm="0">
                                          <p:val>
                                            <p:strVal val="1+#ppt_w/2"/>
                                          </p:val>
                                        </p:tav>
                                        <p:tav tm="100000">
                                          <p:val>
                                            <p:strVal val="#ppt_x"/>
                                          </p:val>
                                        </p:tav>
                                      </p:tavLst>
                                    </p:anim>
                                    <p:anim calcmode="lin" valueType="num">
                                      <p:cBhvr additive="base">
                                        <p:cTn id="14" dur="500" fill="hold"/>
                                        <p:tgtEl>
                                          <p:spTgt spid="30310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0310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03109"/>
                                        </p:tgtEl>
                                        <p:attrNameLst>
                                          <p:attrName>style.visibility</p:attrName>
                                        </p:attrNameLst>
                                      </p:cBhvr>
                                      <p:to>
                                        <p:strVal val="visible"/>
                                      </p:to>
                                    </p:set>
                                    <p:anim calcmode="lin" valueType="num">
                                      <p:cBhvr additive="base">
                                        <p:cTn id="19" dur="500" fill="hold"/>
                                        <p:tgtEl>
                                          <p:spTgt spid="303109"/>
                                        </p:tgtEl>
                                        <p:attrNameLst>
                                          <p:attrName>ppt_x</p:attrName>
                                        </p:attrNameLst>
                                      </p:cBhvr>
                                      <p:tavLst>
                                        <p:tav tm="0">
                                          <p:val>
                                            <p:strVal val="0-#ppt_w/2"/>
                                          </p:val>
                                        </p:tav>
                                        <p:tav tm="100000">
                                          <p:val>
                                            <p:strVal val="#ppt_x"/>
                                          </p:val>
                                        </p:tav>
                                      </p:tavLst>
                                    </p:anim>
                                    <p:anim calcmode="lin" valueType="num">
                                      <p:cBhvr additive="base">
                                        <p:cTn id="20" dur="500" fill="hold"/>
                                        <p:tgtEl>
                                          <p:spTgt spid="30310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0310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03110"/>
                                        </p:tgtEl>
                                        <p:attrNameLst>
                                          <p:attrName>style.visibility</p:attrName>
                                        </p:attrNameLst>
                                      </p:cBhvr>
                                      <p:to>
                                        <p:strVal val="visible"/>
                                      </p:to>
                                    </p:set>
                                    <p:anim calcmode="lin" valueType="num">
                                      <p:cBhvr additive="base">
                                        <p:cTn id="25" dur="500" fill="hold"/>
                                        <p:tgtEl>
                                          <p:spTgt spid="303110"/>
                                        </p:tgtEl>
                                        <p:attrNameLst>
                                          <p:attrName>ppt_x</p:attrName>
                                        </p:attrNameLst>
                                      </p:cBhvr>
                                      <p:tavLst>
                                        <p:tav tm="0">
                                          <p:val>
                                            <p:strVal val="1+#ppt_w/2"/>
                                          </p:val>
                                        </p:tav>
                                        <p:tav tm="100000">
                                          <p:val>
                                            <p:strVal val="#ppt_x"/>
                                          </p:val>
                                        </p:tav>
                                      </p:tavLst>
                                    </p:anim>
                                    <p:anim calcmode="lin" valueType="num">
                                      <p:cBhvr additive="base">
                                        <p:cTn id="26" dur="500" fill="hold"/>
                                        <p:tgtEl>
                                          <p:spTgt spid="30311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031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animBg="1" autoUpdateAnimBg="0"/>
      <p:bldP spid="303108" grpId="0" animBg="1" autoUpdateAnimBg="0"/>
      <p:bldP spid="303109" grpId="0" animBg="1" autoUpdateAnimBg="0"/>
      <p:bldP spid="30311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2200" dirty="0"/>
              <a:t>5.1.4.2 Source Valve.</a:t>
            </a:r>
          </a:p>
          <a:p>
            <a:pPr marL="0" indent="0">
              <a:buNone/>
            </a:pPr>
            <a:r>
              <a:rPr lang="en-US" sz="2200" dirty="0"/>
              <a:t>5.1.4.2.1 A shutoff valve shall be placed at the immediate connection of each central supply system to the piped distribution system to allow the entire central supply system, including all accessory devices (e.g., air dryers, final line regulators), to be isolated from the facility.</a:t>
            </a:r>
          </a:p>
          <a:p>
            <a:pPr marL="0" indent="0">
              <a:buNone/>
            </a:pPr>
            <a:r>
              <a:rPr lang="en-US" sz="2200" dirty="0"/>
              <a:t>5.1.4.2.2 The source valve shall be located in the immediate vicinity of the central supply system.</a:t>
            </a:r>
          </a:p>
          <a:p>
            <a:pPr marL="0" indent="0">
              <a:buNone/>
            </a:pPr>
            <a:r>
              <a:rPr lang="en-US" sz="2200" dirty="0"/>
              <a:t>5.1.4.3* Main Line Valve.</a:t>
            </a:r>
          </a:p>
          <a:p>
            <a:pPr marL="0" indent="0">
              <a:buNone/>
            </a:pPr>
            <a:r>
              <a:rPr lang="en-US" sz="2200" dirty="0"/>
              <a:t>5.1.4.3.1 A shutoff valve shall be provided in the main supply line inside of the buildings being served, except where one or more of the following conditions exist:</a:t>
            </a:r>
          </a:p>
          <a:p>
            <a:pPr marL="225425" indent="-225425">
              <a:buNone/>
            </a:pPr>
            <a:r>
              <a:rPr lang="en-US" sz="2200" dirty="0"/>
              <a:t>(1) The source and source valve are located inside the building served.</a:t>
            </a:r>
          </a:p>
        </p:txBody>
      </p:sp>
    </p:spTree>
    <p:extLst>
      <p:ext uri="{BB962C8B-B14F-4D97-AF65-F5344CB8AC3E}">
        <p14:creationId xmlns:p14="http://schemas.microsoft.com/office/powerpoint/2010/main" val="76013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344488" indent="-344488">
              <a:buNone/>
            </a:pPr>
            <a:r>
              <a:rPr lang="en-US" sz="2200" dirty="0"/>
              <a:t>(2) The source system is physically mounted to the wall of the building served, and the pipeline enters the building in the immediate vicinity of the source valve.</a:t>
            </a:r>
          </a:p>
          <a:p>
            <a:pPr marL="0" indent="0">
              <a:buNone/>
            </a:pPr>
            <a:r>
              <a:rPr lang="en-US" sz="2200" dirty="0"/>
              <a:t>5.1.4.3.2 The main line valve shall be located on the facility side of the source valve and outside of the source room, the enclosure, or where the main line first enters the building.</a:t>
            </a:r>
          </a:p>
          <a:p>
            <a:pPr marL="0" indent="0">
              <a:buNone/>
            </a:pPr>
            <a:r>
              <a:rPr lang="en-US" sz="2200" dirty="0"/>
              <a:t>5.1.4.4 Riser Valve. Each riser supplied from the main line shall be provided with a </a:t>
            </a:r>
            <a:r>
              <a:rPr lang="en-US" sz="2200" u="sng" dirty="0"/>
              <a:t>shutoff valve in the riser adjacent to the main line</a:t>
            </a:r>
            <a:r>
              <a:rPr lang="en-US" sz="2200" dirty="0"/>
              <a:t>.</a:t>
            </a:r>
          </a:p>
          <a:p>
            <a:pPr marL="0" indent="0">
              <a:buNone/>
            </a:pPr>
            <a:r>
              <a:rPr lang="en-US" sz="2200" dirty="0"/>
              <a:t>5.1.4.5 Service Valves.</a:t>
            </a:r>
          </a:p>
          <a:p>
            <a:pPr marL="0" indent="0">
              <a:buNone/>
            </a:pPr>
            <a:r>
              <a:rPr lang="en-US" sz="2200" dirty="0"/>
              <a:t>5.1.4.5.1 Service valves shall be installed to allow servicing or modification </a:t>
            </a:r>
            <a:r>
              <a:rPr lang="en-US" sz="2200" u="sng" dirty="0"/>
              <a:t>of lateral branch piping from a main or riser without shutting down the entire main, riser, or facility</a:t>
            </a:r>
            <a:r>
              <a:rPr lang="en-US" sz="2200" dirty="0"/>
              <a:t>.</a:t>
            </a:r>
          </a:p>
        </p:txBody>
      </p:sp>
    </p:spTree>
    <p:extLst>
      <p:ext uri="{BB962C8B-B14F-4D97-AF65-F5344CB8AC3E}">
        <p14:creationId xmlns:p14="http://schemas.microsoft.com/office/powerpoint/2010/main" val="236438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Med Gas Equip Pictures\Scan_Pic0042.jpg">
            <a:extLst>
              <a:ext uri="{FF2B5EF4-FFF2-40B4-BE49-F238E27FC236}">
                <a16:creationId xmlns:a16="http://schemas.microsoft.com/office/drawing/2014/main" id="{0B961804-680C-4756-B35E-C1B0E5C1EF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00200"/>
            <a:ext cx="7467600" cy="3962400"/>
          </a:xfrm>
          <a:prstGeom prst="rect">
            <a:avLst/>
          </a:prstGeom>
          <a:noFill/>
          <a:ln>
            <a:solidFill>
              <a:srgbClr val="FF6699"/>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25D66F94-F599-4F9F-BAA2-D53F9F8A51AD}"/>
              </a:ext>
            </a:extLst>
          </p:cNvPr>
          <p:cNvSpPr>
            <a:spLocks noGrp="1"/>
          </p:cNvSpPr>
          <p:nvPr>
            <p:ph type="title"/>
          </p:nvPr>
        </p:nvSpPr>
        <p:spPr/>
        <p:txBody>
          <a:bodyPr>
            <a:normAutofit/>
          </a:bodyPr>
          <a:lstStyle/>
          <a:p>
            <a:r>
              <a:rPr lang="en-US" dirty="0"/>
              <a:t>Correct Valve Type</a:t>
            </a:r>
          </a:p>
        </p:txBody>
      </p:sp>
    </p:spTree>
    <p:extLst>
      <p:ext uri="{BB962C8B-B14F-4D97-AF65-F5344CB8AC3E}">
        <p14:creationId xmlns:p14="http://schemas.microsoft.com/office/powerpoint/2010/main" val="376949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8EFFB27-5AA8-432C-9312-13ECC699703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793" b="9793"/>
          <a:stretch>
            <a:fillRect/>
          </a:stretch>
        </p:blipFill>
        <p:spPr/>
      </p:pic>
      <p:sp>
        <p:nvSpPr>
          <p:cNvPr id="6" name="Text Placeholder 5">
            <a:extLst>
              <a:ext uri="{FF2B5EF4-FFF2-40B4-BE49-F238E27FC236}">
                <a16:creationId xmlns:a16="http://schemas.microsoft.com/office/drawing/2014/main" id="{F4BAD942-7899-42B0-9648-FFC9790D6479}"/>
              </a:ext>
            </a:extLst>
          </p:cNvPr>
          <p:cNvSpPr>
            <a:spLocks noGrp="1"/>
          </p:cNvSpPr>
          <p:nvPr>
            <p:ph type="body" sz="half" idx="2"/>
          </p:nvPr>
        </p:nvSpPr>
        <p:spPr/>
        <p:txBody>
          <a:bodyPr>
            <a:normAutofit/>
          </a:bodyPr>
          <a:lstStyle/>
          <a:p>
            <a:pPr algn="ctr"/>
            <a:r>
              <a:rPr lang="en-US" sz="4400" dirty="0"/>
              <a:t>Medical Gas Valve</a:t>
            </a:r>
          </a:p>
        </p:txBody>
      </p:sp>
    </p:spTree>
    <p:extLst>
      <p:ext uri="{BB962C8B-B14F-4D97-AF65-F5344CB8AC3E}">
        <p14:creationId xmlns:p14="http://schemas.microsoft.com/office/powerpoint/2010/main" val="421713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7DE64-6245-4E10-8D25-D6188B88B6FE}"/>
              </a:ext>
            </a:extLst>
          </p:cNvPr>
          <p:cNvSpPr>
            <a:spLocks noGrp="1"/>
          </p:cNvSpPr>
          <p:nvPr>
            <p:ph idx="1"/>
          </p:nvPr>
        </p:nvSpPr>
        <p:spPr>
          <a:xfrm>
            <a:off x="685800" y="685801"/>
            <a:ext cx="7696200" cy="5562606"/>
          </a:xfrm>
        </p:spPr>
        <p:txBody>
          <a:bodyPr>
            <a:normAutofit/>
          </a:bodyPr>
          <a:lstStyle/>
          <a:p>
            <a:pPr marL="0" indent="0">
              <a:buNone/>
            </a:pPr>
            <a:r>
              <a:rPr lang="en-US" sz="2200" b="1" dirty="0"/>
              <a:t>5.1.3.10.2.4 </a:t>
            </a:r>
            <a:r>
              <a:rPr lang="en-US" sz="2200" dirty="0"/>
              <a:t>Cryogenic fluid central supply systems shall have a minimum work space clearance of 3 ft (1 m) around three sides of the storage container, three sides of the vaporizer(s), and the cabinet opening or front side of the pressure-regulating manifold for system maintenance and operation.</a:t>
            </a:r>
          </a:p>
          <a:p>
            <a:pPr marL="0" indent="0">
              <a:buNone/>
            </a:pPr>
            <a:r>
              <a:rPr lang="en-US" sz="2200" b="1" dirty="0"/>
              <a:t>5.1.3.10.2.5 </a:t>
            </a:r>
            <a:r>
              <a:rPr lang="en-US" sz="2200" dirty="0"/>
              <a:t>Inert cryogenic fluid central supply systems shall be sited in accordance with Chapter 8 of </a:t>
            </a:r>
            <a:r>
              <a:rPr lang="en-US" sz="2200" dirty="0">
                <a:hlinkClick r:id="rId2"/>
              </a:rPr>
              <a:t>NFPA 55</a:t>
            </a:r>
            <a:r>
              <a:rPr lang="en-US" sz="2200" dirty="0"/>
              <a:t> and CGA P-18, </a:t>
            </a:r>
            <a:r>
              <a:rPr lang="en-US" sz="2200" i="1" dirty="0"/>
              <a:t>Standard for Bulk Inert Gas Systems at Consumer Sites</a:t>
            </a:r>
            <a:r>
              <a:rPr lang="en-US" sz="2200" dirty="0"/>
              <a:t>. [</a:t>
            </a:r>
            <a:r>
              <a:rPr lang="en-US" sz="2200" b="1" dirty="0"/>
              <a:t>55:</a:t>
            </a:r>
            <a:r>
              <a:rPr lang="en-US" sz="2200" dirty="0"/>
              <a:t>17.2.5]</a:t>
            </a:r>
          </a:p>
          <a:p>
            <a:pPr marL="0" indent="0">
              <a:buNone/>
            </a:pPr>
            <a:r>
              <a:rPr lang="en-US" sz="2200" b="1" dirty="0"/>
              <a:t>5.1.3.10.2.6 </a:t>
            </a:r>
            <a:r>
              <a:rPr lang="en-US" sz="2200" dirty="0"/>
              <a:t>Oxygen cryogenic fluid central supply systems shall be sited in accordance with Chapters 8 and 9 of </a:t>
            </a:r>
            <a:r>
              <a:rPr lang="en-US" sz="2200" dirty="0">
                <a:hlinkClick r:id="rId2"/>
              </a:rPr>
              <a:t>NFPA 55</a:t>
            </a:r>
            <a:r>
              <a:rPr lang="en-US" sz="2200" dirty="0"/>
              <a:t>, as applicable, and CGA M-1, </a:t>
            </a:r>
            <a:r>
              <a:rPr lang="en-US" sz="2200" i="1" dirty="0"/>
              <a:t>Standard for Medical Gas Supply Systems at Health Care Facilities</a:t>
            </a:r>
            <a:r>
              <a:rPr lang="en-US" sz="2200" dirty="0"/>
              <a:t>. [</a:t>
            </a:r>
            <a:r>
              <a:rPr lang="en-US" sz="2200" b="1" dirty="0"/>
              <a:t>55:</a:t>
            </a:r>
            <a:r>
              <a:rPr lang="en-US" sz="2200" dirty="0"/>
              <a:t>17.2.6]</a:t>
            </a:r>
          </a:p>
          <a:p>
            <a:pPr marL="0" indent="0">
              <a:buNone/>
            </a:pPr>
            <a:endParaRPr lang="en-US" sz="2200" dirty="0"/>
          </a:p>
        </p:txBody>
      </p:sp>
    </p:spTree>
    <p:extLst>
      <p:ext uri="{BB962C8B-B14F-4D97-AF65-F5344CB8AC3E}">
        <p14:creationId xmlns:p14="http://schemas.microsoft.com/office/powerpoint/2010/main" val="1321384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cs typeface="Arial" charset="0"/>
              </a:rPr>
              <a:t>Main Line Valve</a:t>
            </a:r>
          </a:p>
        </p:txBody>
      </p:sp>
      <p:pic>
        <p:nvPicPr>
          <p:cNvPr id="54275" name="Picture 3" descr="Arrangement Piping"/>
          <p:cNvPicPr>
            <a:picLocks noChangeAspect="1" noChangeArrowheads="1"/>
          </p:cNvPicPr>
          <p:nvPr/>
        </p:nvPicPr>
        <p:blipFill>
          <a:blip r:embed="rId2" cstate="print"/>
          <a:srcRect/>
          <a:stretch>
            <a:fillRect/>
          </a:stretch>
        </p:blipFill>
        <p:spPr bwMode="auto">
          <a:xfrm>
            <a:off x="1295400" y="1828800"/>
            <a:ext cx="6934200" cy="3962400"/>
          </a:xfrm>
          <a:prstGeom prst="rect">
            <a:avLst/>
          </a:prstGeom>
          <a:noFill/>
        </p:spPr>
      </p:pic>
      <p:sp>
        <p:nvSpPr>
          <p:cNvPr id="54276" name="Oval 4"/>
          <p:cNvSpPr>
            <a:spLocks noChangeArrowheads="1"/>
          </p:cNvSpPr>
          <p:nvPr/>
        </p:nvSpPr>
        <p:spPr bwMode="auto">
          <a:xfrm>
            <a:off x="1295400" y="4343400"/>
            <a:ext cx="762000" cy="762000"/>
          </a:xfrm>
          <a:prstGeom prst="ellipse">
            <a:avLst/>
          </a:prstGeom>
          <a:noFill/>
          <a:ln w="76200">
            <a:solidFill>
              <a:schemeClr val="hlink"/>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0-#ppt_w/2"/>
                                          </p:val>
                                        </p:tav>
                                        <p:tav tm="100000">
                                          <p:val>
                                            <p:strVal val="#ppt_x"/>
                                          </p:val>
                                        </p:tav>
                                      </p:tavLst>
                                    </p:anim>
                                    <p:anim calcmode="lin" valueType="num">
                                      <p:cBhvr additive="base">
                                        <p:cTn id="8"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Riser Valve</a:t>
            </a:r>
          </a:p>
        </p:txBody>
      </p:sp>
      <p:sp>
        <p:nvSpPr>
          <p:cNvPr id="55299" name="Rectangle 3"/>
          <p:cNvSpPr>
            <a:spLocks noGrp="1" noChangeArrowheads="1"/>
          </p:cNvSpPr>
          <p:nvPr>
            <p:ph idx="1"/>
          </p:nvPr>
        </p:nvSpPr>
        <p:spPr/>
        <p:txBody>
          <a:bodyPr/>
          <a:lstStyle/>
          <a:p>
            <a:endParaRPr lang="en-US" dirty="0"/>
          </a:p>
        </p:txBody>
      </p:sp>
      <p:pic>
        <p:nvPicPr>
          <p:cNvPr id="55302" name="Picture 6" descr="Arrangement Piping"/>
          <p:cNvPicPr>
            <a:picLocks noChangeAspect="1" noChangeArrowheads="1"/>
          </p:cNvPicPr>
          <p:nvPr/>
        </p:nvPicPr>
        <p:blipFill>
          <a:blip r:embed="rId2" cstate="print"/>
          <a:srcRect/>
          <a:stretch>
            <a:fillRect/>
          </a:stretch>
        </p:blipFill>
        <p:spPr bwMode="auto">
          <a:xfrm>
            <a:off x="533400" y="1600200"/>
            <a:ext cx="7848600" cy="4001247"/>
          </a:xfrm>
          <a:prstGeom prst="rect">
            <a:avLst/>
          </a:prstGeom>
          <a:noFill/>
        </p:spPr>
      </p:pic>
      <p:sp>
        <p:nvSpPr>
          <p:cNvPr id="55303" name="Oval 7"/>
          <p:cNvSpPr>
            <a:spLocks noChangeArrowheads="1"/>
          </p:cNvSpPr>
          <p:nvPr/>
        </p:nvSpPr>
        <p:spPr bwMode="auto">
          <a:xfrm>
            <a:off x="4572000" y="3886200"/>
            <a:ext cx="762000" cy="762000"/>
          </a:xfrm>
          <a:prstGeom prst="ellipse">
            <a:avLst/>
          </a:prstGeom>
          <a:noFill/>
          <a:ln w="76200">
            <a:solidFill>
              <a:schemeClr val="hlink"/>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additive="base">
                                        <p:cTn id="7" dur="500" fill="hold"/>
                                        <p:tgtEl>
                                          <p:spTgt spid="55303"/>
                                        </p:tgtEl>
                                        <p:attrNameLst>
                                          <p:attrName>ppt_x</p:attrName>
                                        </p:attrNameLst>
                                      </p:cBhvr>
                                      <p:tavLst>
                                        <p:tav tm="0">
                                          <p:val>
                                            <p:strVal val="0-#ppt_w/2"/>
                                          </p:val>
                                        </p:tav>
                                        <p:tav tm="100000">
                                          <p:val>
                                            <p:strVal val="#ppt_x"/>
                                          </p:val>
                                        </p:tav>
                                      </p:tavLst>
                                    </p:anim>
                                    <p:anim calcmode="lin" valueType="num">
                                      <p:cBhvr additive="base">
                                        <p:cTn id="8"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cs typeface="Arial" charset="0"/>
              </a:rPr>
              <a:t>Service Valves</a:t>
            </a:r>
          </a:p>
        </p:txBody>
      </p:sp>
      <p:pic>
        <p:nvPicPr>
          <p:cNvPr id="58373" name="Picture 5" descr="Arrangement Piping"/>
          <p:cNvPicPr>
            <a:picLocks noChangeAspect="1" noChangeArrowheads="1"/>
          </p:cNvPicPr>
          <p:nvPr/>
        </p:nvPicPr>
        <p:blipFill>
          <a:blip r:embed="rId2" cstate="print"/>
          <a:srcRect/>
          <a:stretch>
            <a:fillRect/>
          </a:stretch>
        </p:blipFill>
        <p:spPr bwMode="auto">
          <a:xfrm>
            <a:off x="685800" y="1752600"/>
            <a:ext cx="7772400" cy="3886200"/>
          </a:xfrm>
          <a:prstGeom prst="rect">
            <a:avLst/>
          </a:prstGeom>
          <a:noFill/>
        </p:spPr>
      </p:pic>
      <p:sp>
        <p:nvSpPr>
          <p:cNvPr id="58374" name="Oval 6"/>
          <p:cNvSpPr>
            <a:spLocks noChangeArrowheads="1"/>
          </p:cNvSpPr>
          <p:nvPr/>
        </p:nvSpPr>
        <p:spPr bwMode="auto">
          <a:xfrm>
            <a:off x="4953000" y="2209800"/>
            <a:ext cx="762000" cy="762000"/>
          </a:xfrm>
          <a:prstGeom prst="ellipse">
            <a:avLst/>
          </a:prstGeom>
          <a:noFill/>
          <a:ln w="76200">
            <a:solidFill>
              <a:schemeClr val="hlink"/>
            </a:solidFill>
            <a:round/>
            <a:headEnd/>
            <a:tailEnd/>
          </a:ln>
          <a:effectLst/>
        </p:spPr>
        <p:txBody>
          <a:bodyPr wrap="none" anchor="ctr"/>
          <a:lstStyle/>
          <a:p>
            <a:endParaRPr lang="en-US"/>
          </a:p>
        </p:txBody>
      </p:sp>
      <p:sp>
        <p:nvSpPr>
          <p:cNvPr id="58375" name="Oval 7"/>
          <p:cNvSpPr>
            <a:spLocks noChangeArrowheads="1"/>
          </p:cNvSpPr>
          <p:nvPr/>
        </p:nvSpPr>
        <p:spPr bwMode="auto">
          <a:xfrm>
            <a:off x="5486400" y="4114800"/>
            <a:ext cx="762000" cy="762000"/>
          </a:xfrm>
          <a:prstGeom prst="ellipse">
            <a:avLst/>
          </a:prstGeom>
          <a:noFill/>
          <a:ln w="76200">
            <a:solidFill>
              <a:schemeClr val="hlink"/>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additive="base">
                                        <p:cTn id="7" dur="500" fill="hold"/>
                                        <p:tgtEl>
                                          <p:spTgt spid="58374"/>
                                        </p:tgtEl>
                                        <p:attrNameLst>
                                          <p:attrName>ppt_x</p:attrName>
                                        </p:attrNameLst>
                                      </p:cBhvr>
                                      <p:tavLst>
                                        <p:tav tm="0">
                                          <p:val>
                                            <p:strVal val="0-#ppt_w/2"/>
                                          </p:val>
                                        </p:tav>
                                        <p:tav tm="100000">
                                          <p:val>
                                            <p:strVal val="#ppt_x"/>
                                          </p:val>
                                        </p:tav>
                                      </p:tavLst>
                                    </p:anim>
                                    <p:anim calcmode="lin" valueType="num">
                                      <p:cBhvr additive="base">
                                        <p:cTn id="8" dur="500" fill="hold"/>
                                        <p:tgtEl>
                                          <p:spTgt spid="583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8375"/>
                                        </p:tgtEl>
                                        <p:attrNameLst>
                                          <p:attrName>style.visibility</p:attrName>
                                        </p:attrNameLst>
                                      </p:cBhvr>
                                      <p:to>
                                        <p:strVal val="visible"/>
                                      </p:to>
                                    </p:set>
                                    <p:anim calcmode="lin" valueType="num">
                                      <p:cBhvr additive="base">
                                        <p:cTn id="12" dur="500" fill="hold"/>
                                        <p:tgtEl>
                                          <p:spTgt spid="58375"/>
                                        </p:tgtEl>
                                        <p:attrNameLst>
                                          <p:attrName>ppt_x</p:attrName>
                                        </p:attrNameLst>
                                      </p:cBhvr>
                                      <p:tavLst>
                                        <p:tav tm="0">
                                          <p:val>
                                            <p:strVal val="0-#ppt_w/2"/>
                                          </p:val>
                                        </p:tav>
                                        <p:tav tm="100000">
                                          <p:val>
                                            <p:strVal val="#ppt_x"/>
                                          </p:val>
                                        </p:tav>
                                      </p:tavLst>
                                    </p:anim>
                                    <p:anim calcmode="lin" valueType="num">
                                      <p:cBhvr additive="base">
                                        <p:cTn id="13" dur="500" fill="hold"/>
                                        <p:tgtEl>
                                          <p:spTgt spid="58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000" dirty="0"/>
              <a:t>5.1.4.5.2 Only one service valve shall be required for each branch off of a riser, regardless of how many zone valve boxes are installed on that lateral.</a:t>
            </a:r>
          </a:p>
          <a:p>
            <a:pPr marL="0" indent="0">
              <a:buNone/>
            </a:pPr>
            <a:r>
              <a:rPr lang="en-US" sz="2000" dirty="0"/>
              <a:t>5.1.4.5.3 Service valves shall be placed in the branch piping prior to any zone valve box assembly on that branch.</a:t>
            </a:r>
          </a:p>
          <a:p>
            <a:pPr marL="0" indent="0">
              <a:buNone/>
            </a:pPr>
            <a:r>
              <a:rPr lang="en-US" sz="2000" dirty="0"/>
              <a:t>5.1.4.6 Zone Valves.</a:t>
            </a:r>
          </a:p>
          <a:p>
            <a:pPr marL="0" indent="0">
              <a:buNone/>
            </a:pPr>
            <a:r>
              <a:rPr lang="en-US" sz="2000" dirty="0"/>
              <a:t>5.1.4.6.1 All station outlets/inlets shall be supplied through a zone valve, which shall be placed as follows:</a:t>
            </a:r>
          </a:p>
          <a:p>
            <a:pPr marL="344488" indent="-344488">
              <a:buNone/>
            </a:pPr>
            <a:r>
              <a:rPr lang="en-US" sz="2000" dirty="0"/>
              <a:t>(1) It is installed so that a wall intervenes between the valve and the outlets/inlets that it controls.</a:t>
            </a:r>
          </a:p>
          <a:p>
            <a:pPr marL="344488" indent="-344488">
              <a:buNone/>
            </a:pPr>
            <a:r>
              <a:rPr lang="en-US" sz="2000" dirty="0"/>
              <a:t>(2)* It is readily operable from a standing position.</a:t>
            </a:r>
          </a:p>
          <a:p>
            <a:pPr marL="344488" indent="-344488">
              <a:buNone/>
            </a:pPr>
            <a:r>
              <a:rPr lang="en-US" sz="2000" dirty="0"/>
              <a:t>(3) It is installed where it is visible and accessible at all times.</a:t>
            </a:r>
          </a:p>
          <a:p>
            <a:pPr marL="344488" indent="-344488">
              <a:buNone/>
            </a:pPr>
            <a:r>
              <a:rPr lang="en-US" sz="2000" dirty="0"/>
              <a:t>(4) It is not installed where it can be hidden from plain view, such as behind normally open or normally closed doors.</a:t>
            </a:r>
          </a:p>
        </p:txBody>
      </p:sp>
    </p:spTree>
    <p:extLst>
      <p:ext uri="{BB962C8B-B14F-4D97-AF65-F5344CB8AC3E}">
        <p14:creationId xmlns:p14="http://schemas.microsoft.com/office/powerpoint/2010/main" val="1397260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3CC13-4474-4F5F-AF13-64B5AA2BD01A}"/>
              </a:ext>
            </a:extLst>
          </p:cNvPr>
          <p:cNvSpPr>
            <a:spLocks noGrp="1"/>
          </p:cNvSpPr>
          <p:nvPr>
            <p:ph idx="1"/>
          </p:nvPr>
        </p:nvSpPr>
        <p:spPr>
          <a:xfrm>
            <a:off x="685800" y="533401"/>
            <a:ext cx="7696200" cy="5715006"/>
          </a:xfrm>
        </p:spPr>
        <p:txBody>
          <a:bodyPr>
            <a:normAutofit/>
          </a:bodyPr>
          <a:lstStyle/>
          <a:p>
            <a:pPr marL="344488" indent="-344488">
              <a:buNone/>
            </a:pPr>
            <a:r>
              <a:rPr lang="en-US" sz="2200" dirty="0"/>
              <a:t>(5) It is not installed in a room with the station outlets/inlets that it controls.</a:t>
            </a:r>
          </a:p>
          <a:p>
            <a:pPr marL="344488" indent="-344488">
              <a:buNone/>
            </a:pPr>
            <a:r>
              <a:rPr lang="en-US" sz="2200" dirty="0"/>
              <a:t>(6) It is not installed in rooms, areas, or closets that can be closed or locked.</a:t>
            </a:r>
          </a:p>
          <a:p>
            <a:pPr marL="0" indent="0">
              <a:buNone/>
            </a:pPr>
            <a:r>
              <a:rPr lang="en-US" sz="2200" dirty="0"/>
              <a:t>5.1.4.6.2 A zone valve in each medical gas or vacuum line shall be provided for each Category 1 space and anesthetizing location for moderate sedation, deep sedation, or general anesthesia specific for the occupancy and shall be located as follows:</a:t>
            </a:r>
          </a:p>
          <a:p>
            <a:pPr marL="0" indent="0">
              <a:buNone/>
            </a:pPr>
            <a:r>
              <a:rPr lang="en-US" sz="2200" dirty="0"/>
              <a:t>(1) They are installed immediately outside the area controlled.</a:t>
            </a:r>
          </a:p>
          <a:p>
            <a:endParaRPr lang="en-US" sz="2200" dirty="0"/>
          </a:p>
        </p:txBody>
      </p:sp>
    </p:spTree>
    <p:extLst>
      <p:ext uri="{BB962C8B-B14F-4D97-AF65-F5344CB8AC3E}">
        <p14:creationId xmlns:p14="http://schemas.microsoft.com/office/powerpoint/2010/main" val="1402727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344488" indent="-344488">
              <a:buNone/>
            </a:pPr>
            <a:r>
              <a:rPr lang="en-US" sz="2200" dirty="0"/>
              <a:t>(2) They are installed where they are visible and accessible at all times.</a:t>
            </a:r>
          </a:p>
          <a:p>
            <a:pPr marL="0" indent="0">
              <a:buNone/>
            </a:pPr>
            <a:r>
              <a:rPr lang="en-US" sz="2200" dirty="0"/>
              <a:t>5.1.4.6.3 Piping on the patient side of zone valves shall be arranged to provide the following:</a:t>
            </a:r>
          </a:p>
          <a:p>
            <a:pPr marL="344488" indent="-344488">
              <a:buNone/>
            </a:pPr>
            <a:r>
              <a:rPr lang="en-US" sz="2200" dirty="0"/>
              <a:t>(1) Shutting off the supply of medical gas or vacuum to one zone will not affect the supply of medical gas or vacuum to another zone or the rest of the system.</a:t>
            </a:r>
          </a:p>
          <a:p>
            <a:pPr marL="344488" indent="-344488">
              <a:buNone/>
            </a:pPr>
            <a:r>
              <a:rPr lang="en-US" sz="2200" dirty="0"/>
              <a:t>(2) Service will only be to outlets/inlets located on that same story.</a:t>
            </a:r>
          </a:p>
          <a:p>
            <a:pPr marL="344488" indent="-344488">
              <a:buNone/>
            </a:pPr>
            <a:r>
              <a:rPr lang="en-US" sz="2200" dirty="0"/>
              <a:t>(3) All gas delivery columns, hose reels, ceiling tracks, control panels, pendants, booms, or other special installations are located on the patient side of the zone valve.</a:t>
            </a:r>
          </a:p>
          <a:p>
            <a:pPr marL="0" indent="0">
              <a:buNone/>
            </a:pPr>
            <a:r>
              <a:rPr lang="en-US" sz="2200" dirty="0"/>
              <a:t>5.1.4.6.4 A pressure/vacuum indicator shall be provided on the station outlet/inlet side of each zone valve.</a:t>
            </a:r>
          </a:p>
          <a:p>
            <a:pPr marL="0" indent="0">
              <a:buNone/>
            </a:pPr>
            <a:endParaRPr lang="en-US" sz="2200" dirty="0"/>
          </a:p>
        </p:txBody>
      </p:sp>
    </p:spTree>
    <p:extLst>
      <p:ext uri="{BB962C8B-B14F-4D97-AF65-F5344CB8AC3E}">
        <p14:creationId xmlns:p14="http://schemas.microsoft.com/office/powerpoint/2010/main" val="315331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000" dirty="0"/>
              <a:t>5.1.4.7 In-Line Shutoff Valves. Optional in-line valves shall be permitted to be installed to isolate or shut off piping for servicing of individual rooms or areas.</a:t>
            </a:r>
          </a:p>
          <a:p>
            <a:pPr marL="0" indent="0">
              <a:buNone/>
            </a:pPr>
            <a:r>
              <a:rPr lang="en-US" sz="2000" dirty="0"/>
              <a:t>5.1.4.8 Valves for Future Connections.</a:t>
            </a:r>
          </a:p>
          <a:p>
            <a:pPr marL="0" indent="0">
              <a:buNone/>
            </a:pPr>
            <a:r>
              <a:rPr lang="en-US" sz="2000" dirty="0"/>
              <a:t>5.1.4.8.1 Future connection valves shall be labeled as to gas content.</a:t>
            </a:r>
          </a:p>
          <a:p>
            <a:pPr marL="0" indent="0">
              <a:buNone/>
            </a:pPr>
            <a:r>
              <a:rPr lang="en-US" sz="2000" dirty="0"/>
              <a:t>5.1.4.8.2 Downstream piping shall be closed with a brazed cap with tubing allowance for cutting and </a:t>
            </a:r>
            <a:r>
              <a:rPr lang="en-US" sz="2000" dirty="0" err="1"/>
              <a:t>rebrazing</a:t>
            </a:r>
            <a:r>
              <a:rPr lang="en-US" sz="2000" dirty="0"/>
              <a:t>.</a:t>
            </a:r>
          </a:p>
          <a:p>
            <a:pPr marL="0" indent="0">
              <a:buNone/>
            </a:pPr>
            <a:r>
              <a:rPr lang="en-US" sz="2000" dirty="0"/>
              <a:t>5.1.4.9 In-Line Check Valves. New or replacement check valves shall be as follows:</a:t>
            </a:r>
          </a:p>
          <a:p>
            <a:pPr marL="344488" indent="-344488">
              <a:buNone/>
            </a:pPr>
            <a:r>
              <a:rPr lang="en-US" sz="2000" dirty="0"/>
              <a:t>(1) They shall be of brass or bronze construction.</a:t>
            </a:r>
          </a:p>
          <a:p>
            <a:pPr marL="344488" indent="-344488">
              <a:buNone/>
            </a:pPr>
            <a:r>
              <a:rPr lang="en-US" sz="2000" dirty="0"/>
              <a:t>(2) They shall have brazed extensions.</a:t>
            </a:r>
          </a:p>
          <a:p>
            <a:pPr marL="344488" indent="-344488">
              <a:buNone/>
            </a:pPr>
            <a:r>
              <a:rPr lang="en-US" sz="2000" dirty="0"/>
              <a:t>(3) They shall have in-line serviceability.</a:t>
            </a:r>
          </a:p>
          <a:p>
            <a:pPr marL="344488" indent="-344488">
              <a:buNone/>
            </a:pPr>
            <a:r>
              <a:rPr lang="en-US" sz="2000" dirty="0"/>
              <a:t>(4) They shall not have threaded connections.</a:t>
            </a:r>
          </a:p>
          <a:p>
            <a:pPr marL="344488" indent="-344488">
              <a:buNone/>
            </a:pPr>
            <a:r>
              <a:rPr lang="en-US" sz="2000" dirty="0"/>
              <a:t>(5) They shall have threaded purge points of 1∕8 in. NPT.</a:t>
            </a:r>
          </a:p>
          <a:p>
            <a:pPr marL="344488" indent="-344488">
              <a:buNone/>
            </a:pPr>
            <a:r>
              <a:rPr lang="en-US" sz="2000" dirty="0"/>
              <a:t>(6) They shall be sized to have a maximum velocity which does not exceed the manufacturer's recommendations.</a:t>
            </a:r>
          </a:p>
          <a:p>
            <a:pPr marL="0" indent="0">
              <a:buNone/>
            </a:pPr>
            <a:endParaRPr lang="en-US" sz="2000" dirty="0"/>
          </a:p>
          <a:p>
            <a:pPr marL="0" indent="0">
              <a:buNone/>
            </a:pPr>
            <a:endParaRPr lang="en-US" sz="1800" dirty="0"/>
          </a:p>
        </p:txBody>
      </p:sp>
    </p:spTree>
    <p:extLst>
      <p:ext uri="{BB962C8B-B14F-4D97-AF65-F5344CB8AC3E}">
        <p14:creationId xmlns:p14="http://schemas.microsoft.com/office/powerpoint/2010/main" val="194988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cs typeface="Arial" charset="0"/>
              </a:rPr>
              <a:t>Zone Valve Boxes</a:t>
            </a:r>
          </a:p>
        </p:txBody>
      </p:sp>
      <p:graphicFrame>
        <p:nvGraphicFramePr>
          <p:cNvPr id="56326" name="Object 6"/>
          <p:cNvGraphicFramePr>
            <a:graphicFrameLocks noGrp="1" noChangeAspect="1"/>
          </p:cNvGraphicFramePr>
          <p:nvPr>
            <p:ph idx="1"/>
          </p:nvPr>
        </p:nvGraphicFramePr>
        <p:xfrm>
          <a:off x="1827213" y="1754188"/>
          <a:ext cx="5487987" cy="4217987"/>
        </p:xfrm>
        <a:graphic>
          <a:graphicData uri="http://schemas.openxmlformats.org/presentationml/2006/ole">
            <mc:AlternateContent xmlns:mc="http://schemas.openxmlformats.org/markup-compatibility/2006">
              <mc:Choice xmlns:v="urn:schemas-microsoft-com:vml" Requires="v">
                <p:oleObj spid="_x0000_s1026" name="Image" r:id="rId3" imgW="5488425" imgH="4217956" progId="">
                  <p:embed/>
                </p:oleObj>
              </mc:Choice>
              <mc:Fallback>
                <p:oleObj name="Image" r:id="rId3" imgW="5488425" imgH="4217956" progId="">
                  <p:embed/>
                  <p:pic>
                    <p:nvPicPr>
                      <p:cNvPr id="56326"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1754188"/>
                        <a:ext cx="5487987" cy="4217987"/>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randombar(horizontal)">
                                      <p:cBhvr>
                                        <p:cTn id="7" dur="600">
                                          <p:stCondLst>
                                            <p:cond delay="0"/>
                                          </p:stCondLst>
                                        </p:cTn>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wipe(down)">
                                      <p:cBhvr>
                                        <p:cTn id="12" dur="500"/>
                                        <p:tgtEl>
                                          <p:spTgt spid="563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6326"/>
                                        </p:tgtEl>
                                        <p:attrNameLst>
                                          <p:attrName>style.visibility</p:attrName>
                                        </p:attrNameLst>
                                      </p:cBhvr>
                                      <p:to>
                                        <p:strVal val="visible"/>
                                      </p:to>
                                    </p:set>
                                    <p:anim calcmode="lin" valueType="num">
                                      <p:cBhvr additive="base">
                                        <p:cTn id="17" dur="500" fill="hold"/>
                                        <p:tgtEl>
                                          <p:spTgt spid="56326"/>
                                        </p:tgtEl>
                                        <p:attrNameLst>
                                          <p:attrName>ppt_x</p:attrName>
                                        </p:attrNameLst>
                                      </p:cBhvr>
                                      <p:tavLst>
                                        <p:tav tm="0">
                                          <p:val>
                                            <p:strVal val="#ppt_x"/>
                                          </p:val>
                                        </p:tav>
                                        <p:tav tm="100000">
                                          <p:val>
                                            <p:strVal val="#ppt_x"/>
                                          </p:val>
                                        </p:tav>
                                      </p:tavLst>
                                    </p:anim>
                                    <p:anim calcmode="lin" valueType="num">
                                      <p:cBhvr additive="base">
                                        <p:cTn id="18" dur="500" fill="hold"/>
                                        <p:tgtEl>
                                          <p:spTgt spid="56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CB07DA5-64E2-44CE-A9B3-623010D6669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771" b="6771"/>
          <a:stretch>
            <a:fillRect/>
          </a:stretch>
        </p:blipFill>
        <p:spPr>
          <a:xfrm>
            <a:off x="1792288" y="612774"/>
            <a:ext cx="5486400" cy="4568825"/>
          </a:xfrm>
        </p:spPr>
      </p:pic>
      <p:sp>
        <p:nvSpPr>
          <p:cNvPr id="6" name="Text Placeholder 5">
            <a:extLst>
              <a:ext uri="{FF2B5EF4-FFF2-40B4-BE49-F238E27FC236}">
                <a16:creationId xmlns:a16="http://schemas.microsoft.com/office/drawing/2014/main" id="{22CFB883-9580-44DF-AFE1-92108DCD82AC}"/>
              </a:ext>
            </a:extLst>
          </p:cNvPr>
          <p:cNvSpPr>
            <a:spLocks noGrp="1"/>
          </p:cNvSpPr>
          <p:nvPr>
            <p:ph type="body" sz="half" idx="2"/>
          </p:nvPr>
        </p:nvSpPr>
        <p:spPr>
          <a:xfrm>
            <a:off x="1219200" y="5334000"/>
            <a:ext cx="6705600" cy="804862"/>
          </a:xfrm>
        </p:spPr>
        <p:txBody>
          <a:bodyPr>
            <a:noAutofit/>
          </a:bodyPr>
          <a:lstStyle/>
          <a:p>
            <a:pPr algn="ctr"/>
            <a:r>
              <a:rPr lang="en-US" sz="4400" dirty="0"/>
              <a:t>Zone Valve Box With Sensors</a:t>
            </a:r>
          </a:p>
        </p:txBody>
      </p:sp>
    </p:spTree>
    <p:extLst>
      <p:ext uri="{BB962C8B-B14F-4D97-AF65-F5344CB8AC3E}">
        <p14:creationId xmlns:p14="http://schemas.microsoft.com/office/powerpoint/2010/main" val="1393975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A0BC8C-775E-4E0A-8B88-F3A95B30EBB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rot="5400000">
            <a:off x="1752600" y="838200"/>
            <a:ext cx="5486400" cy="4114800"/>
          </a:xfrm>
        </p:spPr>
      </p:pic>
      <p:sp>
        <p:nvSpPr>
          <p:cNvPr id="8" name="Text Placeholder 7">
            <a:extLst>
              <a:ext uri="{FF2B5EF4-FFF2-40B4-BE49-F238E27FC236}">
                <a16:creationId xmlns:a16="http://schemas.microsoft.com/office/drawing/2014/main" id="{7E6E89D9-DCA8-4525-AE49-60E2CD2513B3}"/>
              </a:ext>
            </a:extLst>
          </p:cNvPr>
          <p:cNvSpPr>
            <a:spLocks noGrp="1"/>
          </p:cNvSpPr>
          <p:nvPr>
            <p:ph type="body" sz="half" idx="2"/>
          </p:nvPr>
        </p:nvSpPr>
        <p:spPr>
          <a:xfrm>
            <a:off x="1792288" y="5638800"/>
            <a:ext cx="5486400" cy="685800"/>
          </a:xfrm>
        </p:spPr>
        <p:txBody>
          <a:bodyPr>
            <a:noAutofit/>
          </a:bodyPr>
          <a:lstStyle/>
          <a:p>
            <a:pPr algn="ctr"/>
            <a:r>
              <a:rPr lang="en-US" sz="4400" dirty="0"/>
              <a:t>  Zone Valve Box Piping</a:t>
            </a:r>
          </a:p>
        </p:txBody>
      </p:sp>
    </p:spTree>
    <p:extLst>
      <p:ext uri="{BB962C8B-B14F-4D97-AF65-F5344CB8AC3E}">
        <p14:creationId xmlns:p14="http://schemas.microsoft.com/office/powerpoint/2010/main" val="257173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6DAC7-76E6-433F-BED5-25966E3236A3}"/>
              </a:ext>
            </a:extLst>
          </p:cNvPr>
          <p:cNvSpPr>
            <a:spLocks noGrp="1"/>
          </p:cNvSpPr>
          <p:nvPr>
            <p:ph idx="1"/>
          </p:nvPr>
        </p:nvSpPr>
        <p:spPr>
          <a:xfrm>
            <a:off x="685800" y="609601"/>
            <a:ext cx="7696200" cy="5638806"/>
          </a:xfrm>
        </p:spPr>
        <p:txBody>
          <a:bodyPr>
            <a:normAutofit/>
          </a:bodyPr>
          <a:lstStyle/>
          <a:p>
            <a:pPr marL="0" indent="0">
              <a:buNone/>
            </a:pPr>
            <a:r>
              <a:rPr lang="en-US" sz="2200" b="1" dirty="0"/>
              <a:t>5.1.3.10.2.7 </a:t>
            </a:r>
            <a:r>
              <a:rPr lang="en-US" sz="2200" dirty="0"/>
              <a:t>Carbon dioxide refrigerated liquid central supply systems shall be sited in accordance with Chapter 13 of NFPA 55 and CGA G-6.1, </a:t>
            </a:r>
            <a:r>
              <a:rPr lang="en-US" sz="2200" i="1" dirty="0"/>
              <a:t>Standard for Insulated Liquid Carbon Dioxide Systems at Consumer Sites</a:t>
            </a:r>
            <a:r>
              <a:rPr lang="en-US" sz="2200" dirty="0"/>
              <a:t>. [</a:t>
            </a:r>
            <a:r>
              <a:rPr lang="en-US" sz="2200" b="1" dirty="0"/>
              <a:t>55:</a:t>
            </a:r>
            <a:r>
              <a:rPr lang="en-US" sz="2200" dirty="0"/>
              <a:t>17.2.7]</a:t>
            </a:r>
          </a:p>
          <a:p>
            <a:pPr marL="0" indent="0">
              <a:buNone/>
            </a:pPr>
            <a:r>
              <a:rPr lang="en-US" sz="2200" b="1" dirty="0"/>
              <a:t>5.1.3.10.2.8 </a:t>
            </a:r>
            <a:r>
              <a:rPr lang="en-US" sz="2200" dirty="0"/>
              <a:t>Nitrous oxide refrigerated liquid central supply systems shall be sited in accordance with Chapter 16 of </a:t>
            </a:r>
            <a:r>
              <a:rPr lang="en-US" sz="2200" dirty="0">
                <a:hlinkClick r:id="rId2"/>
              </a:rPr>
              <a:t>NFPA 55</a:t>
            </a:r>
            <a:r>
              <a:rPr lang="en-US" sz="2200" dirty="0"/>
              <a:t> and CGA G-8.1, </a:t>
            </a:r>
            <a:r>
              <a:rPr lang="en-US" sz="2200" i="1" dirty="0"/>
              <a:t>Standard for Nitrous Oxide Systems at Customer Sites</a:t>
            </a:r>
            <a:r>
              <a:rPr lang="en-US" sz="2200" dirty="0"/>
              <a:t>. [</a:t>
            </a:r>
            <a:r>
              <a:rPr lang="en-US" sz="2200" b="1" dirty="0"/>
              <a:t>55:</a:t>
            </a:r>
            <a:r>
              <a:rPr lang="en-US" sz="2200" dirty="0"/>
              <a:t>17.2.8]</a:t>
            </a:r>
          </a:p>
          <a:p>
            <a:pPr marL="0" indent="0">
              <a:buNone/>
            </a:pPr>
            <a:r>
              <a:rPr lang="en-US" sz="2200" b="1" dirty="0"/>
              <a:t>5.1.3.10.3 Cryogenic Fluid Central Supply Systems Operation.</a:t>
            </a:r>
          </a:p>
          <a:p>
            <a:pPr marL="0" indent="0">
              <a:buNone/>
            </a:pPr>
            <a:r>
              <a:rPr lang="en-US" sz="2200" b="1" dirty="0"/>
              <a:t>5.1.3.10.3.1 </a:t>
            </a:r>
            <a:r>
              <a:rPr lang="en-US" sz="2200" dirty="0"/>
              <a:t>The following components of the cryogenic fluid central supply system shall be accessible and visible to delivery personnel during filling operations:</a:t>
            </a:r>
          </a:p>
          <a:p>
            <a:pPr marL="0" indent="0">
              <a:buNone/>
            </a:pPr>
            <a:endParaRPr lang="en-US" sz="2200" dirty="0"/>
          </a:p>
        </p:txBody>
      </p:sp>
    </p:spTree>
    <p:extLst>
      <p:ext uri="{BB962C8B-B14F-4D97-AF65-F5344CB8AC3E}">
        <p14:creationId xmlns:p14="http://schemas.microsoft.com/office/powerpoint/2010/main" val="261614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4A362DB-AF28-4A59-8E85-411256917DE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875" r="21875"/>
          <a:stretch>
            <a:fillRect/>
          </a:stretch>
        </p:blipFill>
        <p:spPr>
          <a:xfrm rot="5400000">
            <a:off x="2287588" y="-230187"/>
            <a:ext cx="4568825" cy="5486400"/>
          </a:xfrm>
        </p:spPr>
      </p:pic>
      <p:sp>
        <p:nvSpPr>
          <p:cNvPr id="4" name="Text Placeholder 3">
            <a:extLst>
              <a:ext uri="{FF2B5EF4-FFF2-40B4-BE49-F238E27FC236}">
                <a16:creationId xmlns:a16="http://schemas.microsoft.com/office/drawing/2014/main" id="{00009761-5085-4A85-871F-4B3D6E50A0F7}"/>
              </a:ext>
            </a:extLst>
          </p:cNvPr>
          <p:cNvSpPr>
            <a:spLocks noGrp="1"/>
          </p:cNvSpPr>
          <p:nvPr>
            <p:ph type="body" sz="half" idx="2"/>
          </p:nvPr>
        </p:nvSpPr>
        <p:spPr>
          <a:xfrm>
            <a:off x="1219200" y="4953000"/>
            <a:ext cx="6553200" cy="1219200"/>
          </a:xfrm>
        </p:spPr>
        <p:txBody>
          <a:bodyPr>
            <a:noAutofit/>
          </a:bodyPr>
          <a:lstStyle/>
          <a:p>
            <a:pPr algn="ctr"/>
            <a:r>
              <a:rPr lang="en-US" sz="4400" dirty="0"/>
              <a:t>Zone Valve Box With Sensor Ports And Test / Purge</a:t>
            </a:r>
          </a:p>
        </p:txBody>
      </p:sp>
    </p:spTree>
    <p:extLst>
      <p:ext uri="{BB962C8B-B14F-4D97-AF65-F5344CB8AC3E}">
        <p14:creationId xmlns:p14="http://schemas.microsoft.com/office/powerpoint/2010/main" val="347913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DD8BFF9-C2C8-4402-8CB2-ED4AD909C77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450" r="26450"/>
          <a:stretch>
            <a:fillRect/>
          </a:stretch>
        </p:blipFill>
        <p:spPr/>
      </p:pic>
      <p:sp>
        <p:nvSpPr>
          <p:cNvPr id="4" name="Text Placeholder 3">
            <a:extLst>
              <a:ext uri="{FF2B5EF4-FFF2-40B4-BE49-F238E27FC236}">
                <a16:creationId xmlns:a16="http://schemas.microsoft.com/office/drawing/2014/main" id="{A250086B-A638-487A-A8E6-C1569FE39830}"/>
              </a:ext>
            </a:extLst>
          </p:cNvPr>
          <p:cNvSpPr>
            <a:spLocks noGrp="1"/>
          </p:cNvSpPr>
          <p:nvPr>
            <p:ph type="body" sz="half" idx="2"/>
          </p:nvPr>
        </p:nvSpPr>
        <p:spPr>
          <a:xfrm>
            <a:off x="1371600" y="5029200"/>
            <a:ext cx="6248400" cy="1143000"/>
          </a:xfrm>
        </p:spPr>
        <p:txBody>
          <a:bodyPr>
            <a:noAutofit/>
          </a:bodyPr>
          <a:lstStyle/>
          <a:p>
            <a:pPr algn="ctr"/>
            <a:r>
              <a:rPr lang="en-US" sz="4400" dirty="0"/>
              <a:t>Medical Gas Check Valve</a:t>
            </a:r>
          </a:p>
        </p:txBody>
      </p:sp>
    </p:spTree>
    <p:extLst>
      <p:ext uri="{BB962C8B-B14F-4D97-AF65-F5344CB8AC3E}">
        <p14:creationId xmlns:p14="http://schemas.microsoft.com/office/powerpoint/2010/main" val="1048878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3" cstate="print"/>
          <a:srcRect/>
          <a:stretch>
            <a:fillRect/>
          </a:stretch>
        </p:blipFill>
        <p:spPr bwMode="auto">
          <a:xfrm>
            <a:off x="1015999" y="451522"/>
            <a:ext cx="7112001" cy="5334000"/>
          </a:xfrm>
          <a:prstGeom prst="rect">
            <a:avLst/>
          </a:prstGeom>
          <a:noFill/>
          <a:ln w="9525">
            <a:noFill/>
            <a:miter lim="800000"/>
            <a:headEnd/>
            <a:tailEnd/>
          </a:ln>
        </p:spPr>
      </p:pic>
      <p:sp>
        <p:nvSpPr>
          <p:cNvPr id="5" name="TextBox 4"/>
          <p:cNvSpPr txBox="1"/>
          <p:nvPr/>
        </p:nvSpPr>
        <p:spPr>
          <a:xfrm>
            <a:off x="1447800" y="5181600"/>
            <a:ext cx="2895600"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FF0000"/>
                </a:solidFill>
                <a:latin typeface="Arial" charset="0"/>
              </a:rPr>
              <a:t>Cleaned for oxygen service</a:t>
            </a:r>
          </a:p>
        </p:txBody>
      </p:sp>
      <p:sp>
        <p:nvSpPr>
          <p:cNvPr id="6" name="TextBox 5"/>
          <p:cNvSpPr txBox="1"/>
          <p:nvPr/>
        </p:nvSpPr>
        <p:spPr>
          <a:xfrm>
            <a:off x="1524000" y="5486400"/>
            <a:ext cx="2286000" cy="276999"/>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0000"/>
                </a:solidFill>
                <a:latin typeface="Arial" charset="0"/>
              </a:rPr>
              <a:t>Construction for 300 psi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6434BDD-C927-48F3-8F76-F3CE664FD1A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1666" b="-1"/>
          <a:stretch/>
        </p:blipFill>
        <p:spPr bwMode="auto">
          <a:xfrm>
            <a:off x="1333510" y="933461"/>
            <a:ext cx="6476980" cy="4857739"/>
          </a:xfrm>
          <a:prstGeom prst="rect">
            <a:avLst/>
          </a:prstGeom>
          <a:noFill/>
        </p:spPr>
      </p:pic>
    </p:spTree>
    <p:extLst>
      <p:ext uri="{BB962C8B-B14F-4D97-AF65-F5344CB8AC3E}">
        <p14:creationId xmlns:p14="http://schemas.microsoft.com/office/powerpoint/2010/main" val="36584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B4AE5F-A8F3-4FD5-B35A-DE8B7ECD2B80}"/>
              </a:ext>
            </a:extLst>
          </p:cNvPr>
          <p:cNvSpPr>
            <a:spLocks noGrp="1"/>
          </p:cNvSpPr>
          <p:nvPr>
            <p:ph idx="1"/>
          </p:nvPr>
        </p:nvSpPr>
        <p:spPr>
          <a:xfrm>
            <a:off x="685800" y="533401"/>
            <a:ext cx="7696200" cy="5715006"/>
          </a:xfrm>
        </p:spPr>
        <p:txBody>
          <a:bodyPr>
            <a:normAutofit/>
          </a:bodyPr>
          <a:lstStyle/>
          <a:p>
            <a:pPr marL="0" indent="0">
              <a:buNone/>
            </a:pPr>
            <a:r>
              <a:rPr lang="en-US" sz="2000" dirty="0"/>
              <a:t>(1) Fill connection</a:t>
            </a:r>
          </a:p>
          <a:p>
            <a:pPr marL="0" indent="0">
              <a:buNone/>
            </a:pPr>
            <a:r>
              <a:rPr lang="en-US" sz="2000" dirty="0"/>
              <a:t>(2) Top and bottom fill valves</a:t>
            </a:r>
          </a:p>
          <a:p>
            <a:pPr marL="0" indent="0">
              <a:buNone/>
            </a:pPr>
            <a:r>
              <a:rPr lang="en-US" sz="2000" dirty="0"/>
              <a:t>(3) Hose purge valve</a:t>
            </a:r>
          </a:p>
          <a:p>
            <a:pPr marL="0" indent="0">
              <a:buNone/>
            </a:pPr>
            <a:r>
              <a:rPr lang="en-US" sz="2000" dirty="0"/>
              <a:t>(4) Vent valve</a:t>
            </a:r>
          </a:p>
          <a:p>
            <a:pPr marL="0" indent="0">
              <a:buNone/>
            </a:pPr>
            <a:r>
              <a:rPr lang="en-US" sz="2000" dirty="0"/>
              <a:t>(5) Full </a:t>
            </a:r>
            <a:r>
              <a:rPr lang="en-US" sz="2000" dirty="0" err="1"/>
              <a:t>trycock</a:t>
            </a:r>
            <a:r>
              <a:rPr lang="en-US" sz="2000" dirty="0"/>
              <a:t> valve</a:t>
            </a:r>
          </a:p>
          <a:p>
            <a:pPr marL="0" indent="0">
              <a:buNone/>
            </a:pPr>
            <a:r>
              <a:rPr lang="en-US" sz="2000" dirty="0"/>
              <a:t>(6) Liquid level indicator</a:t>
            </a:r>
          </a:p>
          <a:p>
            <a:pPr marL="0" indent="0">
              <a:buNone/>
            </a:pPr>
            <a:r>
              <a:rPr lang="en-US" sz="2000" dirty="0"/>
              <a:t>(7) Tank pressure indicator  [</a:t>
            </a:r>
            <a:r>
              <a:rPr lang="en-US" sz="2000" b="1" dirty="0"/>
              <a:t>55:</a:t>
            </a:r>
            <a:r>
              <a:rPr lang="en-US" sz="2000" dirty="0"/>
              <a:t>17.3.1]</a:t>
            </a:r>
          </a:p>
          <a:p>
            <a:pPr marL="0" indent="0">
              <a:buNone/>
            </a:pPr>
            <a:r>
              <a:rPr lang="en-US" sz="2000" b="1" dirty="0"/>
              <a:t>5.1.3.10.3.2 </a:t>
            </a:r>
            <a:r>
              <a:rPr lang="en-US" sz="2000" dirty="0"/>
              <a:t>Cryogenic fluid central supply systems shall consist of the following:</a:t>
            </a:r>
          </a:p>
          <a:p>
            <a:pPr marL="344488" indent="-344488">
              <a:buNone/>
            </a:pPr>
            <a:r>
              <a:rPr lang="en-US" sz="2000" dirty="0"/>
              <a:t>(1) One or more main supply vessel, with capacity determined after consideration of the customer usage requirements, delivery schedules, proximity of the facility to alternative supplies, and the emergency plan</a:t>
            </a:r>
          </a:p>
          <a:p>
            <a:pPr marL="344488" indent="-344488">
              <a:buNone/>
            </a:pPr>
            <a:r>
              <a:rPr lang="en-US" sz="2000" dirty="0"/>
              <a:t>(2) A contents gauge on every main vessel</a:t>
            </a:r>
          </a:p>
          <a:p>
            <a:pPr marL="0" indent="0">
              <a:buNone/>
            </a:pPr>
            <a:endParaRPr lang="en-US" sz="2200" dirty="0"/>
          </a:p>
        </p:txBody>
      </p:sp>
    </p:spTree>
    <p:extLst>
      <p:ext uri="{BB962C8B-B14F-4D97-AF65-F5344CB8AC3E}">
        <p14:creationId xmlns:p14="http://schemas.microsoft.com/office/powerpoint/2010/main" val="123057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7FAC5D-667A-4B85-81FC-FC0499A36D98}"/>
              </a:ext>
            </a:extLst>
          </p:cNvPr>
          <p:cNvSpPr>
            <a:spLocks noGrp="1"/>
          </p:cNvSpPr>
          <p:nvPr>
            <p:ph idx="1"/>
          </p:nvPr>
        </p:nvSpPr>
        <p:spPr>
          <a:xfrm>
            <a:off x="685800" y="457201"/>
            <a:ext cx="7696200" cy="5791206"/>
          </a:xfrm>
        </p:spPr>
        <p:txBody>
          <a:bodyPr>
            <a:normAutofit/>
          </a:bodyPr>
          <a:lstStyle/>
          <a:p>
            <a:pPr marL="344488" indent="-344488">
              <a:buNone/>
            </a:pPr>
            <a:r>
              <a:rPr lang="en-US" sz="2200" dirty="0"/>
              <a:t>(3) A reserve supply sized for greater than an average day's supply, with the size of vessel or number of cylinders determined after consideration of delivery schedules, proximity of the facility to alternative supplies, and the emergency plan</a:t>
            </a:r>
          </a:p>
          <a:p>
            <a:pPr marL="344488" indent="-344488">
              <a:buNone/>
            </a:pPr>
            <a:r>
              <a:rPr lang="en-US" sz="2200" dirty="0"/>
              <a:t>(4) At least two main vessel relief valves and rupture discs installed downstream of a three-way (i.e., three-port) valve</a:t>
            </a:r>
          </a:p>
          <a:p>
            <a:pPr marL="344488" indent="-344488">
              <a:buNone/>
            </a:pPr>
            <a:r>
              <a:rPr lang="en-US" sz="2200" dirty="0"/>
              <a:t>(5) A check valve located in the primary supply piping upstream of the intersection with a secondary supply or reserve supply</a:t>
            </a:r>
          </a:p>
          <a:p>
            <a:pPr marL="344488" indent="-344488">
              <a:buNone/>
            </a:pPr>
            <a:r>
              <a:rPr lang="en-US" sz="2200" dirty="0"/>
              <a:t>[</a:t>
            </a:r>
            <a:r>
              <a:rPr lang="en-US" sz="2200" b="1" dirty="0"/>
              <a:t>55:</a:t>
            </a:r>
            <a:r>
              <a:rPr lang="en-US" sz="2200" dirty="0"/>
              <a:t>17.3.2]</a:t>
            </a:r>
          </a:p>
          <a:p>
            <a:pPr marL="0" indent="0">
              <a:buNone/>
            </a:pPr>
            <a:r>
              <a:rPr lang="en-US" sz="2200" b="1" dirty="0"/>
              <a:t>5.1.3.10.3.3 </a:t>
            </a:r>
          </a:p>
          <a:p>
            <a:pPr marL="0" indent="0">
              <a:buNone/>
            </a:pPr>
            <a:r>
              <a:rPr lang="en-US" sz="2200" dirty="0"/>
              <a:t>Reserve CMG supply systems consisting of either a second cryogenic fluid source or a compressed gas source shall include the following:</a:t>
            </a:r>
          </a:p>
          <a:p>
            <a:endParaRPr lang="en-US" sz="2200" dirty="0"/>
          </a:p>
        </p:txBody>
      </p:sp>
    </p:spTree>
    <p:extLst>
      <p:ext uri="{BB962C8B-B14F-4D97-AF65-F5344CB8AC3E}">
        <p14:creationId xmlns:p14="http://schemas.microsoft.com/office/powerpoint/2010/main" val="82030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540F-DCEB-4EEE-8226-F54BC9A7C58E}"/>
              </a:ext>
            </a:extLst>
          </p:cNvPr>
          <p:cNvSpPr>
            <a:spLocks noGrp="1"/>
          </p:cNvSpPr>
          <p:nvPr>
            <p:ph idx="1"/>
          </p:nvPr>
        </p:nvSpPr>
        <p:spPr>
          <a:xfrm>
            <a:off x="609600" y="533401"/>
            <a:ext cx="7772400" cy="5715006"/>
          </a:xfrm>
        </p:spPr>
        <p:txBody>
          <a:bodyPr>
            <a:normAutofit fontScale="70000" lnSpcReduction="20000"/>
          </a:bodyPr>
          <a:lstStyle/>
          <a:p>
            <a:pPr marL="344488" indent="-344488">
              <a:buNone/>
            </a:pPr>
            <a:r>
              <a:rPr lang="en-US" dirty="0"/>
              <a:t>(1) Where the reserve source is a compressed gas source, the reserve shall be equipped with the following:</a:t>
            </a:r>
          </a:p>
          <a:p>
            <a:pPr marL="344488" indent="-344488">
              <a:buNone/>
            </a:pPr>
            <a:r>
              <a:rPr lang="en-US" dirty="0"/>
              <a:t>(a) A cylinder manifold having not less than three gas cylinder connections or as otherwise required for an average of one day's gas supply</a:t>
            </a:r>
          </a:p>
          <a:p>
            <a:pPr marL="344488" indent="-344488">
              <a:buNone/>
            </a:pPr>
            <a:r>
              <a:rPr lang="en-US" dirty="0"/>
              <a:t>(b) A pressure switch to monitor the pressure in the cylinder manifold</a:t>
            </a:r>
          </a:p>
          <a:p>
            <a:pPr marL="344488" indent="-344488">
              <a:buNone/>
            </a:pPr>
            <a:r>
              <a:rPr lang="en-US" dirty="0"/>
              <a:t>(2) Where the reserve source is a second cryogenic fluid vessel, the reserve tank shall be equipped with the following:</a:t>
            </a:r>
          </a:p>
          <a:p>
            <a:pPr marL="344488" indent="-344488">
              <a:buNone/>
            </a:pPr>
            <a:r>
              <a:rPr lang="en-US" dirty="0"/>
              <a:t>(a) An actuating switch or sensor to monitor the internal tank pressure</a:t>
            </a:r>
          </a:p>
          <a:p>
            <a:pPr marL="344488" indent="-344488">
              <a:buNone/>
            </a:pPr>
            <a:r>
              <a:rPr lang="en-US" dirty="0"/>
              <a:t>(b) A contents gauge to monitor the liquid level</a:t>
            </a:r>
          </a:p>
          <a:p>
            <a:pPr marL="344488" indent="-344488">
              <a:buNone/>
            </a:pPr>
            <a:r>
              <a:rPr lang="en-US" dirty="0"/>
              <a:t>(3) Where the reserve source is either a cryogenic fluid or compressed gas source, a check valve shall be provided to prevent backflow into the reserve system.</a:t>
            </a:r>
          </a:p>
          <a:p>
            <a:r>
              <a:rPr lang="en-US" dirty="0"/>
              <a:t>[</a:t>
            </a:r>
            <a:r>
              <a:rPr lang="en-US" b="1" dirty="0"/>
              <a:t>55:</a:t>
            </a:r>
            <a:r>
              <a:rPr lang="en-US" dirty="0"/>
              <a:t>17.3.3]</a:t>
            </a:r>
          </a:p>
          <a:p>
            <a:endParaRPr lang="en-US" dirty="0"/>
          </a:p>
        </p:txBody>
      </p:sp>
    </p:spTree>
    <p:extLst>
      <p:ext uri="{BB962C8B-B14F-4D97-AF65-F5344CB8AC3E}">
        <p14:creationId xmlns:p14="http://schemas.microsoft.com/office/powerpoint/2010/main" val="263566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D40E3F-79B8-46BD-87FC-FA583CDCA5AD}"/>
              </a:ext>
            </a:extLst>
          </p:cNvPr>
          <p:cNvSpPr>
            <a:spLocks noGrp="1"/>
          </p:cNvSpPr>
          <p:nvPr>
            <p:ph idx="1"/>
          </p:nvPr>
        </p:nvSpPr>
        <p:spPr>
          <a:xfrm>
            <a:off x="685800" y="685801"/>
            <a:ext cx="7696200" cy="5562606"/>
          </a:xfrm>
        </p:spPr>
        <p:txBody>
          <a:bodyPr>
            <a:noAutofit/>
          </a:bodyPr>
          <a:lstStyle/>
          <a:p>
            <a:pPr marL="0" indent="0">
              <a:buNone/>
            </a:pPr>
            <a:r>
              <a:rPr lang="en-US" sz="2000" b="1" dirty="0"/>
              <a:t>5.1.3.10.3.4 </a:t>
            </a:r>
            <a:r>
              <a:rPr lang="en-US" sz="2000" dirty="0"/>
              <a:t>Bulk cryogenic liquid sources shall include automatic means to provide the following functions:</a:t>
            </a:r>
          </a:p>
          <a:p>
            <a:pPr marL="344488" indent="-344488">
              <a:buNone/>
            </a:pPr>
            <a:r>
              <a:rPr lang="en-US" sz="2000" dirty="0"/>
              <a:t>(1) When the main supply is supplying the system, the reserve supply shall be prevented from supplying the system until the main supply is reduced to a level at or below the reserve activation pressure.</a:t>
            </a:r>
          </a:p>
          <a:p>
            <a:pPr marL="344488" indent="-344488">
              <a:buNone/>
            </a:pPr>
            <a:r>
              <a:rPr lang="en-US" sz="2000" dirty="0"/>
              <a:t>(2) When the main supply cannot supply the system, the reserve supply shall automatically begin to supply the system.</a:t>
            </a:r>
          </a:p>
          <a:p>
            <a:pPr marL="344488" indent="-344488">
              <a:buNone/>
            </a:pPr>
            <a:r>
              <a:rPr lang="en-US" sz="2000" dirty="0"/>
              <a:t>(3) Where there is more than one main supply vessel, the system shall operate as follows for primary, secondary, and reserve operation:</a:t>
            </a:r>
          </a:p>
          <a:p>
            <a:pPr marL="344488" indent="-344488">
              <a:buNone/>
            </a:pPr>
            <a:r>
              <a:rPr lang="en-US" sz="2000" dirty="0"/>
              <a:t>(a) If provided with two liquid container headers, one cryogenic liquid header shall be the primary and the other shall be the secondary, with either being capable of either role.</a:t>
            </a:r>
          </a:p>
          <a:p>
            <a:pPr marL="344488" indent="-344488">
              <a:buNone/>
            </a:pPr>
            <a:r>
              <a:rPr lang="en-US" sz="2000" dirty="0"/>
              <a:t>(b) If provided with one liquid container header and one gas cylinder header (i.e., a hybrid arrangement), the liquid container header shall be the primary and the gas cylinder header shall be the secondary.</a:t>
            </a:r>
          </a:p>
          <a:p>
            <a:pPr marL="0" indent="0">
              <a:buNone/>
            </a:pPr>
            <a:endParaRPr lang="en-US" sz="2000" dirty="0"/>
          </a:p>
        </p:txBody>
      </p:sp>
    </p:spTree>
    <p:extLst>
      <p:ext uri="{BB962C8B-B14F-4D97-AF65-F5344CB8AC3E}">
        <p14:creationId xmlns:p14="http://schemas.microsoft.com/office/powerpoint/2010/main" val="138926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5D2DA-B8A0-4C1A-ADDF-8ED98334AA49}"/>
              </a:ext>
            </a:extLst>
          </p:cNvPr>
          <p:cNvSpPr>
            <a:spLocks noGrp="1"/>
          </p:cNvSpPr>
          <p:nvPr>
            <p:ph idx="1"/>
          </p:nvPr>
        </p:nvSpPr>
        <p:spPr>
          <a:xfrm>
            <a:off x="685800" y="381001"/>
            <a:ext cx="7696200" cy="5867406"/>
          </a:xfrm>
        </p:spPr>
        <p:txBody>
          <a:bodyPr>
            <a:normAutofit/>
          </a:bodyPr>
          <a:lstStyle/>
          <a:p>
            <a:pPr marL="344488" indent="-344488">
              <a:buNone/>
            </a:pPr>
            <a:r>
              <a:rPr lang="en-US" sz="2000" dirty="0"/>
              <a:t>(c) When the primary header is supplying the system, the secondary header shall be prevented from supplying the system.</a:t>
            </a:r>
          </a:p>
          <a:p>
            <a:pPr marL="344488" indent="-344488">
              <a:buNone/>
            </a:pPr>
            <a:r>
              <a:rPr lang="en-US" sz="2000" dirty="0"/>
              <a:t>(d) When the primary header is depleted, the secondary header shall automatically begin to supply the system.</a:t>
            </a:r>
          </a:p>
          <a:p>
            <a:pPr marL="344488" indent="-344488">
              <a:buNone/>
            </a:pPr>
            <a:r>
              <a:rPr lang="en-US" sz="2000" dirty="0"/>
              <a:t>(4) Where there are two or more cryogenic vessels, they shall be permitted to alternate (e.g., on a timed basis) in the roles of primary, secondary, and reserve, provided that an operating cascade (i.e., primary–secondary–reserve) is maintained at all times.</a:t>
            </a:r>
          </a:p>
          <a:p>
            <a:pPr marL="344488" indent="-344488">
              <a:buNone/>
            </a:pPr>
            <a:r>
              <a:rPr lang="en-US" sz="2000" dirty="0"/>
              <a:t>(5) Where a cryogenic vessel is used as the reserve, the reserve vessel shall include a means to conserve the gas produced by evaporation of the cryogenic liquid in the reserve vessel and to discharge the gas into the line upstream of the final line regulator assembly.</a:t>
            </a:r>
          </a:p>
          <a:p>
            <a:pPr marL="0" indent="0">
              <a:buNone/>
            </a:pPr>
            <a:r>
              <a:rPr lang="en-US" sz="2000" dirty="0"/>
              <a:t>[</a:t>
            </a:r>
            <a:r>
              <a:rPr lang="en-US" sz="2000" b="1" dirty="0"/>
              <a:t>55:</a:t>
            </a:r>
            <a:r>
              <a:rPr lang="en-US" sz="2000" dirty="0"/>
              <a:t>17.3.4]</a:t>
            </a:r>
          </a:p>
          <a:p>
            <a:pPr marL="0" indent="0">
              <a:buNone/>
            </a:pPr>
            <a:r>
              <a:rPr lang="en-US" sz="2000" b="1" dirty="0"/>
              <a:t>5.1.3.10.4 Main Supply System.</a:t>
            </a:r>
          </a:p>
          <a:p>
            <a:pPr marL="0" indent="0">
              <a:buNone/>
            </a:pPr>
            <a:r>
              <a:rPr lang="en-US" sz="2000" dirty="0"/>
              <a:t>The main supply vessel for a cryogenic fluid central supply system shall be a cryogenic storage tank. [</a:t>
            </a:r>
            <a:r>
              <a:rPr lang="en-US" sz="2000" b="1" dirty="0"/>
              <a:t>55:</a:t>
            </a:r>
            <a:r>
              <a:rPr lang="en-US" sz="2000" dirty="0"/>
              <a:t>17.4]</a:t>
            </a:r>
          </a:p>
          <a:p>
            <a:endParaRPr lang="en-US" sz="2000" dirty="0"/>
          </a:p>
        </p:txBody>
      </p:sp>
    </p:spTree>
    <p:extLst>
      <p:ext uri="{BB962C8B-B14F-4D97-AF65-F5344CB8AC3E}">
        <p14:creationId xmlns:p14="http://schemas.microsoft.com/office/powerpoint/2010/main" val="1185606867"/>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A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 Background" id="{F14A7940-12C2-4347-AC88-02B25961C95F}" vid="{BE418033-B445-4759-AB8D-A3133E9941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UA Background</Template>
  <TotalTime>227</TotalTime>
  <Words>1994</Words>
  <Application>Microsoft Office PowerPoint</Application>
  <PresentationFormat>On-screen Show (4:3)</PresentationFormat>
  <Paragraphs>225</Paragraphs>
  <Slides>43</Slides>
  <Notes>3</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43</vt:i4>
      </vt:variant>
    </vt:vector>
  </HeadingPairs>
  <TitlesOfParts>
    <vt:vector size="56" baseType="lpstr">
      <vt:lpstr>Arial</vt:lpstr>
      <vt:lpstr>Calibri</vt:lpstr>
      <vt:lpstr>Constantia</vt:lpstr>
      <vt:lpstr>Times New Roman</vt:lpstr>
      <vt:lpstr>Wingdings 2</vt:lpstr>
      <vt:lpstr>UA Background</vt:lpstr>
      <vt:lpstr>Office Theme</vt:lpstr>
      <vt:lpstr>2_Office Theme</vt:lpstr>
      <vt:lpstr>1_Office Theme</vt:lpstr>
      <vt:lpstr>Flow</vt:lpstr>
      <vt:lpstr>1_Flow</vt:lpstr>
      <vt:lpstr>2_Flow</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 Valve Type</vt:lpstr>
      <vt:lpstr>PowerPoint Presentation</vt:lpstr>
      <vt:lpstr>Main Line Valve</vt:lpstr>
      <vt:lpstr>Riser Valve</vt:lpstr>
      <vt:lpstr>Service Valves</vt:lpstr>
      <vt:lpstr>PowerPoint Presentation</vt:lpstr>
      <vt:lpstr>PowerPoint Presentation</vt:lpstr>
      <vt:lpstr>PowerPoint Presentation</vt:lpstr>
      <vt:lpstr>PowerPoint Presentation</vt:lpstr>
      <vt:lpstr>Zone Valve Boxes</vt:lpstr>
      <vt:lpstr>PowerPoint Presentation</vt:lpstr>
      <vt:lpstr>PowerPoint Presentation</vt:lpstr>
      <vt:lpstr>PowerPoint Presentation</vt:lpstr>
      <vt:lpstr>PowerPoint Presentation</vt:lpstr>
      <vt:lpstr>PowerPoint Presentation</vt:lpstr>
      <vt:lpstr>PowerPoint Presentation</vt:lpstr>
    </vt:vector>
  </TitlesOfParts>
  <Company>UA Local 190 JATC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Whitaker</dc:creator>
  <cp:lastModifiedBy>Alexis Strickland</cp:lastModifiedBy>
  <cp:revision>16</cp:revision>
  <dcterms:created xsi:type="dcterms:W3CDTF">2018-02-14T16:26:11Z</dcterms:created>
  <dcterms:modified xsi:type="dcterms:W3CDTF">2022-07-08T17:59:16Z</dcterms:modified>
</cp:coreProperties>
</file>