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theme/theme6.xml" ContentType="application/vnd.openxmlformats-officedocument.theme+xml"/>
  <Override PartName="/ppt/theme/themeOverride1.xml" ContentType="application/vnd.openxmlformats-officedocument.themeOverride+xml"/>
  <Override PartName="/ppt/slideLayouts/slideLayout45.xml" ContentType="application/vnd.openxmlformats-officedocument.presentationml.slideLayout+xml"/>
  <Override PartName="/ppt/theme/theme7.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2" r:id="rId2"/>
    <p:sldMasterId id="2147483706" r:id="rId3"/>
    <p:sldMasterId id="2147483715" r:id="rId4"/>
    <p:sldMasterId id="2147483724" r:id="rId5"/>
    <p:sldMasterId id="2147483726" r:id="rId6"/>
    <p:sldMasterId id="2147483728" r:id="rId7"/>
  </p:sldMasterIdLst>
  <p:sldIdLst>
    <p:sldId id="256" r:id="rId8"/>
    <p:sldId id="266" r:id="rId9"/>
    <p:sldId id="267" r:id="rId10"/>
    <p:sldId id="319" r:id="rId11"/>
    <p:sldId id="312" r:id="rId12"/>
    <p:sldId id="265" r:id="rId13"/>
    <p:sldId id="313" r:id="rId14"/>
    <p:sldId id="318" r:id="rId15"/>
    <p:sldId id="264" r:id="rId16"/>
    <p:sldId id="263" r:id="rId17"/>
    <p:sldId id="315" r:id="rId18"/>
    <p:sldId id="314" r:id="rId19"/>
    <p:sldId id="262" r:id="rId20"/>
    <p:sldId id="316" r:id="rId21"/>
    <p:sldId id="317" r:id="rId22"/>
    <p:sldId id="271" r:id="rId23"/>
    <p:sldId id="270" r:id="rId24"/>
    <p:sldId id="269" r:id="rId25"/>
    <p:sldId id="268" r:id="rId26"/>
    <p:sldId id="282" r:id="rId27"/>
    <p:sldId id="283" r:id="rId28"/>
    <p:sldId id="284" r:id="rId29"/>
    <p:sldId id="281" r:id="rId30"/>
    <p:sldId id="286" r:id="rId31"/>
    <p:sldId id="287" r:id="rId32"/>
    <p:sldId id="285" r:id="rId33"/>
    <p:sldId id="288" r:id="rId34"/>
    <p:sldId id="290" r:id="rId35"/>
    <p:sldId id="289" r:id="rId36"/>
    <p:sldId id="294" r:id="rId37"/>
    <p:sldId id="293" r:id="rId38"/>
    <p:sldId id="292" r:id="rId39"/>
    <p:sldId id="297" r:id="rId40"/>
    <p:sldId id="296" r:id="rId41"/>
    <p:sldId id="295" r:id="rId42"/>
    <p:sldId id="300" r:id="rId43"/>
    <p:sldId id="299" r:id="rId44"/>
    <p:sldId id="298" r:id="rId45"/>
    <p:sldId id="302" r:id="rId46"/>
    <p:sldId id="301" r:id="rId47"/>
    <p:sldId id="303" r:id="rId48"/>
    <p:sldId id="305" r:id="rId49"/>
    <p:sldId id="304" r:id="rId50"/>
    <p:sldId id="306" r:id="rId51"/>
    <p:sldId id="307" r:id="rId52"/>
    <p:sldId id="308" r:id="rId53"/>
    <p:sldId id="309" r:id="rId54"/>
    <p:sldId id="310" r:id="rId55"/>
    <p:sldId id="311" r:id="rId56"/>
    <p:sldId id="276" r:id="rId57"/>
    <p:sldId id="275" r:id="rId58"/>
    <p:sldId id="274" r:id="rId59"/>
    <p:sldId id="273"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660"/>
  </p:normalViewPr>
  <p:slideViewPr>
    <p:cSldViewPr>
      <p:cViewPr varScale="1">
        <p:scale>
          <a:sx n="114" d="100"/>
          <a:sy n="114" d="100"/>
        </p:scale>
        <p:origin x="139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tableStyles" Target="tableStyle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6.xml"/><Relationship Id="rId1" Type="http://schemas.openxmlformats.org/officeDocument/2006/relationships/themeOverride" Target="../theme/themeOverride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7.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7D2836-9939-4DAD-ABAA-CD9F32264A1D}"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3913674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7D2836-9939-4DAD-ABAA-CD9F32264A1D}"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2842526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7D2836-9939-4DAD-ABAA-CD9F32264A1D}"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2177840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r>
              <a:rPr lang="en-US"/>
              <a:t>Click icon to add online image</a:t>
            </a:r>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E97D2836-9939-4DAD-ABAA-CD9F32264A1D}" type="datetimeFigureOut">
              <a:rPr lang="en-US" smtClean="0"/>
              <a:t>7/8/2022</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34B0541-43EE-4773-AEF8-8267A866C3CC}" type="slidenum">
              <a:rPr lang="en-US" smtClean="0"/>
              <a:t>‹#›</a:t>
            </a:fld>
            <a:endParaRPr lang="en-US"/>
          </a:p>
        </p:txBody>
      </p:sp>
    </p:spTree>
    <p:extLst>
      <p:ext uri="{BB962C8B-B14F-4D97-AF65-F5344CB8AC3E}">
        <p14:creationId xmlns:p14="http://schemas.microsoft.com/office/powerpoint/2010/main" val="240153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r>
              <a:rPr lang="en-US"/>
              <a:t>Click icon to add online image</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E97D2836-9939-4DAD-ABAA-CD9F32264A1D}" type="datetimeFigureOut">
              <a:rPr lang="en-US" smtClean="0"/>
              <a:t>7/8/2022</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34B0541-43EE-4773-AEF8-8267A866C3CC}" type="slidenum">
              <a:rPr lang="en-US" smtClean="0"/>
              <a:t>‹#›</a:t>
            </a:fld>
            <a:endParaRPr lang="en-US"/>
          </a:p>
        </p:txBody>
      </p:sp>
    </p:spTree>
    <p:extLst>
      <p:ext uri="{BB962C8B-B14F-4D97-AF65-F5344CB8AC3E}">
        <p14:creationId xmlns:p14="http://schemas.microsoft.com/office/powerpoint/2010/main" val="602215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4186292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3565687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3979926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710593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777F8B-9406-9742-9888-B31FD2106918}" type="datetimeFigureOut">
              <a:rPr lang="en-US" smtClean="0"/>
              <a:pPr/>
              <a:t>7/8/2022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200034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777F8B-9406-9742-9888-B31FD2106918}" type="datetimeFigureOut">
              <a:rPr lang="en-US" smtClean="0"/>
              <a:pPr/>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57211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7D2836-9939-4DAD-ABAA-CD9F32264A1D}"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18276597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77F8B-9406-9742-9888-B31FD2106918}" type="datetimeFigureOut">
              <a:rPr lang="en-US" smtClean="0"/>
              <a:pPr/>
              <a:t>7/8/2022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4036502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769169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14155871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3431248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18945696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2147888"/>
            <a:ext cx="3810000" cy="4114800"/>
          </a:xfrm>
        </p:spPr>
        <p:txBody>
          <a:bodyPr rtlCol="0">
            <a:normAutofit/>
          </a:bodyPr>
          <a:lstStyle/>
          <a:p>
            <a:pPr lvl="0"/>
            <a:r>
              <a:rPr lang="en-US" noProof="0"/>
              <a:t>Click icon to add online image</a:t>
            </a:r>
          </a:p>
        </p:txBody>
      </p:sp>
      <p:sp>
        <p:nvSpPr>
          <p:cNvPr id="4" name="Text Placeholder 3"/>
          <p:cNvSpPr>
            <a:spLocks noGrp="1"/>
          </p:cNvSpPr>
          <p:nvPr>
            <p:ph type="body" sz="half" idx="2"/>
          </p:nvPr>
        </p:nvSpPr>
        <p:spPr>
          <a:xfrm>
            <a:off x="46482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444B366C-DB19-4B19-A79A-2FA187A7719C}" type="slidenum">
              <a:rPr lang="en-US" altLang="en-US"/>
              <a:pPr/>
              <a:t>‹#›</a:t>
            </a:fld>
            <a:endParaRPr lang="en-US" altLang="en-US"/>
          </a:p>
        </p:txBody>
      </p:sp>
    </p:spTree>
    <p:extLst>
      <p:ext uri="{BB962C8B-B14F-4D97-AF65-F5344CB8AC3E}">
        <p14:creationId xmlns:p14="http://schemas.microsoft.com/office/powerpoint/2010/main" val="360222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147888"/>
            <a:ext cx="3810000" cy="4114800"/>
          </a:xfrm>
        </p:spPr>
        <p:txBody>
          <a:bodyPr rtlCol="0">
            <a:normAutofit/>
          </a:bodyPr>
          <a:lstStyle/>
          <a:p>
            <a:pPr lvl="0"/>
            <a:r>
              <a:rPr lang="en-US" noProof="0"/>
              <a:t>Click icon to add online image</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3547E607-EB58-44D3-8ED8-F58AF44D1D42}" type="slidenum">
              <a:rPr lang="en-US" altLang="en-US"/>
              <a:pPr/>
              <a:t>‹#›</a:t>
            </a:fld>
            <a:endParaRPr lang="en-US" altLang="en-US"/>
          </a:p>
        </p:txBody>
      </p:sp>
    </p:spTree>
    <p:extLst>
      <p:ext uri="{BB962C8B-B14F-4D97-AF65-F5344CB8AC3E}">
        <p14:creationId xmlns:p14="http://schemas.microsoft.com/office/powerpoint/2010/main" val="19393210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CD89AB6-68C0-4CA9-9E2D-B545075C8E1F}" type="datetimeFigureOut">
              <a:rPr lang="en-US"/>
              <a:pPr>
                <a:defRPr/>
              </a:pPr>
              <a:t>7/8/2022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5297E12-5900-4580-ADE6-4334CF8BB506}" type="slidenum">
              <a:rPr lang="en-US" altLang="en-US"/>
              <a:pPr/>
              <a:t>‹#›</a:t>
            </a:fld>
            <a:endParaRPr lang="en-US" altLang="en-US"/>
          </a:p>
        </p:txBody>
      </p:sp>
    </p:spTree>
    <p:extLst>
      <p:ext uri="{BB962C8B-B14F-4D97-AF65-F5344CB8AC3E}">
        <p14:creationId xmlns:p14="http://schemas.microsoft.com/office/powerpoint/2010/main" val="3809406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147888"/>
            <a:ext cx="3810000" cy="4114800"/>
          </a:xfrm>
        </p:spPr>
        <p:txBody>
          <a:bodyPr rtlCol="0">
            <a:normAutofit/>
          </a:bodyPr>
          <a:lstStyle/>
          <a:p>
            <a:pPr lvl="0"/>
            <a:r>
              <a:rPr lang="en-US" noProof="0"/>
              <a:t>Click icon to add online image</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3547E607-EB58-44D3-8ED8-F58AF44D1D42}" type="slidenum">
              <a:rPr lang="en-US" altLang="en-US"/>
              <a:pPr/>
              <a:t>‹#›</a:t>
            </a:fld>
            <a:endParaRPr lang="en-US" altLang="en-US"/>
          </a:p>
        </p:txBody>
      </p:sp>
    </p:spTree>
    <p:extLst>
      <p:ext uri="{BB962C8B-B14F-4D97-AF65-F5344CB8AC3E}">
        <p14:creationId xmlns:p14="http://schemas.microsoft.com/office/powerpoint/2010/main" val="20490484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EEF1D8-AD62-4527-BAF0-5B60D709C5F2}" type="datetimeFigureOut">
              <a:rPr lang="en-US"/>
              <a:pPr>
                <a:defRPr/>
              </a:pPr>
              <a:t>7/8/2022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4F1BDD8-99D0-4E3B-BC14-DA0A35D32FA2}" type="slidenum">
              <a:rPr lang="en-US" altLang="en-US"/>
              <a:pPr/>
              <a:t>‹#›</a:t>
            </a:fld>
            <a:endParaRPr lang="en-US" altLang="en-US"/>
          </a:p>
        </p:txBody>
      </p:sp>
    </p:spTree>
    <p:extLst>
      <p:ext uri="{BB962C8B-B14F-4D97-AF65-F5344CB8AC3E}">
        <p14:creationId xmlns:p14="http://schemas.microsoft.com/office/powerpoint/2010/main" val="3458125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7D2836-9939-4DAD-ABAA-CD9F32264A1D}"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41098138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2147888"/>
            <a:ext cx="3810000" cy="4114800"/>
          </a:xfrm>
        </p:spPr>
        <p:txBody>
          <a:bodyPr rtlCol="0">
            <a:normAutofit/>
          </a:bodyPr>
          <a:lstStyle/>
          <a:p>
            <a:pPr lvl="0"/>
            <a:r>
              <a:rPr lang="en-US" noProof="0"/>
              <a:t>Click icon to add online image</a:t>
            </a:r>
          </a:p>
        </p:txBody>
      </p:sp>
      <p:sp>
        <p:nvSpPr>
          <p:cNvPr id="4" name="Text Placeholder 3"/>
          <p:cNvSpPr>
            <a:spLocks noGrp="1"/>
          </p:cNvSpPr>
          <p:nvPr>
            <p:ph type="body" sz="half" idx="2"/>
          </p:nvPr>
        </p:nvSpPr>
        <p:spPr>
          <a:xfrm>
            <a:off x="46482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444B366C-DB19-4B19-A79A-2FA187A7719C}" type="slidenum">
              <a:rPr lang="en-US" altLang="en-US"/>
              <a:pPr/>
              <a:t>‹#›</a:t>
            </a:fld>
            <a:endParaRPr lang="en-US" altLang="en-US"/>
          </a:p>
        </p:txBody>
      </p:sp>
    </p:spTree>
    <p:extLst>
      <p:ext uri="{BB962C8B-B14F-4D97-AF65-F5344CB8AC3E}">
        <p14:creationId xmlns:p14="http://schemas.microsoft.com/office/powerpoint/2010/main" val="31801728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27A6FC1-D947-46FC-9989-916A6AA01B49}"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AA85B98-C6E1-4C1E-AEED-70CB217BE42D}" type="slidenum">
              <a:rPr lang="en-US" altLang="en-US"/>
              <a:pPr/>
              <a:t>‹#›</a:t>
            </a:fld>
            <a:endParaRPr lang="en-US" altLang="en-US"/>
          </a:p>
        </p:txBody>
      </p:sp>
    </p:spTree>
    <p:extLst>
      <p:ext uri="{BB962C8B-B14F-4D97-AF65-F5344CB8AC3E}">
        <p14:creationId xmlns:p14="http://schemas.microsoft.com/office/powerpoint/2010/main" val="19754729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B48B5B3-57FB-4372-BDC1-74111E171CD4}"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D7CD46A-BEC5-4ABD-BFBF-DA75F989DD3B}" type="slidenum">
              <a:rPr lang="en-US" altLang="en-US"/>
              <a:pPr/>
              <a:t>‹#›</a:t>
            </a:fld>
            <a:endParaRPr lang="en-US" altLang="en-US"/>
          </a:p>
        </p:txBody>
      </p:sp>
    </p:spTree>
    <p:extLst>
      <p:ext uri="{BB962C8B-B14F-4D97-AF65-F5344CB8AC3E}">
        <p14:creationId xmlns:p14="http://schemas.microsoft.com/office/powerpoint/2010/main" val="2790886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F7715EA-FA8A-4050-A97A-9E95922AF67F}" type="datetimeFigureOut">
              <a:rPr lang="en-US"/>
              <a:pPr>
                <a:defRPr/>
              </a:pPr>
              <a:t>7/8/2022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680B2F2-E5B5-4146-BCCF-889385B96C89}" type="slidenum">
              <a:rPr lang="en-US" altLang="en-US"/>
              <a:pPr/>
              <a:t>‹#›</a:t>
            </a:fld>
            <a:endParaRPr lang="en-US" altLang="en-US"/>
          </a:p>
        </p:txBody>
      </p:sp>
    </p:spTree>
    <p:extLst>
      <p:ext uri="{BB962C8B-B14F-4D97-AF65-F5344CB8AC3E}">
        <p14:creationId xmlns:p14="http://schemas.microsoft.com/office/powerpoint/2010/main" val="1659024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38762689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F7715EA-FA8A-4050-A97A-9E95922AF67F}" type="datetimeFigureOut">
              <a:rPr lang="en-US"/>
              <a:pPr>
                <a:defRPr/>
              </a:pPr>
              <a:t>7/8/2022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680B2F2-E5B5-4146-BCCF-889385B96C89}" type="slidenum">
              <a:rPr lang="en-US" altLang="en-US"/>
              <a:pPr/>
              <a:t>‹#›</a:t>
            </a:fld>
            <a:endParaRPr lang="en-US" altLang="en-US"/>
          </a:p>
        </p:txBody>
      </p:sp>
    </p:spTree>
    <p:extLst>
      <p:ext uri="{BB962C8B-B14F-4D97-AF65-F5344CB8AC3E}">
        <p14:creationId xmlns:p14="http://schemas.microsoft.com/office/powerpoint/2010/main" val="11199482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8763" y="304800"/>
            <a:ext cx="7564437" cy="1143000"/>
          </a:xfrm>
        </p:spPr>
        <p:txBody>
          <a:bodyPr/>
          <a:lstStyle/>
          <a:p>
            <a:r>
              <a:rPr lang="en-US"/>
              <a:t>Click to edit Master title style</a:t>
            </a:r>
          </a:p>
        </p:txBody>
      </p:sp>
      <p:sp>
        <p:nvSpPr>
          <p:cNvPr id="3" name="ClipArt Placeholder 2"/>
          <p:cNvSpPr>
            <a:spLocks noGrp="1"/>
          </p:cNvSpPr>
          <p:nvPr>
            <p:ph type="clipArt" sz="half" idx="1"/>
          </p:nvPr>
        </p:nvSpPr>
        <p:spPr>
          <a:xfrm>
            <a:off x="1479550" y="1981200"/>
            <a:ext cx="3736975" cy="4114800"/>
          </a:xfrm>
        </p:spPr>
        <p:txBody>
          <a:bodyPr rtlCol="0">
            <a:normAutofit/>
          </a:bodyPr>
          <a:lstStyle/>
          <a:p>
            <a:pPr lvl="0"/>
            <a:r>
              <a:rPr lang="en-US" noProof="0"/>
              <a:t>Click icon to add online image</a:t>
            </a:r>
          </a:p>
        </p:txBody>
      </p:sp>
      <p:sp>
        <p:nvSpPr>
          <p:cNvPr id="4" name="Text Placeholder 3"/>
          <p:cNvSpPr>
            <a:spLocks noGrp="1"/>
          </p:cNvSpPr>
          <p:nvPr>
            <p:ph type="body" sz="half" idx="2"/>
          </p:nvPr>
        </p:nvSpPr>
        <p:spPr>
          <a:xfrm>
            <a:off x="5368925" y="1981200"/>
            <a:ext cx="37369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481138" y="6248400"/>
            <a:ext cx="1782762"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7973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7226300" y="6248400"/>
            <a:ext cx="1905000" cy="457200"/>
          </a:xfrm>
        </p:spPr>
        <p:txBody>
          <a:bodyPr/>
          <a:lstStyle>
            <a:lvl1pPr>
              <a:defRPr/>
            </a:lvl1pPr>
          </a:lstStyle>
          <a:p>
            <a:fld id="{96EF1E72-158F-4975-8D15-ACFB009A903D}" type="slidenum">
              <a:rPr lang="en-US" altLang="en-US"/>
              <a:pPr/>
              <a:t>‹#›</a:t>
            </a:fld>
            <a:endParaRPr lang="en-US" altLang="en-US"/>
          </a:p>
        </p:txBody>
      </p:sp>
    </p:spTree>
    <p:extLst>
      <p:ext uri="{BB962C8B-B14F-4D97-AF65-F5344CB8AC3E}">
        <p14:creationId xmlns:p14="http://schemas.microsoft.com/office/powerpoint/2010/main" val="42025673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D41705D-98F9-4017-B8DE-F7E946C69845}"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079544-D3BE-4E73-8E25-9B9C1961DB6A}" type="slidenum">
              <a:rPr lang="en-US" altLang="en-US"/>
              <a:pPr/>
              <a:t>‹#›</a:t>
            </a:fld>
            <a:endParaRPr lang="en-US" altLang="en-US"/>
          </a:p>
        </p:txBody>
      </p:sp>
    </p:spTree>
    <p:extLst>
      <p:ext uri="{BB962C8B-B14F-4D97-AF65-F5344CB8AC3E}">
        <p14:creationId xmlns:p14="http://schemas.microsoft.com/office/powerpoint/2010/main" val="12607037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B48B5B3-57FB-4372-BDC1-74111E171CD4}"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D7CD46A-BEC5-4ABD-BFBF-DA75F989DD3B}" type="slidenum">
              <a:rPr lang="en-US" altLang="en-US"/>
              <a:pPr/>
              <a:t>‹#›</a:t>
            </a:fld>
            <a:endParaRPr lang="en-US" altLang="en-US"/>
          </a:p>
        </p:txBody>
      </p:sp>
    </p:spTree>
    <p:extLst>
      <p:ext uri="{BB962C8B-B14F-4D97-AF65-F5344CB8AC3E}">
        <p14:creationId xmlns:p14="http://schemas.microsoft.com/office/powerpoint/2010/main" val="16192664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DDF2F77-9F21-48E9-A483-4BB7DF8F4ACD}"/>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090599A6-9582-4BB5-AC27-12137B7D7D7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CA272BC6-E307-4F98-A8CA-38183AB7E045}"/>
              </a:ext>
            </a:extLst>
          </p:cNvPr>
          <p:cNvSpPr>
            <a:spLocks noGrp="1"/>
          </p:cNvSpPr>
          <p:nvPr>
            <p:ph type="sldNum" sz="quarter" idx="12"/>
          </p:nvPr>
        </p:nvSpPr>
        <p:spPr/>
        <p:txBody>
          <a:bodyPr/>
          <a:lstStyle>
            <a:lvl1pPr>
              <a:defRPr/>
            </a:lvl1pPr>
          </a:lstStyle>
          <a:p>
            <a:fld id="{B9C06420-6C5E-4726-BDC2-9D1BF84C85D6}" type="slidenum">
              <a:rPr lang="en-US" altLang="en-US"/>
              <a:pPr/>
              <a:t>‹#›</a:t>
            </a:fld>
            <a:endParaRPr lang="en-US" altLang="en-US"/>
          </a:p>
        </p:txBody>
      </p:sp>
    </p:spTree>
    <p:extLst>
      <p:ext uri="{BB962C8B-B14F-4D97-AF65-F5344CB8AC3E}">
        <p14:creationId xmlns:p14="http://schemas.microsoft.com/office/powerpoint/2010/main" val="144631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7D2836-9939-4DAD-ABAA-CD9F32264A1D}"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9682717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0736887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r>
              <a:rPr lang="en-US"/>
              <a:t>Click icon to add online image</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B6F74201-0DB8-4EFF-A9DF-5B99DA2E7C81}" type="slidenum">
              <a:rPr lang="en-US"/>
              <a:pPr/>
              <a:t>‹#›</a:t>
            </a:fld>
            <a:endParaRPr lang="en-US"/>
          </a:p>
        </p:txBody>
      </p:sp>
    </p:spTree>
    <p:extLst>
      <p:ext uri="{BB962C8B-B14F-4D97-AF65-F5344CB8AC3E}">
        <p14:creationId xmlns:p14="http://schemas.microsoft.com/office/powerpoint/2010/main" val="8675487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777F8B-9406-9742-9888-B31FD2106918}" type="datetimeFigureOut">
              <a:rPr lang="en-US" smtClean="0"/>
              <a:pPr/>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33863023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DDF2F77-9F21-48E9-A483-4BB7DF8F4ACD}"/>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090599A6-9582-4BB5-AC27-12137B7D7D7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CA272BC6-E307-4F98-A8CA-38183AB7E045}"/>
              </a:ext>
            </a:extLst>
          </p:cNvPr>
          <p:cNvSpPr>
            <a:spLocks noGrp="1"/>
          </p:cNvSpPr>
          <p:nvPr>
            <p:ph type="sldNum" sz="quarter" idx="12"/>
          </p:nvPr>
        </p:nvSpPr>
        <p:spPr/>
        <p:txBody>
          <a:bodyPr/>
          <a:lstStyle>
            <a:lvl1pPr>
              <a:defRPr/>
            </a:lvl1pPr>
          </a:lstStyle>
          <a:p>
            <a:fld id="{B9C06420-6C5E-4726-BDC2-9D1BF84C85D6}" type="slidenum">
              <a:rPr lang="en-US" altLang="en-US"/>
              <a:pPr/>
              <a:t>‹#›</a:t>
            </a:fld>
            <a:endParaRPr lang="en-US" altLang="en-US"/>
          </a:p>
        </p:txBody>
      </p:sp>
    </p:spTree>
    <p:extLst>
      <p:ext uri="{BB962C8B-B14F-4D97-AF65-F5344CB8AC3E}">
        <p14:creationId xmlns:p14="http://schemas.microsoft.com/office/powerpoint/2010/main" val="32618940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A6FDAC63-122B-4209-AC56-02190A2B520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5A4A326-80FD-405A-AA04-57C4048CCC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3A3F2A-B459-4AA3-B48B-9DD73F460A60}"/>
              </a:ext>
            </a:extLst>
          </p:cNvPr>
          <p:cNvSpPr>
            <a:spLocks noGrp="1"/>
          </p:cNvSpPr>
          <p:nvPr>
            <p:ph type="sldNum" sz="quarter" idx="12"/>
          </p:nvPr>
        </p:nvSpPr>
        <p:spPr/>
        <p:txBody>
          <a:bodyPr/>
          <a:lstStyle>
            <a:lvl1pPr>
              <a:defRPr>
                <a:solidFill>
                  <a:srgbClr val="D1EAEE"/>
                </a:solidFill>
              </a:defRPr>
            </a:lvl1pPr>
          </a:lstStyle>
          <a:p>
            <a:fld id="{2A9C8AEC-3BF1-48F5-8999-197CEE0595E9}" type="slidenum">
              <a:rPr lang="en-US" altLang="en-US"/>
              <a:pPr/>
              <a:t>‹#›</a:t>
            </a:fld>
            <a:endParaRPr lang="en-US" altLang="en-US"/>
          </a:p>
        </p:txBody>
      </p:sp>
    </p:spTree>
    <p:extLst>
      <p:ext uri="{BB962C8B-B14F-4D97-AF65-F5344CB8AC3E}">
        <p14:creationId xmlns:p14="http://schemas.microsoft.com/office/powerpoint/2010/main" val="726105971"/>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A6FDAC63-122B-4209-AC56-02190A2B520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5A4A326-80FD-405A-AA04-57C4048CCC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3A3F2A-B459-4AA3-B48B-9DD73F460A60}"/>
              </a:ext>
            </a:extLst>
          </p:cNvPr>
          <p:cNvSpPr>
            <a:spLocks noGrp="1"/>
          </p:cNvSpPr>
          <p:nvPr>
            <p:ph type="sldNum" sz="quarter" idx="12"/>
          </p:nvPr>
        </p:nvSpPr>
        <p:spPr/>
        <p:txBody>
          <a:bodyPr/>
          <a:lstStyle>
            <a:lvl1pPr>
              <a:defRPr>
                <a:solidFill>
                  <a:srgbClr val="D1EAEE"/>
                </a:solidFill>
              </a:defRPr>
            </a:lvl1pPr>
          </a:lstStyle>
          <a:p>
            <a:fld id="{2A9C8AEC-3BF1-48F5-8999-197CEE0595E9}" type="slidenum">
              <a:rPr lang="en-US" altLang="en-US"/>
              <a:pPr/>
              <a:t>‹#›</a:t>
            </a:fld>
            <a:endParaRPr lang="en-US" altLang="en-US"/>
          </a:p>
        </p:txBody>
      </p:sp>
    </p:spTree>
    <p:extLst>
      <p:ext uri="{BB962C8B-B14F-4D97-AF65-F5344CB8AC3E}">
        <p14:creationId xmlns:p14="http://schemas.microsoft.com/office/powerpoint/2010/main" val="114035256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7D2836-9939-4DAD-ABAA-CD9F32264A1D}" type="datetimeFigureOut">
              <a:rPr lang="en-US" smtClean="0"/>
              <a:t>7/8/2022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400771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7D2836-9939-4DAD-ABAA-CD9F32264A1D}" type="datetimeFigureOut">
              <a:rPr lang="en-US" smtClean="0"/>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277743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D2836-9939-4DAD-ABAA-CD9F32264A1D}" type="datetimeFigureOut">
              <a:rPr lang="en-US" smtClean="0"/>
              <a:t>7/8/2022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240653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7D2836-9939-4DAD-ABAA-CD9F32264A1D}"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290890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7D2836-9939-4DAD-ABAA-CD9F32264A1D}"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0541-43EE-4773-AEF8-8267A866C3CC}" type="slidenum">
              <a:rPr lang="en-US" smtClean="0"/>
              <a:t>‹#›</a:t>
            </a:fld>
            <a:endParaRPr lang="en-US"/>
          </a:p>
        </p:txBody>
      </p:sp>
    </p:spTree>
    <p:extLst>
      <p:ext uri="{BB962C8B-B14F-4D97-AF65-F5344CB8AC3E}">
        <p14:creationId xmlns:p14="http://schemas.microsoft.com/office/powerpoint/2010/main" val="2389564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10" Type="http://schemas.openxmlformats.org/officeDocument/2006/relationships/image" Target="../media/image1.jpeg"/><Relationship Id="rId4" Type="http://schemas.openxmlformats.org/officeDocument/2006/relationships/slideLayout" Target="../slideLayouts/slideLayout3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10" Type="http://schemas.openxmlformats.org/officeDocument/2006/relationships/image" Target="../media/image1.jpeg"/><Relationship Id="rId4" Type="http://schemas.openxmlformats.org/officeDocument/2006/relationships/slideLayout" Target="../slideLayouts/slideLayout3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5.xml"/><Relationship Id="rId1" Type="http://schemas.openxmlformats.org/officeDocument/2006/relationships/slideLayout" Target="../slideLayouts/slideLayout43.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6.xml"/><Relationship Id="rId1" Type="http://schemas.openxmlformats.org/officeDocument/2006/relationships/slideLayout" Target="../slideLayouts/slideLayout44.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7.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D2836-9939-4DAD-ABAA-CD9F32264A1D}" type="datetimeFigureOut">
              <a:rPr lang="en-US" smtClean="0"/>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B0541-43EE-4773-AEF8-8267A866C3CC}" type="slidenum">
              <a:rPr lang="en-US" smtClean="0"/>
              <a:t>‹#›</a:t>
            </a:fld>
            <a:endParaRPr lang="en-US"/>
          </a:p>
        </p:txBody>
      </p:sp>
      <p:pic>
        <p:nvPicPr>
          <p:cNvPr id="7" name="Picture 6" descr="PowerPtTemplate_MedicalGas.jpg"/>
          <p:cNvPicPr>
            <a:picLocks noChangeAspect="1"/>
          </p:cNvPicPr>
          <p:nvPr/>
        </p:nvPicPr>
        <p:blipFill>
          <a:blip r:embed="rId15"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95758206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77F8B-9406-9742-9888-B31FD2106918}" type="datetimeFigureOut">
              <a:rPr lang="en-US" smtClean="0"/>
              <a:pPr/>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41EBA-E197-B941-96EB-A0159BA1F8B4}" type="slidenum">
              <a:rPr lang="en-US" smtClean="0"/>
              <a:pPr/>
              <a:t>‹#›</a:t>
            </a:fld>
            <a:endParaRPr lang="en-US"/>
          </a:p>
        </p:txBody>
      </p:sp>
      <p:pic>
        <p:nvPicPr>
          <p:cNvPr id="7" name="Picture 6" descr="PowerPtTemplate_MedicalGas.jpg"/>
          <p:cNvPicPr>
            <a:picLocks noChangeAspect="1"/>
          </p:cNvPicPr>
          <p:nvPr/>
        </p:nvPicPr>
        <p:blipFill>
          <a:blip r:embed="rId15"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80994462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DD0A9A7-24BF-40E7-860A-C76472841330}" type="datetimeFigureOut">
              <a:rPr lang="en-US"/>
              <a:pPr>
                <a:defRPr/>
              </a:pPr>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619EF17-8358-4847-AB8C-B6ED7402663E}" type="slidenum">
              <a:rPr lang="en-US" altLang="en-US"/>
              <a:pPr/>
              <a:t>‹#›</a:t>
            </a:fld>
            <a:endParaRPr lang="en-US" altLang="en-US"/>
          </a:p>
        </p:txBody>
      </p:sp>
      <p:pic>
        <p:nvPicPr>
          <p:cNvPr id="1031" name="Picture 6" descr="PowerPtTemplate_MedicalGas.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593590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FF04D1A-8C50-463C-8EBA-D1F7190C37E8}" type="datetimeFigureOut">
              <a:rPr lang="en-US"/>
              <a:pPr>
                <a:defRPr/>
              </a:pPr>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56263B7-731A-4D04-832E-6A59B8501547}" type="slidenum">
              <a:rPr lang="en-US" altLang="en-US"/>
              <a:pPr/>
              <a:t>‹#›</a:t>
            </a:fld>
            <a:endParaRPr lang="en-US" altLang="en-US"/>
          </a:p>
        </p:txBody>
      </p:sp>
      <p:pic>
        <p:nvPicPr>
          <p:cNvPr id="1031" name="Picture 6" descr="PowerPtTemplate_MedicalGas.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5982303"/>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F9A4D49-2BD9-4330-8B16-291C654DF8D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a:extLst>
              <a:ext uri="{FF2B5EF4-FFF2-40B4-BE49-F238E27FC236}">
                <a16:creationId xmlns:a16="http://schemas.microsoft.com/office/drawing/2014/main" id="{0849FE2A-C944-4D35-A56B-4F957EBFFB8A}"/>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a:extLst>
              <a:ext uri="{FF2B5EF4-FFF2-40B4-BE49-F238E27FC236}">
                <a16:creationId xmlns:a16="http://schemas.microsoft.com/office/drawing/2014/main" id="{3482C926-CCA4-4E0C-866C-9EE52173497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C3EE14B9-29EA-4AB1-AD1C-C19D2FBFD412}"/>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696EB43C-B178-4CF2-9F31-CF552B212EA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a:extLst>
              <a:ext uri="{FF2B5EF4-FFF2-40B4-BE49-F238E27FC236}">
                <a16:creationId xmlns:a16="http://schemas.microsoft.com/office/drawing/2014/main" id="{BE04A5BD-C7AD-47D9-A15F-11853DA205AF}"/>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D6C19B5-2C90-43F4-863B-C7C35BECDF1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DC686AED-4A8C-4C9A-8D2E-1B1173C2D3AF}" type="slidenum">
              <a:rPr lang="en-US" altLang="en-US"/>
              <a:pPr/>
              <a:t>‹#›</a:t>
            </a:fld>
            <a:endParaRPr lang="en-US" altLang="en-US"/>
          </a:p>
        </p:txBody>
      </p:sp>
      <p:grpSp>
        <p:nvGrpSpPr>
          <p:cNvPr id="1033" name="Group 1">
            <a:extLst>
              <a:ext uri="{FF2B5EF4-FFF2-40B4-BE49-F238E27FC236}">
                <a16:creationId xmlns:a16="http://schemas.microsoft.com/office/drawing/2014/main" id="{D6E8014F-98E9-4CA8-88B8-6CAFA3031F00}"/>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7ED8E293-904F-4D27-8F0E-6F3EBC77462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a:extLst>
                <a:ext uri="{FF2B5EF4-FFF2-40B4-BE49-F238E27FC236}">
                  <a16:creationId xmlns:a16="http://schemas.microsoft.com/office/drawing/2014/main" id="{F27ED01C-FF66-4012-B157-C32FE975CAB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extLst>
      <p:ext uri="{BB962C8B-B14F-4D97-AF65-F5344CB8AC3E}">
        <p14:creationId xmlns:p14="http://schemas.microsoft.com/office/powerpoint/2010/main" val="2492267848"/>
      </p:ext>
    </p:extLst>
  </p:cSld>
  <p:clrMap bg1="lt1" tx1="dk1" bg2="lt2" tx2="dk2" accent1="accent1" accent2="accent2" accent3="accent3" accent4="accent4" accent5="accent5" accent6="accent6" hlink="hlink" folHlink="folHlink"/>
  <p:sldLayoutIdLst>
    <p:sldLayoutId id="2147483725" r:id="rId1"/>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F9A4D49-2BD9-4330-8B16-291C654DF8D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a:extLst>
              <a:ext uri="{FF2B5EF4-FFF2-40B4-BE49-F238E27FC236}">
                <a16:creationId xmlns:a16="http://schemas.microsoft.com/office/drawing/2014/main" id="{0849FE2A-C944-4D35-A56B-4F957EBFFB8A}"/>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a:extLst>
              <a:ext uri="{FF2B5EF4-FFF2-40B4-BE49-F238E27FC236}">
                <a16:creationId xmlns:a16="http://schemas.microsoft.com/office/drawing/2014/main" id="{3482C926-CCA4-4E0C-866C-9EE52173497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C3EE14B9-29EA-4AB1-AD1C-C19D2FBFD412}"/>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696EB43C-B178-4CF2-9F31-CF552B212EA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a:extLst>
              <a:ext uri="{FF2B5EF4-FFF2-40B4-BE49-F238E27FC236}">
                <a16:creationId xmlns:a16="http://schemas.microsoft.com/office/drawing/2014/main" id="{BE04A5BD-C7AD-47D9-A15F-11853DA205AF}"/>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D6C19B5-2C90-43F4-863B-C7C35BECDF1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DC686AED-4A8C-4C9A-8D2E-1B1173C2D3AF}" type="slidenum">
              <a:rPr lang="en-US" altLang="en-US"/>
              <a:pPr/>
              <a:t>‹#›</a:t>
            </a:fld>
            <a:endParaRPr lang="en-US" altLang="en-US"/>
          </a:p>
        </p:txBody>
      </p:sp>
      <p:grpSp>
        <p:nvGrpSpPr>
          <p:cNvPr id="1033" name="Group 1">
            <a:extLst>
              <a:ext uri="{FF2B5EF4-FFF2-40B4-BE49-F238E27FC236}">
                <a16:creationId xmlns:a16="http://schemas.microsoft.com/office/drawing/2014/main" id="{D6E8014F-98E9-4CA8-88B8-6CAFA3031F00}"/>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7ED8E293-904F-4D27-8F0E-6F3EBC77462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a:extLst>
                <a:ext uri="{FF2B5EF4-FFF2-40B4-BE49-F238E27FC236}">
                  <a16:creationId xmlns:a16="http://schemas.microsoft.com/office/drawing/2014/main" id="{F27ED01C-FF66-4012-B157-C32FE975CAB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extLst>
      <p:ext uri="{BB962C8B-B14F-4D97-AF65-F5344CB8AC3E}">
        <p14:creationId xmlns:p14="http://schemas.microsoft.com/office/powerpoint/2010/main" val="3107143177"/>
      </p:ext>
    </p:extLst>
  </p:cSld>
  <p:clrMap bg1="lt1" tx1="dk1" bg2="lt2" tx2="dk2" accent1="accent1" accent2="accent2" accent3="accent3" accent4="accent4" accent5="accent5" accent6="accent6" hlink="hlink" folHlink="folHlink"/>
  <p:sldLayoutIdLst>
    <p:sldLayoutId id="2147483727" r:id="rId1"/>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F9A4D49-2BD9-4330-8B16-291C654DF8D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a:extLst>
              <a:ext uri="{FF2B5EF4-FFF2-40B4-BE49-F238E27FC236}">
                <a16:creationId xmlns:a16="http://schemas.microsoft.com/office/drawing/2014/main" id="{0849FE2A-C944-4D35-A56B-4F957EBFFB8A}"/>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a:extLst>
              <a:ext uri="{FF2B5EF4-FFF2-40B4-BE49-F238E27FC236}">
                <a16:creationId xmlns:a16="http://schemas.microsoft.com/office/drawing/2014/main" id="{3482C926-CCA4-4E0C-866C-9EE52173497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C3EE14B9-29EA-4AB1-AD1C-C19D2FBFD412}"/>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696EB43C-B178-4CF2-9F31-CF552B212EA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a:extLst>
              <a:ext uri="{FF2B5EF4-FFF2-40B4-BE49-F238E27FC236}">
                <a16:creationId xmlns:a16="http://schemas.microsoft.com/office/drawing/2014/main" id="{BE04A5BD-C7AD-47D9-A15F-11853DA205AF}"/>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D6C19B5-2C90-43F4-863B-C7C35BECDF1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DC686AED-4A8C-4C9A-8D2E-1B1173C2D3AF}" type="slidenum">
              <a:rPr lang="en-US" altLang="en-US"/>
              <a:pPr/>
              <a:t>‹#›</a:t>
            </a:fld>
            <a:endParaRPr lang="en-US" altLang="en-US"/>
          </a:p>
        </p:txBody>
      </p:sp>
      <p:grpSp>
        <p:nvGrpSpPr>
          <p:cNvPr id="1033" name="Group 1">
            <a:extLst>
              <a:ext uri="{FF2B5EF4-FFF2-40B4-BE49-F238E27FC236}">
                <a16:creationId xmlns:a16="http://schemas.microsoft.com/office/drawing/2014/main" id="{D6E8014F-98E9-4CA8-88B8-6CAFA3031F00}"/>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7ED8E293-904F-4D27-8F0E-6F3EBC77462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a:extLst>
                <a:ext uri="{FF2B5EF4-FFF2-40B4-BE49-F238E27FC236}">
                  <a16:creationId xmlns:a16="http://schemas.microsoft.com/office/drawing/2014/main" id="{F27ED01C-FF66-4012-B157-C32FE975CAB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extLst>
      <p:ext uri="{BB962C8B-B14F-4D97-AF65-F5344CB8AC3E}">
        <p14:creationId xmlns:p14="http://schemas.microsoft.com/office/powerpoint/2010/main" val="4269657013"/>
      </p:ext>
    </p:extLst>
  </p:cSld>
  <p:clrMap bg1="lt1" tx1="dk1" bg2="lt2" tx2="dk2" accent1="accent1" accent2="accent2" accent3="accent3" accent4="accent4" accent5="accent5" accent6="accent6" hlink="hlink" folHlink="folHlink"/>
  <p:sldLayoutIdLst>
    <p:sldLayoutId id="2147483729" r:id="rId1"/>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af246c92-4cdb-11ea-b5e5-176131c58cf4.html#ID000990004919"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c8780637-af1e-11ea-ad2d-657199739608.html#ID000990008125" TargetMode="External"/><Relationship Id="rId2" Type="http://schemas.openxmlformats.org/officeDocument/2006/relationships/hyperlink" Target="https://codesonline.nfpa.org/code/f2dff7ff-7c38-4d28-a62c-2b50579979ad/3c37c875-f6c2-4864-a8e1-dbc82177f1f4/np_0ef7055e-4cdb-11ea-b5e5-176131c58cf4.html#ID000990000408" TargetMode="External"/><Relationship Id="rId1" Type="http://schemas.openxmlformats.org/officeDocument/2006/relationships/slideLayout" Target="../slideLayouts/slideLayout2.xml"/><Relationship Id="rId5" Type="http://schemas.openxmlformats.org/officeDocument/2006/relationships/hyperlink" Target="https://codesonline.nfpa.org/code/f2dff7ff-7c38-4d28-a62c-2b50579979ad/3c37c875-f6c2-4864-a8e1-dbc82177f1f4/np_0ea0cef5-4cdb-11ea-b5e5-176131c58cf4.html#ID000990000429" TargetMode="External"/><Relationship Id="rId4" Type="http://schemas.openxmlformats.org/officeDocument/2006/relationships/hyperlink" Target="https://codesonline.nfpa.org/code/f2dff7ff-7c38-4d28-a62c-2b50579979ad/3c37c875-f6c2-4864-a8e1-dbc82177f1f4/np_0ed154e1-4cdb-11ea-b5e5-176131c58cf4.html#ID000990000419"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0cb04a20-4cdb-11ea-b5e5-176131c58cf4.html#ID000990000524" TargetMode="External"/><Relationship Id="rId2" Type="http://schemas.openxmlformats.org/officeDocument/2006/relationships/hyperlink" Target="https://codesonline.nfpa.org/code/f2dff7ff-7c38-4d28-a62c-2b50579979ad/3c37c875-f6c2-4864-a8e1-dbc82177f1f4/np_0e8f42c2-4cdb-11ea-b5e5-176131c58cf4.html#ID000990000432" TargetMode="External"/><Relationship Id="rId1" Type="http://schemas.openxmlformats.org/officeDocument/2006/relationships/slideLayout" Target="../slideLayouts/slideLayout2.xml"/><Relationship Id="rId5" Type="http://schemas.openxmlformats.org/officeDocument/2006/relationships/hyperlink" Target="https://codesonline.nfpa.org/code/f2dff7ff-7c38-4d28-a62c-2b50579979ad/3c37c875-f6c2-4864-a8e1-dbc82177f1f4/np_c8780637-af1e-11ea-ad2d-657199739608.html#ID000990008125" TargetMode="External"/><Relationship Id="rId4" Type="http://schemas.openxmlformats.org/officeDocument/2006/relationships/hyperlink" Target="https://codesonline.nfpa.org/code/f2dff7ff-7c38-4d28-a62c-2b50579979ad/3c37c875-f6c2-4864-a8e1-dbc82177f1f4/np_0c5aaff8-4cdb-11ea-b5e5-176131c58cf4.html#ID000990000547"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0e1be869-4cdb-11ea-b5e5-176131c58cf4.html#ID000990000457" TargetMode="External"/><Relationship Id="rId2" Type="http://schemas.openxmlformats.org/officeDocument/2006/relationships/hyperlink" Target="https://codesonline.nfpa.org/code/f2dff7ff-7c38-4d28-a62c-2b50579979ad/3c37c875-f6c2-4864-a8e1-dbc82177f1f4/np_0e2dc2be-4cdb-11ea-b5e5-176131c58cf4.html#ID000990000452" TargetMode="External"/><Relationship Id="rId1" Type="http://schemas.openxmlformats.org/officeDocument/2006/relationships/slideLayout" Target="../slideLayouts/slideLayout2.xml"/><Relationship Id="rId5" Type="http://schemas.openxmlformats.org/officeDocument/2006/relationships/hyperlink" Target="https://codesonline.nfpa.org/code/f2dff7ff-7c38-4d28-a62c-2b50579979ad/3c37c875-f6c2-4864-a8e1-dbc82177f1f4/np_0daaafee-4cdb-11ea-b5e5-176131c58cf4.html#ID000990000482" TargetMode="External"/><Relationship Id="rId4" Type="http://schemas.openxmlformats.org/officeDocument/2006/relationships/hyperlink" Target="https://codesonline.nfpa.org/code/f2dff7ff-7c38-4d28-a62c-2b50579979ad/3c37c875-f6c2-4864-a8e1-dbc82177f1f4/np_0dfa2f91-4cdb-11ea-b5e5-176131c58cf4.html#ID00099000046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0c5aaff8-4cdb-11ea-b5e5-176131c58cf4.html#ID000990000547" TargetMode="External"/><Relationship Id="rId2" Type="http://schemas.openxmlformats.org/officeDocument/2006/relationships/hyperlink" Target="https://codesonline.nfpa.org/code/f2dff7ff-7c38-4d28-a62c-2b50579979ad/3c37c875-f6c2-4864-a8e1-dbc82177f1f4/np_0cb04a20-4cdb-11ea-b5e5-176131c58cf4.html#ID000990000524" TargetMode="External"/><Relationship Id="rId1" Type="http://schemas.openxmlformats.org/officeDocument/2006/relationships/slideLayout" Target="../slideLayouts/slideLayout2.xml"/><Relationship Id="rId6" Type="http://schemas.openxmlformats.org/officeDocument/2006/relationships/hyperlink" Target="https://codesonline.nfpa.org/code/f2dff7ff-7c38-4d28-a62c-2b50579979ad/3c37c875-f6c2-4864-a8e1-dbc82177f1f4/np_0d68c4df-4cdb-11ea-b5e5-176131c58cf4.html#ID000990000497" TargetMode="External"/><Relationship Id="rId5" Type="http://schemas.openxmlformats.org/officeDocument/2006/relationships/hyperlink" Target="https://codesonline.nfpa.org/code/f2dff7ff-7c38-4d28-a62c-2b50579979ad/3c37c875-f6c2-4864-a8e1-dbc82177f1f4/np_0d7fa843-4cdb-11ea-b5e5-176131c58cf4.html#ID000990000493" TargetMode="External"/><Relationship Id="rId4" Type="http://schemas.openxmlformats.org/officeDocument/2006/relationships/hyperlink" Target="https://codesonline.nfpa.org/code/f2dff7ff-7c38-4d28-a62c-2b50579979ad/3c37c875-f6c2-4864-a8e1-dbc82177f1f4/np_c8780637-af1e-11ea-ad2d-657199739608.html#ID000990008125"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0cb04a20-4cdb-11ea-b5e5-176131c58cf4.html#ID000990000524" TargetMode="External"/><Relationship Id="rId2" Type="http://schemas.openxmlformats.org/officeDocument/2006/relationships/hyperlink" Target="https://codesonline.nfpa.org/code/f2dff7ff-7c38-4d28-a62c-2b50579979ad/3c37c875-f6c2-4864-a8e1-dbc82177f1f4/np_0f5ec800-4cdb-11ea-b5e5-176131c58cf4.html#ID000990000372" TargetMode="External"/><Relationship Id="rId1" Type="http://schemas.openxmlformats.org/officeDocument/2006/relationships/slideLayout" Target="../slideLayouts/slideLayout2.xml"/><Relationship Id="rId6" Type="http://schemas.openxmlformats.org/officeDocument/2006/relationships/hyperlink" Target="https://codesonline.nfpa.org/code/f2dff7ff-7c38-4d28-a62c-2b50579979ad/3c37c875-f6c2-4864-a8e1-dbc82177f1f4/np_af218661-4cdb-11ea-b5e5-176131c58cf4.html#ID000990004878" TargetMode="External"/><Relationship Id="rId5" Type="http://schemas.openxmlformats.org/officeDocument/2006/relationships/hyperlink" Target="https://codesonline.nfpa.org/code/f2dff7ff-7c38-4d28-a62c-2b50579979ad/3c37c875-f6c2-4864-a8e1-dbc82177f1f4/np_c8780637-af1e-11ea-ad2d-657199739608.html#ID000990008125" TargetMode="External"/><Relationship Id="rId4" Type="http://schemas.openxmlformats.org/officeDocument/2006/relationships/hyperlink" Target="https://codesonline.nfpa.org/code/f2dff7ff-7c38-4d28-a62c-2b50579979ad/3c37c875-f6c2-4864-a8e1-dbc82177f1f4/np_0e47da76-4cdb-11ea-b5e5-176131c58cf4.html#ID000990000444"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f999342a-4cda-11ea-b5e5-176131c58cf4.html#ID000990005550" TargetMode="External"/><Relationship Id="rId2" Type="http://schemas.openxmlformats.org/officeDocument/2006/relationships/hyperlink" Target="https://codesonline.nfpa.org/code/f2dff7ff-7c38-4d28-a62c-2b50579979ad/3c37c875-f6c2-4864-a8e1-dbc82177f1f4/np_1048b2f2-4cdb-11ea-b5e5-176131c58cf4.html#ID000990001397"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0d68c4df-4cdb-11ea-b5e5-176131c58cf4.html#ID00099000049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af17743f-4cdb-11ea-b5e5-176131c58cf4.html#ID00099000488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0ad71ccf-4cdb-11ea-b5e5-176131c58cf4.html#ID000990000657"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0dfa2f91-4cdb-11ea-b5e5-176131c58cf4.html#ID000990000466" TargetMode="External"/><Relationship Id="rId2" Type="http://schemas.openxmlformats.org/officeDocument/2006/relationships/hyperlink" Target="https://codesonline.nfpa.org/code/f2dff7ff-7c38-4d28-a62c-2b50579979ad/3c37c875-f6c2-4864-a8e1-dbc82177f1f4/np_1048b2f2-4cdb-11ea-b5e5-176131c58cf4.html#ID00099000139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af13558e-4cdb-11ea-b5e5-176131c58cf4.html#ID000990004920"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eecfab68-4cda-11ea-b5e5-176131c58cf4.html#ID000990000335" TargetMode="External"/><Relationship Id="rId2" Type="http://schemas.openxmlformats.org/officeDocument/2006/relationships/hyperlink" Target="https://codesonline.nfpa.org/code/f2dff7ff-7c38-4d28-a62c-2b50579979ad/3c37c875-f6c2-4864-a8e1-dbc82177f1f4/np_dceb21f0-4cda-11ea-b5e5-176131c58cf4.html#ID000990000029" TargetMode="External"/><Relationship Id="rId1" Type="http://schemas.openxmlformats.org/officeDocument/2006/relationships/slideLayout" Target="../slideLayouts/slideLayout2.xml"/><Relationship Id="rId5" Type="http://schemas.openxmlformats.org/officeDocument/2006/relationships/hyperlink" Target="https://codesonline.nfpa.org/code/f2dff7ff-7c38-4d28-a62c-2b50579979ad/3c37c875-f6c2-4864-a8e1-dbc82177f1f4/np_f7062dbc-4cda-11ea-b5e5-176131c58cf4.html#ID000990007312" TargetMode="External"/><Relationship Id="rId4" Type="http://schemas.openxmlformats.org/officeDocument/2006/relationships/hyperlink" Target="https://codesonline.nfpa.org/code/f2dff7ff-7c38-4d28-a62c-2b50579979ad/3c37c875-f6c2-4864-a8e1-dbc82177f1f4/np_1048b2f2-4cdb-11ea-b5e5-176131c58cf4.html#ID00099000033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fdfe62e9-4cda-11ea-b5e5-176131c58cf4.html#ID000990001423"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b16d6ebb-af1e-11ea-ad2d-657199739608.html#ID000990008211"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5ea3e381-af1e-11ea-ad2d-657199739608.html#ID000990008576"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fdfe62e9-4cda-11ea-b5e5-176131c58cf4.html#ID000990001423" TargetMode="External"/><Relationship Id="rId2" Type="http://schemas.openxmlformats.org/officeDocument/2006/relationships/hyperlink" Target="https://codesonline.nfpa.org/code/f2dff7ff-7c38-4d28-a62c-2b50579979ad/3c37c875-f6c2-4864-a8e1-dbc82177f1f4/np_5e9fc4d0-af1e-11ea-ad2d-657199739608.html" TargetMode="External"/><Relationship Id="rId1" Type="http://schemas.openxmlformats.org/officeDocument/2006/relationships/slideLayout" Target="../slideLayouts/slideLayout2.xml"/><Relationship Id="rId4" Type="http://schemas.openxmlformats.org/officeDocument/2006/relationships/hyperlink" Target="https://codesonline.nfpa.org/code/f2dff7ff-7c38-4d28-a62c-2b50579979ad/3c37c875-f6c2-4864-a8e1-dbc82177f1f4/np_f9e5cd95-4cda-11ea-b5e5-176131c58cf4.html#ID000990001609"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af01a24a-4cdb-11ea-b5e5-176131c58cf4.html#ID000990004924" TargetMode="External"/><Relationship Id="rId2" Type="http://schemas.openxmlformats.org/officeDocument/2006/relationships/hyperlink" Target="https://codesonline.nfpa.org/code/f2dff7ff-7c38-4d28-a62c-2b50579979ad/3c37c875-f6c2-4864-a8e1-dbc82177f1f4/np_5e8b044f-af1e-11ea-ad2d-657199739608.html#ID000990008580" TargetMode="External"/><Relationship Id="rId1" Type="http://schemas.openxmlformats.org/officeDocument/2006/relationships/slideLayout" Target="../slideLayouts/slideLayout2.xml"/><Relationship Id="rId4" Type="http://schemas.openxmlformats.org/officeDocument/2006/relationships/hyperlink" Target="https://codesonline.nfpa.org/code/f2dff7ff-7c38-4d28-a62c-2b50579979ad/3c37c875-f6c2-4864-a8e1-dbc82177f1f4/np_aefcc049-4cdb-11ea-b5e5-176131c58cf4.html#ID000990004925"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fe5b500c-4cda-11ea-b5e5-176131c58cf4.html#ID000990001409" TargetMode="External"/><Relationship Id="rId2" Type="http://schemas.openxmlformats.org/officeDocument/2006/relationships/hyperlink" Target="https://codesonline.nfpa.org/code/f2dff7ff-7c38-4d28-a62c-2b50579979ad/3c37c875-f6c2-4864-a8e1-dbc82177f1f4/np_aef71af8-4cdb-11ea-b5e5-176131c58cf4.html#ID000990005885"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5e6fdb2a-af1e-11ea-ad2d-657199739608.html#ID000990008591"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5e6b6e59-af1e-11ea-ad2d-657199739608.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440363"/>
          </a:xfrm>
        </p:spPr>
        <p:txBody>
          <a:bodyPr>
            <a:normAutofit/>
          </a:bodyPr>
          <a:lstStyle/>
          <a:p>
            <a:pPr marL="0" indent="0" algn="ctr">
              <a:buNone/>
            </a:pPr>
            <a:r>
              <a:rPr lang="en-US" sz="4400" dirty="0"/>
              <a:t>2021 Code</a:t>
            </a:r>
          </a:p>
          <a:p>
            <a:pPr marL="0" indent="0">
              <a:buNone/>
            </a:pPr>
            <a:r>
              <a:rPr lang="en-US" sz="2000" dirty="0"/>
              <a:t>5.1.12.1.4 Systems shall be deemed breached at the point of pipeline intrusion by physical separation or by system component removal, replacement, or addition.</a:t>
            </a:r>
          </a:p>
          <a:p>
            <a:pPr marL="0" indent="0">
              <a:buNone/>
            </a:pPr>
            <a:r>
              <a:rPr lang="en-US" sz="2000" dirty="0"/>
              <a:t>5.1.12.1.5 Breached portions of the systems subject to inspection and testing shall be confined to only the specific altered zone and components in the immediate zone or area that is located upstream for vacuum systems and downstream for pressure gases at the point or area of intrusion.</a:t>
            </a:r>
          </a:p>
          <a:p>
            <a:pPr marL="0" indent="0">
              <a:buNone/>
            </a:pPr>
            <a:r>
              <a:rPr lang="en-US" sz="2000" dirty="0"/>
              <a:t>5.1.12.1.9 All documentation pertaining to inspections and testing shall be maintained on-site within the facility.</a:t>
            </a:r>
          </a:p>
          <a:p>
            <a:pPr marL="0" indent="0">
              <a:buNone/>
            </a:pPr>
            <a:r>
              <a:rPr lang="en-US" sz="2000" dirty="0"/>
              <a:t>5.1.12.1.10 Before piping systems are initially put into use, the facility authority shall be responsible for ascertaining that the gas/vacuum delivered at the outlet/inlet is that shown on the outlet/inlet label and that the proper connecting fittings are installed for the specific gas/vacuum service.</a:t>
            </a:r>
          </a:p>
        </p:txBody>
      </p:sp>
    </p:spTree>
    <p:extLst>
      <p:ext uri="{BB962C8B-B14F-4D97-AF65-F5344CB8AC3E}">
        <p14:creationId xmlns:p14="http://schemas.microsoft.com/office/powerpoint/2010/main" val="421590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5.1.12.2.6.2 The source valve shall be closed during this test.</a:t>
            </a:r>
          </a:p>
          <a:p>
            <a:pPr marL="0" indent="0">
              <a:buNone/>
            </a:pPr>
            <a:r>
              <a:rPr lang="en-US" sz="2200" dirty="0"/>
              <a:t>5.1.12.2.6.3 The piping systems shall be subjected to a 24-hour standing pressure test using oil-free, dry nitrogen NF.</a:t>
            </a:r>
          </a:p>
          <a:p>
            <a:pPr marL="0" indent="0">
              <a:buNone/>
            </a:pPr>
            <a:r>
              <a:rPr lang="en-US" sz="2200" dirty="0"/>
              <a:t>5.1.12.2.6.4 </a:t>
            </a:r>
            <a:r>
              <a:rPr lang="en-US" sz="2200" u="sng" dirty="0"/>
              <a:t>Test pressures shall be 20 percent above the normal system operating line pressure</a:t>
            </a:r>
            <a:r>
              <a:rPr lang="en-US" sz="2200" dirty="0"/>
              <a:t>.</a:t>
            </a:r>
          </a:p>
          <a:p>
            <a:pPr marL="0" indent="0">
              <a:buNone/>
            </a:pPr>
            <a:r>
              <a:rPr lang="en-US" sz="2200" dirty="0"/>
              <a:t>5.1.12.2.6.7 The 24-hour standing pressure test of the positive pressure system </a:t>
            </a:r>
            <a:r>
              <a:rPr lang="en-US" sz="2200" u="sng" dirty="0"/>
              <a:t>shall be witnessed by an ASSE 6020 inspector, an ASSE 6030 verifier, or the authority having jurisdiction or its designee</a:t>
            </a:r>
            <a:r>
              <a:rPr lang="en-US" sz="2200" dirty="0"/>
              <a:t>. A form indicating that this test has been performed and witnessed shall be provided to the verifier at the start of the tests required in 5.1.12.4.</a:t>
            </a:r>
          </a:p>
          <a:p>
            <a:pPr marL="0" indent="0">
              <a:buNone/>
            </a:pPr>
            <a:r>
              <a:rPr lang="en-US" sz="2200" dirty="0"/>
              <a:t>5.1.12.2.7.1 Tests shall be conducted after installation of all components of the vacuum system.</a:t>
            </a:r>
          </a:p>
          <a:p>
            <a:pPr marL="0" indent="0">
              <a:buNone/>
            </a:pPr>
            <a:endParaRPr lang="en-US" sz="2000" dirty="0"/>
          </a:p>
        </p:txBody>
      </p:sp>
    </p:spTree>
    <p:extLst>
      <p:ext uri="{BB962C8B-B14F-4D97-AF65-F5344CB8AC3E}">
        <p14:creationId xmlns:p14="http://schemas.microsoft.com/office/powerpoint/2010/main" val="121551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able&#10;&#10;Description automatically generated">
            <a:extLst>
              <a:ext uri="{FF2B5EF4-FFF2-40B4-BE49-F238E27FC236}">
                <a16:creationId xmlns:a16="http://schemas.microsoft.com/office/drawing/2014/main" id="{853A3B2B-E268-4DAC-A6B5-DC8F7BD729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28620" y="457200"/>
            <a:ext cx="5086760" cy="5668963"/>
          </a:xfrm>
        </p:spPr>
      </p:pic>
    </p:spTree>
    <p:extLst>
      <p:ext uri="{BB962C8B-B14F-4D97-AF65-F5344CB8AC3E}">
        <p14:creationId xmlns:p14="http://schemas.microsoft.com/office/powerpoint/2010/main" val="1204687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ext&#10;&#10;Description automatically generated with low confidence">
            <a:extLst>
              <a:ext uri="{FF2B5EF4-FFF2-40B4-BE49-F238E27FC236}">
                <a16:creationId xmlns:a16="http://schemas.microsoft.com/office/drawing/2014/main" id="{07498C0B-F474-473B-9C65-F5F02541DC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4469" y="2209800"/>
            <a:ext cx="6535062" cy="2863225"/>
          </a:xfrm>
        </p:spPr>
      </p:pic>
    </p:spTree>
    <p:extLst>
      <p:ext uri="{BB962C8B-B14F-4D97-AF65-F5344CB8AC3E}">
        <p14:creationId xmlns:p14="http://schemas.microsoft.com/office/powerpoint/2010/main" val="381899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000" dirty="0"/>
              <a:t>5.1.12.2.7.2 The piping systems shall be subjected to a 24-hour standing vacuum test.</a:t>
            </a:r>
          </a:p>
          <a:p>
            <a:pPr marL="0" indent="0">
              <a:buNone/>
            </a:pPr>
            <a:r>
              <a:rPr lang="en-US" sz="2000" dirty="0"/>
              <a:t>5.1.12.2.7.3 </a:t>
            </a:r>
            <a:r>
              <a:rPr lang="en-US" sz="2000" u="sng" dirty="0"/>
              <a:t>Test pressure shall be between 300 mm (12 in.) </a:t>
            </a:r>
            <a:r>
              <a:rPr lang="en-US" sz="2000" u="sng" dirty="0" err="1"/>
              <a:t>HgV</a:t>
            </a:r>
            <a:r>
              <a:rPr lang="en-US" sz="2000" u="sng" dirty="0"/>
              <a:t> and full vacuum</a:t>
            </a:r>
            <a:r>
              <a:rPr lang="en-US" sz="2000" dirty="0"/>
              <a:t>.</a:t>
            </a:r>
          </a:p>
          <a:p>
            <a:pPr marL="0" indent="0">
              <a:buNone/>
            </a:pPr>
            <a:r>
              <a:rPr lang="en-US" sz="2000" dirty="0"/>
              <a:t>5.1.12.2.7.4 During the test, the source of test vacuum shall be disconnected from the piping system.</a:t>
            </a:r>
          </a:p>
          <a:p>
            <a:pPr marL="0" indent="0">
              <a:buNone/>
            </a:pPr>
            <a:r>
              <a:rPr lang="en-US" sz="2000" dirty="0"/>
              <a:t>5.1.12.2.7.5* The leakage over the 24-hour test shall not exceed 0.5 percent of the starting pressure [e.g., 0.3 mm (0.125 in.) </a:t>
            </a:r>
            <a:r>
              <a:rPr lang="en-US" sz="2000" dirty="0" err="1"/>
              <a:t>HgV</a:t>
            </a:r>
            <a:r>
              <a:rPr lang="en-US" sz="2000" dirty="0"/>
              <a:t> starting at 635 mm (25 in.) </a:t>
            </a:r>
            <a:r>
              <a:rPr lang="en-US" sz="2000" dirty="0" err="1"/>
              <a:t>HgV</a:t>
            </a:r>
            <a:r>
              <a:rPr lang="en-US" sz="2000" dirty="0"/>
              <a:t>] except that attributed to specific changes in ambient temperature.</a:t>
            </a:r>
          </a:p>
          <a:p>
            <a:pPr marL="0" indent="0">
              <a:buNone/>
            </a:pPr>
            <a:r>
              <a:rPr lang="en-US" sz="2000" dirty="0"/>
              <a:t>5.1.12.2.7.6 The 24-hour standing pressure test of the vacuum system shall be witnessed by the authority having jurisdiction or its designee. A form indicating that this test has been performed and witnessed shall be provided to the verifier at the start of the tests required in 5.1.12.4.</a:t>
            </a:r>
          </a:p>
        </p:txBody>
      </p:sp>
    </p:spTree>
    <p:extLst>
      <p:ext uri="{BB962C8B-B14F-4D97-AF65-F5344CB8AC3E}">
        <p14:creationId xmlns:p14="http://schemas.microsoft.com/office/powerpoint/2010/main" val="1078491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able&#10;&#10;Description automatically generated">
            <a:extLst>
              <a:ext uri="{FF2B5EF4-FFF2-40B4-BE49-F238E27FC236}">
                <a16:creationId xmlns:a16="http://schemas.microsoft.com/office/drawing/2014/main" id="{6854135D-ADF0-4C93-ABC9-62EAB7842A9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1506" y="609600"/>
            <a:ext cx="4300988" cy="5516563"/>
          </a:xfrm>
        </p:spPr>
      </p:pic>
    </p:spTree>
    <p:extLst>
      <p:ext uri="{BB962C8B-B14F-4D97-AF65-F5344CB8AC3E}">
        <p14:creationId xmlns:p14="http://schemas.microsoft.com/office/powerpoint/2010/main" val="245086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able&#10;&#10;Description automatically generated">
            <a:extLst>
              <a:ext uri="{FF2B5EF4-FFF2-40B4-BE49-F238E27FC236}">
                <a16:creationId xmlns:a16="http://schemas.microsoft.com/office/drawing/2014/main" id="{BA61711F-2D2F-4A9A-A570-60B329A21A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4969" y="1828800"/>
            <a:ext cx="6354062" cy="3477620"/>
          </a:xfrm>
        </p:spPr>
      </p:pic>
    </p:spTree>
    <p:extLst>
      <p:ext uri="{BB962C8B-B14F-4D97-AF65-F5344CB8AC3E}">
        <p14:creationId xmlns:p14="http://schemas.microsoft.com/office/powerpoint/2010/main" val="547445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200" dirty="0"/>
              <a:t>5.1.12.3.1.1 System inspections shall be performed prior to concealing piping distribution systems in walls, ceilings, chases, trenches, underground, or otherwise hidden from view.</a:t>
            </a:r>
          </a:p>
          <a:p>
            <a:pPr marL="0" indent="0">
              <a:buNone/>
            </a:pPr>
            <a:r>
              <a:rPr lang="en-US" sz="2200" dirty="0"/>
              <a:t>5.1.12.3.1.2 The test gas shall be nitrogen NF.</a:t>
            </a:r>
          </a:p>
          <a:p>
            <a:pPr marL="0" indent="0">
              <a:buNone/>
            </a:pPr>
            <a:r>
              <a:rPr lang="en-US" sz="2200" dirty="0"/>
              <a:t>5.1.12.3.1.3 Inspections shall be conducted by a party technically competent and experienced in the field of medical gas and vacuum pipeline inspections and testing and meeting the requirements of </a:t>
            </a:r>
            <a:r>
              <a:rPr lang="en-US" sz="2200" u="sng" dirty="0"/>
              <a:t>ASSE 6020, Professional Qualifications Standard for Medical Gas Systems Inspectors, or ASSE 6030, Professional Qualifications Standard for Medical Gas Systems Verifiers.</a:t>
            </a:r>
          </a:p>
          <a:p>
            <a:pPr marL="0" indent="0">
              <a:buNone/>
            </a:pPr>
            <a:r>
              <a:rPr lang="en-US" sz="2200" dirty="0"/>
              <a:t>5.1.12.3.1.4 </a:t>
            </a:r>
            <a:r>
              <a:rPr lang="en-US" sz="2200" u="sng" dirty="0"/>
              <a:t>Inspections shall be performed by a party other than the installing contractor</a:t>
            </a:r>
            <a:r>
              <a:rPr lang="en-US" sz="2200" dirty="0"/>
              <a:t>.</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863107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5.1.12.3.1.5 Where systems have not been installed by in house personnel, inspections shall be permitted by personnel of the organization who meet the requirements of 5.1.12.3.1.3.</a:t>
            </a:r>
          </a:p>
          <a:p>
            <a:pPr marL="0" indent="0">
              <a:buNone/>
            </a:pPr>
            <a:r>
              <a:rPr lang="en-US" sz="2200" dirty="0"/>
              <a:t>5.1.12.3.2 Inspections.</a:t>
            </a:r>
          </a:p>
          <a:p>
            <a:pPr marL="0" indent="0">
              <a:buNone/>
            </a:pPr>
            <a:r>
              <a:rPr lang="en-US" sz="2200" dirty="0"/>
              <a:t>5.1.12.3.2.1 </a:t>
            </a:r>
            <a:r>
              <a:rPr lang="en-US" sz="2200" u="sng" dirty="0"/>
              <a:t>The initial pressure tests performed by the installing contractor shall be witnessed by an ASSE 6020 inspector, an ASSE 6030 verifier, or the authority having jurisdiction or its designee. A form indicating that this test has been performed and witnessed shall be provided to the verifier at the start of the tests required in 5.1.12.4</a:t>
            </a:r>
            <a:r>
              <a:rPr lang="en-US" sz="2200" dirty="0"/>
              <a:t>.</a:t>
            </a:r>
          </a:p>
          <a:p>
            <a:pPr marL="0" indent="0">
              <a:buNone/>
            </a:pPr>
            <a:r>
              <a:rPr lang="en-US" sz="2200" dirty="0"/>
              <a:t>5.1.12.3.2.2 </a:t>
            </a:r>
            <a:r>
              <a:rPr lang="en-US" sz="2200" u="sng" dirty="0"/>
              <a:t>The presence and correctness of labeling and valve tagging required by this code for all concealed components and piping distribution systems shall be inspected</a:t>
            </a:r>
            <a:r>
              <a:rPr lang="en-US" sz="2200" dirty="0"/>
              <a:t>.</a:t>
            </a:r>
          </a:p>
        </p:txBody>
      </p:sp>
    </p:spTree>
    <p:extLst>
      <p:ext uri="{BB962C8B-B14F-4D97-AF65-F5344CB8AC3E}">
        <p14:creationId xmlns:p14="http://schemas.microsoft.com/office/powerpoint/2010/main" val="914697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2000" dirty="0"/>
              <a:t>5.1.12.4.1.1 Verification tests shall be performed only after all tests required in 5.1.12.2, Installer Performed Tests, have been completed.</a:t>
            </a:r>
          </a:p>
          <a:p>
            <a:pPr marL="0" indent="0">
              <a:buNone/>
            </a:pPr>
            <a:r>
              <a:rPr lang="en-US" sz="2000" dirty="0"/>
              <a:t>5.1.12.4.1.2 The test gas shall be oil-free, dry nitrogen NF or the system gas where permitted.</a:t>
            </a:r>
          </a:p>
          <a:p>
            <a:pPr marL="0" indent="0">
              <a:buNone/>
            </a:pPr>
            <a:r>
              <a:rPr lang="en-US" sz="2000" dirty="0"/>
              <a:t>5.1.12.4.1.3 Testing shall be conducted by a party technically competent and experienced in the field of medical gas and vacuum pipeline testing and meeting the requirements of ASSE 6030, Professional Qualifications Standard for Medical Gas Systems Verifiers, except as required by 5.1.12.4.1.4.</a:t>
            </a:r>
          </a:p>
          <a:p>
            <a:pPr marL="0" indent="0">
              <a:buNone/>
            </a:pPr>
            <a:r>
              <a:rPr lang="en-US" sz="2000" dirty="0"/>
              <a:t>5.1.12.4.1.4 Testing of the cryogenic fluid central supply system </a:t>
            </a:r>
            <a:r>
              <a:rPr lang="en-US" sz="2000" u="sng" dirty="0"/>
              <a:t>shall be conducted by a party technically competent and experienced in the field of cryogenic fluid systems and meeting the requirements of ASSE 6035, Professional Qualifications Standard for Bulk Medical Gas Systems Verifiers, in accordance with the mandatory requirements in CGA M-1</a:t>
            </a:r>
            <a:r>
              <a:rPr lang="en-US" sz="2000" dirty="0"/>
              <a:t>, Standard for Medical Gas Supply Systems at Health Care Facilities.</a:t>
            </a:r>
          </a:p>
        </p:txBody>
      </p:sp>
    </p:spTree>
    <p:extLst>
      <p:ext uri="{BB962C8B-B14F-4D97-AF65-F5344CB8AC3E}">
        <p14:creationId xmlns:p14="http://schemas.microsoft.com/office/powerpoint/2010/main" val="3995877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2000" dirty="0"/>
              <a:t>5.1.12.4.1.5 Testing shall be performed by a party other than the installing contractor.</a:t>
            </a:r>
          </a:p>
          <a:p>
            <a:pPr marL="0" indent="0">
              <a:buNone/>
            </a:pPr>
            <a:r>
              <a:rPr lang="en-US" sz="2000" dirty="0"/>
              <a:t>5.1.12.4.1.6 When systems have not been installed by in-house personnel, testing shall be permitted by personnel of that organization who meet the requirements of 5.1.12.4.1.3.</a:t>
            </a:r>
          </a:p>
          <a:p>
            <a:pPr marL="0" indent="0">
              <a:buNone/>
            </a:pPr>
            <a:r>
              <a:rPr lang="en-US" sz="2000" dirty="0"/>
              <a:t>5.1.12.4.2* Standing Pressure Test. Piping systems shall be subjected to a 10-minute standing pressure test at operating line pressure using the following procedure:</a:t>
            </a:r>
          </a:p>
          <a:p>
            <a:pPr marL="344488" indent="-344488">
              <a:buNone/>
            </a:pPr>
            <a:r>
              <a:rPr lang="en-US" sz="2000" dirty="0"/>
              <a:t>(1) After the system is filled with nitrogen or source gas, the source valve and all zone valves shall be closed.</a:t>
            </a:r>
          </a:p>
          <a:p>
            <a:pPr marL="344488" indent="-344488">
              <a:buNone/>
            </a:pPr>
            <a:r>
              <a:rPr lang="en-US" sz="2000" dirty="0"/>
              <a:t>(2) The piping system shall show no decrease in pressure after 10 minutes.</a:t>
            </a:r>
          </a:p>
          <a:p>
            <a:pPr marL="0" indent="0">
              <a:buNone/>
            </a:pPr>
            <a:r>
              <a:rPr lang="en-US" sz="2000" dirty="0"/>
              <a:t>5.1.12.4.3 Cross-Connection Test. After the closing of walls and completion of the requirements of 5.1.12.2, it shall be determined that no cross-connection of piping systems exists by either of the methods detailed in 5.1.12.4.3.1 or 5.1.12.4.3.2.</a:t>
            </a:r>
          </a:p>
        </p:txBody>
      </p:sp>
    </p:spTree>
    <p:extLst>
      <p:ext uri="{BB962C8B-B14F-4D97-AF65-F5344CB8AC3E}">
        <p14:creationId xmlns:p14="http://schemas.microsoft.com/office/powerpoint/2010/main" val="20146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5.1.12.1.12 The removal of components within a source system for repair and reinstallation, or the replacement of components like for like, shall be treated as new work for the purposes of testing whenever such work involves cutting or brazing new piping, or both.</a:t>
            </a:r>
          </a:p>
          <a:p>
            <a:pPr marL="0" indent="0">
              <a:buNone/>
            </a:pPr>
            <a:r>
              <a:rPr lang="en-US" sz="2200" dirty="0"/>
              <a:t>5.1.12.1.12.1 Where no piping is changed, functional testing shall be performed as follows:</a:t>
            </a:r>
          </a:p>
          <a:p>
            <a:pPr marL="344488" indent="-344488">
              <a:buNone/>
            </a:pPr>
            <a:r>
              <a:rPr lang="en-US" sz="2200" dirty="0"/>
              <a:t>(1) To verify the function of the replaced device</a:t>
            </a:r>
          </a:p>
          <a:p>
            <a:pPr marL="344488" indent="-344488">
              <a:buNone/>
            </a:pPr>
            <a:r>
              <a:rPr lang="en-US" sz="2200" dirty="0"/>
              <a:t>(2) To ensure no other equipment in the system has been adversely impacted</a:t>
            </a:r>
          </a:p>
          <a:p>
            <a:pPr marL="0" indent="0">
              <a:buNone/>
            </a:pPr>
            <a:r>
              <a:rPr lang="en-US" sz="2200" dirty="0"/>
              <a:t>5.1.12.1.13 The rated accuracy of pressure and vacuum indicators used for testing shall be 1 percent (full scale) or better.</a:t>
            </a:r>
          </a:p>
          <a:p>
            <a:pPr marL="0" indent="0">
              <a:buNone/>
            </a:pPr>
            <a:endParaRPr lang="en-US" sz="2200" dirty="0"/>
          </a:p>
        </p:txBody>
      </p:sp>
    </p:spTree>
    <p:extLst>
      <p:ext uri="{BB962C8B-B14F-4D97-AF65-F5344CB8AC3E}">
        <p14:creationId xmlns:p14="http://schemas.microsoft.com/office/powerpoint/2010/main" val="3853159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2000" dirty="0"/>
              <a:t>5.1.12.4.6 Piping Purge Test. In order to remove any traces of particulate matter deposited in the pipelines as a result of construction, a heavy, intermittent purging of the pipeline shall be done.</a:t>
            </a:r>
          </a:p>
          <a:p>
            <a:pPr marL="0" indent="0">
              <a:buNone/>
            </a:pPr>
            <a:r>
              <a:rPr lang="en-US" sz="2000" dirty="0"/>
              <a:t>5.1.12.4.6.1 The appropriate adapter shall be obtained from the facility or manufacturer, and high purge rates of at least 225 </a:t>
            </a:r>
            <a:r>
              <a:rPr lang="en-US" sz="2000" dirty="0" err="1"/>
              <a:t>Nl</a:t>
            </a:r>
            <a:r>
              <a:rPr lang="en-US" sz="2000" dirty="0"/>
              <a:t>/min (8 SCFM) shall be put on each outlet.</a:t>
            </a:r>
          </a:p>
          <a:p>
            <a:pPr marL="0" indent="0">
              <a:buNone/>
            </a:pPr>
            <a:r>
              <a:rPr lang="en-US" sz="2000" dirty="0"/>
              <a:t>5.1.12.4.6.4* No pronounced or objectionable odor shall be discernible from any positive pressure outlet.</a:t>
            </a:r>
          </a:p>
          <a:p>
            <a:pPr marL="0" indent="0">
              <a:buNone/>
            </a:pPr>
            <a:r>
              <a:rPr lang="en-US" sz="2000" dirty="0"/>
              <a:t>5.1.12.4.7 Piping Particulate Test. For each positive pressure gas system, the cleanliness of the piping system shall be verified.</a:t>
            </a:r>
          </a:p>
          <a:p>
            <a:pPr marL="0" indent="0">
              <a:buNone/>
            </a:pPr>
            <a:r>
              <a:rPr lang="en-US" sz="2000" dirty="0"/>
              <a:t>5.1.12.4.7.1 A minimum of 1000 L (35 ft</a:t>
            </a:r>
            <a:r>
              <a:rPr lang="en-US" sz="2000" baseline="30000" dirty="0"/>
              <a:t>3</a:t>
            </a:r>
            <a:r>
              <a:rPr lang="en-US" sz="2000" dirty="0"/>
              <a:t>) of gas shall be filtered through a clean, white 0.45 micron filter at a minimum flow rate of 100 </a:t>
            </a:r>
            <a:r>
              <a:rPr lang="en-US" sz="2000" dirty="0" err="1"/>
              <a:t>Nl</a:t>
            </a:r>
            <a:r>
              <a:rPr lang="en-US" sz="2000" dirty="0"/>
              <a:t>/min (3.5 SCFM).</a:t>
            </a:r>
          </a:p>
          <a:p>
            <a:pPr marL="0" indent="0">
              <a:buNone/>
            </a:pPr>
            <a:r>
              <a:rPr lang="en-US" sz="2000" dirty="0"/>
              <a:t>5.1.12.4.7.2 Twenty-five percent of the zones shall be tested at the outlet most remote from the source.</a:t>
            </a:r>
          </a:p>
        </p:txBody>
      </p:sp>
    </p:spTree>
    <p:extLst>
      <p:ext uri="{BB962C8B-B14F-4D97-AF65-F5344CB8AC3E}">
        <p14:creationId xmlns:p14="http://schemas.microsoft.com/office/powerpoint/2010/main" val="1345643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200" dirty="0"/>
              <a:t>5.1.12.4.7.4 If any outlet fails this test, the most remote outlet in every zone shall be tested.</a:t>
            </a:r>
          </a:p>
          <a:p>
            <a:pPr marL="0" indent="0">
              <a:buNone/>
            </a:pPr>
            <a:r>
              <a:rPr lang="en-US" sz="2200" dirty="0"/>
              <a:t>5.1.12.4.8.2 The outlet most remote from the source shall be tested for total nonmethane hydrocarbons and halogenated hydrocarbons and compared to the source gas.</a:t>
            </a:r>
          </a:p>
          <a:p>
            <a:pPr marL="0" indent="0">
              <a:buNone/>
            </a:pPr>
            <a:r>
              <a:rPr lang="en-US" sz="2200" dirty="0"/>
              <a:t>5.1.12.4.8.4 The difference between the two tests shall in no case exceed 5 ppm of total non-methane hydrocarbons.</a:t>
            </a:r>
          </a:p>
          <a:p>
            <a:pPr marL="0" indent="0">
              <a:buNone/>
            </a:pPr>
            <a:r>
              <a:rPr lang="en-US" sz="2200" dirty="0"/>
              <a:t>5.1.12.4.8.5 The difference between the two tests shall in no case exceed 5 ppm halogenated hydrocarbons.</a:t>
            </a:r>
          </a:p>
          <a:p>
            <a:pPr marL="0" indent="0">
              <a:buNone/>
            </a:pPr>
            <a:r>
              <a:rPr lang="en-US" sz="2200" dirty="0"/>
              <a:t>5.1.12.4.8.6 The moisture concentration of the outlet test shall not exceed 500 ppm or an equivalent pressure dew point of -12°C (10°F) at a gauge pressure of 345 kPa (50 psi).</a:t>
            </a:r>
          </a:p>
        </p:txBody>
      </p:sp>
    </p:spTree>
    <p:extLst>
      <p:ext uri="{BB962C8B-B14F-4D97-AF65-F5344CB8AC3E}">
        <p14:creationId xmlns:p14="http://schemas.microsoft.com/office/powerpoint/2010/main" val="376216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5.1.12.4.9.2 Each joint in the final connection between the new work and the existing system shall be leak-tested with the gas of system designation at the normal operating pressure by means of a leak </a:t>
            </a:r>
            <a:r>
              <a:rPr lang="en-US" sz="2200" dirty="0" err="1"/>
              <a:t>detectant</a:t>
            </a:r>
            <a:r>
              <a:rPr lang="en-US" sz="2200" dirty="0"/>
              <a:t> that is safe for use with oxygen and does not contain ammonia.</a:t>
            </a:r>
          </a:p>
          <a:p>
            <a:pPr marL="0" indent="0">
              <a:buNone/>
            </a:pPr>
            <a:r>
              <a:rPr lang="en-US" sz="2200" dirty="0"/>
              <a:t>5.1.12.4.9.3 Vacuum joints shall be tested using an ultrasonic leak detector or other means that will allow detection of leaks in an active vacuum system.</a:t>
            </a:r>
          </a:p>
          <a:p>
            <a:pPr marL="0" indent="0">
              <a:buNone/>
            </a:pPr>
            <a:r>
              <a:rPr lang="en-US" sz="2200" dirty="0"/>
              <a:t>5.1.12.4.10.2 All gas outlets with a gauge pressure of 345 kPa (50 psi), including, but not limited to, oxygen, nitrous oxide, medical air, and carbon dioxide, shall deliver 100 SLPM (3.5 SCFM) with a pressure drop of not more than 35 kPa (5 psi) and static pressure of 345 kPa to </a:t>
            </a:r>
            <a:br>
              <a:rPr lang="en-US" sz="2200" dirty="0"/>
            </a:br>
            <a:r>
              <a:rPr lang="en-US" sz="2200" dirty="0"/>
              <a:t>380 kPa (50 psi to 55 psi)</a:t>
            </a:r>
          </a:p>
        </p:txBody>
      </p:sp>
    </p:spTree>
    <p:extLst>
      <p:ext uri="{BB962C8B-B14F-4D97-AF65-F5344CB8AC3E}">
        <p14:creationId xmlns:p14="http://schemas.microsoft.com/office/powerpoint/2010/main" val="325727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buNone/>
            </a:pPr>
            <a:r>
              <a:rPr lang="en-US" sz="2000" dirty="0"/>
              <a:t>5.1.12.4.10.4 Medical–surgical vacuum inlets shall draw 85 </a:t>
            </a:r>
            <a:r>
              <a:rPr lang="en-US" sz="2000" dirty="0" err="1"/>
              <a:t>Nl</a:t>
            </a:r>
            <a:r>
              <a:rPr lang="en-US" sz="2000" dirty="0"/>
              <a:t>/min (3 SCFM) without reducing the vacuum pressure below 300 mm (12 in.) gauge </a:t>
            </a:r>
            <a:r>
              <a:rPr lang="en-US" sz="2000" dirty="0" err="1"/>
              <a:t>HgV</a:t>
            </a:r>
            <a:r>
              <a:rPr lang="en-US" sz="2000" dirty="0"/>
              <a:t> at any adjacent station inlet.</a:t>
            </a:r>
          </a:p>
          <a:p>
            <a:pPr marL="344488" indent="-344488">
              <a:buNone/>
            </a:pPr>
            <a:r>
              <a:rPr lang="en-US" sz="2000" dirty="0"/>
              <a:t>(F) The aggregate run time on the compressors shall not be used to determine the elapse time.</a:t>
            </a:r>
          </a:p>
          <a:p>
            <a:pPr marL="344488" indent="-344488">
              <a:buNone/>
            </a:pPr>
            <a:r>
              <a:rPr lang="en-US" sz="2000" dirty="0"/>
              <a:t>(G) Loading shall be simulated by continuously venting air at approximately 25 percent of the rated system capacity.</a:t>
            </a:r>
          </a:p>
          <a:p>
            <a:pPr marL="344488" indent="-344488">
              <a:buNone/>
            </a:pPr>
            <a:r>
              <a:rPr lang="en-US" sz="2000" dirty="0"/>
              <a:t>(H) A demand of approximately 25 percent of the rated compressor capacity shall be created to cause the compressors to cycle on and off continuously and the dryers to operate for the 12-hour period.</a:t>
            </a:r>
          </a:p>
          <a:p>
            <a:pPr marL="0" indent="0">
              <a:buNone/>
            </a:pPr>
            <a:r>
              <a:rPr lang="en-US" sz="2000" dirty="0"/>
              <a:t>5.1.12.4.14.4 Oxygen Central Supply System Using Concentrators. </a:t>
            </a:r>
          </a:p>
          <a:p>
            <a:pPr marL="0" indent="0">
              <a:buNone/>
            </a:pPr>
            <a:r>
              <a:rPr lang="en-US" sz="2000" dirty="0"/>
              <a:t>The oxygen central supply system using concentrators shall be tested according to the following:</a:t>
            </a:r>
          </a:p>
          <a:p>
            <a:pPr marL="344488" indent="-344488">
              <a:buNone/>
            </a:pPr>
            <a:r>
              <a:rPr lang="en-US" sz="2000" dirty="0"/>
              <a:t>(1) The oxygen central supply system shall be tested for purity of the oxygen.</a:t>
            </a:r>
          </a:p>
          <a:p>
            <a:pPr marL="344488" indent="-344488">
              <a:buNone/>
            </a:pPr>
            <a:r>
              <a:rPr lang="en-US" sz="2000" dirty="0"/>
              <a:t>(2) Tests of the alarms after calibration and setup per the manufacturer’s instructions shall be conducted as well as tests of the operational controls</a:t>
            </a:r>
          </a:p>
        </p:txBody>
      </p:sp>
    </p:spTree>
    <p:extLst>
      <p:ext uri="{BB962C8B-B14F-4D97-AF65-F5344CB8AC3E}">
        <p14:creationId xmlns:p14="http://schemas.microsoft.com/office/powerpoint/2010/main" val="2125266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344488" indent="-344488">
              <a:buNone/>
            </a:pPr>
            <a:r>
              <a:rPr lang="en-US" sz="2200" dirty="0"/>
              <a:t>(3) Each concentrator supply system shall be operated with the supply system’s isolating valve closed and the unit venting at a flow of 25 percent or more of nameplate capacity for an elapsed time of at least 12 hours prior to the tests in 5.1.12.4.14.4(4).</a:t>
            </a:r>
          </a:p>
          <a:p>
            <a:pPr marL="344488" indent="-344488">
              <a:buNone/>
            </a:pPr>
            <a:r>
              <a:rPr lang="en-US" sz="2200" dirty="0"/>
              <a:t>(4) The oxygen quality from each concentrator supply system shall be validated as follows:</a:t>
            </a:r>
          </a:p>
          <a:p>
            <a:pPr marL="344488" indent="-344488">
              <a:buNone/>
            </a:pPr>
            <a:r>
              <a:rPr lang="en-US" sz="2200" dirty="0"/>
              <a:t>(a) The operation of all control sensors/switches and the oxygen monitor shall be checked for proper operation and function.</a:t>
            </a:r>
          </a:p>
          <a:p>
            <a:pPr marL="344488" indent="-344488">
              <a:buNone/>
            </a:pPr>
            <a:r>
              <a:rPr lang="en-US" sz="2200" dirty="0"/>
              <a:t>(b) The quality of the oxygen shall be confirmed to meet the USP monograph appropriate for the technology in use.</a:t>
            </a:r>
          </a:p>
        </p:txBody>
      </p:sp>
    </p:spTree>
    <p:extLst>
      <p:ext uri="{BB962C8B-B14F-4D97-AF65-F5344CB8AC3E}">
        <p14:creationId xmlns:p14="http://schemas.microsoft.com/office/powerpoint/2010/main" val="2138947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344488" indent="-344488">
              <a:buNone/>
            </a:pPr>
            <a:r>
              <a:rPr lang="en-US" sz="2200" dirty="0"/>
              <a:t>(c) The accuracy of the oxygen monitor shall be validated against oxygen of known concentration, and the monitor calibrated in accordance with the manufacturer’s specifications.</a:t>
            </a:r>
          </a:p>
          <a:p>
            <a:pPr marL="344488" indent="-344488">
              <a:buNone/>
            </a:pPr>
            <a:r>
              <a:rPr lang="en-US" sz="2200" dirty="0"/>
              <a:t>(5) The central supply system shall be tested for correct operation of the cascade (i.e., primary — secondary — reserve). It shall be permitted to test source rotation for systems so constructed.</a:t>
            </a:r>
          </a:p>
          <a:p>
            <a:pPr marL="344488" indent="-344488">
              <a:buNone/>
            </a:pPr>
            <a:r>
              <a:rPr lang="en-US" sz="2200" dirty="0"/>
              <a:t>(6) The operation of all alarms [see 5.1.9.2.4(14) and 5.1.9.5.4(13)] shall be tested.</a:t>
            </a:r>
          </a:p>
          <a:p>
            <a:pPr marL="344488" indent="-344488">
              <a:buNone/>
            </a:pPr>
            <a:r>
              <a:rPr lang="en-US" sz="2200" dirty="0"/>
              <a:t>(7) The accuracy of the central system oxygen monitor shall be calibrated in accordance with the manufacturer’s specifications.</a:t>
            </a:r>
          </a:p>
        </p:txBody>
      </p:sp>
    </p:spTree>
    <p:extLst>
      <p:ext uri="{BB962C8B-B14F-4D97-AF65-F5344CB8AC3E}">
        <p14:creationId xmlns:p14="http://schemas.microsoft.com/office/powerpoint/2010/main" val="617028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344488" indent="-344488">
              <a:buNone/>
            </a:pPr>
            <a:r>
              <a:rPr lang="en-US" sz="2200" dirty="0"/>
              <a:t>(8) Tests in 5.1.12.4.14.4(3) to 5.1.12.4.14.4(5) shall be performed when any concentrator supply system has been opened to atmosphere (e.g., during service or replacement).</a:t>
            </a:r>
          </a:p>
          <a:p>
            <a:pPr marL="0" indent="0">
              <a:buNone/>
            </a:pPr>
            <a:r>
              <a:rPr lang="en-US" sz="2200" b="1" dirty="0"/>
              <a:t>5.1.13 Category 1 Medical Support Gases.</a:t>
            </a:r>
          </a:p>
          <a:p>
            <a:pPr marL="0" indent="0">
              <a:buNone/>
            </a:pPr>
            <a:r>
              <a:rPr lang="en-US" sz="2200" b="1" dirty="0"/>
              <a:t>5.1.13.1 </a:t>
            </a:r>
            <a:r>
              <a:rPr lang="en-US" sz="2200" b="1" dirty="0">
                <a:hlinkClick r:id="rId2"/>
              </a:rPr>
              <a:t>*</a:t>
            </a:r>
            <a:r>
              <a:rPr lang="en-US" sz="2200" b="1" dirty="0"/>
              <a:t>  Applicability.</a:t>
            </a:r>
          </a:p>
          <a:p>
            <a:pPr marL="0" indent="0">
              <a:buNone/>
            </a:pPr>
            <a:r>
              <a:rPr lang="en-US" sz="2200" b="1" dirty="0"/>
              <a:t>5.1.13.1.1 </a:t>
            </a:r>
            <a:r>
              <a:rPr lang="en-US" sz="2200" dirty="0"/>
              <a:t>Medical support gases consist of nitrogen NF or instrument air and are used primarily for powering equipment used in patient care procedures. Medical support gas applications require delivery at pressures, cleanliness, or purities specific to their intended function(s) (e.g., to operate medical–surgical tools). Medical support gases shall be permitted to be piped into areas intended for any medical support purpose and, if appropriate to the procedures, to be piped into laboratories.</a:t>
            </a:r>
          </a:p>
          <a:p>
            <a:pPr marL="0" indent="0">
              <a:buNone/>
            </a:pPr>
            <a:endParaRPr lang="en-US" sz="2200" dirty="0"/>
          </a:p>
        </p:txBody>
      </p:sp>
    </p:spTree>
    <p:extLst>
      <p:ext uri="{BB962C8B-B14F-4D97-AF65-F5344CB8AC3E}">
        <p14:creationId xmlns:p14="http://schemas.microsoft.com/office/powerpoint/2010/main" val="2516007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FFE1C8-5933-47F8-97C3-DCB3FB769371}"/>
              </a:ext>
            </a:extLst>
          </p:cNvPr>
          <p:cNvSpPr>
            <a:spLocks noGrp="1"/>
          </p:cNvSpPr>
          <p:nvPr>
            <p:ph idx="1"/>
          </p:nvPr>
        </p:nvSpPr>
        <p:spPr>
          <a:xfrm>
            <a:off x="609600" y="685801"/>
            <a:ext cx="7848600" cy="5562606"/>
          </a:xfrm>
        </p:spPr>
        <p:txBody>
          <a:bodyPr>
            <a:normAutofit/>
          </a:bodyPr>
          <a:lstStyle/>
          <a:p>
            <a:pPr marL="0" indent="0">
              <a:buNone/>
            </a:pPr>
            <a:r>
              <a:rPr lang="en-US" sz="2200" b="1" dirty="0"/>
              <a:t>5.1.13.3.2 Design and Construction.</a:t>
            </a:r>
          </a:p>
          <a:p>
            <a:pPr marL="0" indent="0">
              <a:buNone/>
            </a:pPr>
            <a:r>
              <a:rPr lang="en-US" sz="2200" b="1" dirty="0"/>
              <a:t>5.1.13.3.2.1 </a:t>
            </a:r>
            <a:r>
              <a:rPr lang="en-US" sz="2200" dirty="0"/>
              <a:t>Locations for medical support gas central supply systems, excluding cryogenic fluid central supply systems, and for the storage of positive-pressure gases shall meet the requirements of </a:t>
            </a:r>
            <a:r>
              <a:rPr lang="en-US" sz="2200" dirty="0">
                <a:hlinkClick r:id="rId2"/>
              </a:rPr>
              <a:t>5.1.3.3.2</a:t>
            </a:r>
            <a:r>
              <a:rPr lang="en-US" sz="2200" dirty="0"/>
              <a:t>.</a:t>
            </a:r>
          </a:p>
          <a:p>
            <a:pPr marL="0" indent="0">
              <a:buNone/>
            </a:pPr>
            <a:r>
              <a:rPr lang="en-US" sz="2200" b="1" dirty="0"/>
              <a:t>5.1.13.3.2.2 </a:t>
            </a:r>
            <a:r>
              <a:rPr lang="en-US" sz="2200" dirty="0"/>
              <a:t>Design and construction of locations for cryogenic fluid central supply systems shall meet the requirements of </a:t>
            </a:r>
            <a:r>
              <a:rPr lang="en-US" sz="2200" dirty="0">
                <a:hlinkClick r:id="rId3"/>
              </a:rPr>
              <a:t>5.1.3.10</a:t>
            </a:r>
            <a:r>
              <a:rPr lang="en-US" sz="2200" dirty="0"/>
              <a:t>.</a:t>
            </a:r>
          </a:p>
          <a:p>
            <a:pPr marL="0" indent="0">
              <a:buNone/>
            </a:pPr>
            <a:r>
              <a:rPr lang="en-US" sz="2200" b="1" dirty="0"/>
              <a:t>5.1.13.3.3 Ventilation. </a:t>
            </a:r>
            <a:r>
              <a:rPr lang="en-US" sz="2200" dirty="0"/>
              <a:t>Ventilation for medical support gas central supply systems shall meet the requirements of </a:t>
            </a:r>
            <a:r>
              <a:rPr lang="en-US" sz="2200" dirty="0">
                <a:hlinkClick r:id="rId4"/>
              </a:rPr>
              <a:t>5.1.3.3.3</a:t>
            </a:r>
            <a:r>
              <a:rPr lang="en-US" sz="2200" dirty="0"/>
              <a:t>.</a:t>
            </a:r>
          </a:p>
          <a:p>
            <a:pPr marL="0" indent="0">
              <a:buNone/>
            </a:pPr>
            <a:r>
              <a:rPr lang="en-US" sz="2200" b="1" dirty="0"/>
              <a:t>5.1.13.3.4 Storage. </a:t>
            </a:r>
            <a:r>
              <a:rPr lang="en-US" sz="2200" dirty="0"/>
              <a:t>Storage for medical support gas central supply systems shall meet the requirements of </a:t>
            </a:r>
            <a:r>
              <a:rPr lang="en-US" sz="2200" dirty="0">
                <a:hlinkClick r:id="rId5"/>
              </a:rPr>
              <a:t>5.1.3.3.4</a:t>
            </a:r>
            <a:r>
              <a:rPr lang="en-US" sz="2200" dirty="0"/>
              <a:t>.</a:t>
            </a:r>
          </a:p>
          <a:p>
            <a:pPr marL="0" indent="0">
              <a:buNone/>
            </a:pPr>
            <a:endParaRPr lang="en-US" sz="2200" dirty="0"/>
          </a:p>
        </p:txBody>
      </p:sp>
    </p:spTree>
    <p:extLst>
      <p:ext uri="{BB962C8B-B14F-4D97-AF65-F5344CB8AC3E}">
        <p14:creationId xmlns:p14="http://schemas.microsoft.com/office/powerpoint/2010/main" val="468957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2E97B3-8AE8-4FFE-9C20-726234647200}"/>
              </a:ext>
            </a:extLst>
          </p:cNvPr>
          <p:cNvSpPr>
            <a:spLocks noGrp="1"/>
          </p:cNvSpPr>
          <p:nvPr>
            <p:ph idx="1"/>
          </p:nvPr>
        </p:nvSpPr>
        <p:spPr>
          <a:xfrm>
            <a:off x="609600" y="685801"/>
            <a:ext cx="7772400" cy="5562606"/>
          </a:xfrm>
        </p:spPr>
        <p:txBody>
          <a:bodyPr>
            <a:noAutofit/>
          </a:bodyPr>
          <a:lstStyle/>
          <a:p>
            <a:pPr marL="0" indent="0">
              <a:buNone/>
            </a:pPr>
            <a:r>
              <a:rPr lang="en-US" sz="2000" b="1" dirty="0"/>
              <a:t>5.1.13.3.5 Control Equipment. </a:t>
            </a:r>
            <a:r>
              <a:rPr lang="en-US" sz="2000" dirty="0"/>
              <a:t>Control equipment for medical support gas central supply systems shall meet the requirements of </a:t>
            </a:r>
            <a:r>
              <a:rPr lang="en-US" sz="2000" dirty="0">
                <a:hlinkClick r:id="rId2"/>
              </a:rPr>
              <a:t>5.1.3.4</a:t>
            </a:r>
            <a:r>
              <a:rPr lang="en-US" sz="2000" dirty="0"/>
              <a:t>.</a:t>
            </a:r>
          </a:p>
          <a:p>
            <a:pPr marL="0" indent="0">
              <a:buNone/>
            </a:pPr>
            <a:r>
              <a:rPr lang="en-US" sz="2000" b="1" dirty="0"/>
              <a:t>5.1.13.3.6 Nitrogen NF Central Supply Systems. </a:t>
            </a:r>
            <a:r>
              <a:rPr lang="en-US" sz="2000" dirty="0"/>
              <a:t>Nitrogen NF central supply systems shall be permitted to consist of the following:</a:t>
            </a:r>
          </a:p>
          <a:p>
            <a:pPr marL="344488" indent="-344488">
              <a:buNone/>
            </a:pPr>
            <a:r>
              <a:rPr lang="en-US" sz="2000" dirty="0"/>
              <a:t>(1) Manifolds for gas cylinders in accordance with </a:t>
            </a:r>
            <a:r>
              <a:rPr lang="en-US" sz="2000" dirty="0">
                <a:hlinkClick r:id="rId3"/>
              </a:rPr>
              <a:t>5.1.3.5.11</a:t>
            </a:r>
            <a:endParaRPr lang="en-US" sz="2000" dirty="0"/>
          </a:p>
          <a:p>
            <a:pPr marL="344488" indent="-344488">
              <a:buNone/>
            </a:pPr>
            <a:r>
              <a:rPr lang="en-US" sz="2000" dirty="0"/>
              <a:t>(2) Manifolds for cryogenic liquid containers in accordance with </a:t>
            </a:r>
            <a:r>
              <a:rPr lang="en-US" sz="2000" dirty="0">
                <a:hlinkClick r:id="rId4"/>
              </a:rPr>
              <a:t>5.1.3.5.12</a:t>
            </a:r>
            <a:endParaRPr lang="en-US" sz="2000" dirty="0"/>
          </a:p>
          <a:p>
            <a:pPr marL="344488" indent="-344488">
              <a:buNone/>
            </a:pPr>
            <a:r>
              <a:rPr lang="en-US" sz="2000" dirty="0"/>
              <a:t>(3) Cryogenic fluid central supply systems in accordance with </a:t>
            </a:r>
            <a:r>
              <a:rPr lang="en-US" sz="2000" dirty="0">
                <a:hlinkClick r:id="rId5"/>
              </a:rPr>
              <a:t>5.1.3.10</a:t>
            </a:r>
            <a:endParaRPr lang="en-US" sz="2000" dirty="0"/>
          </a:p>
          <a:p>
            <a:pPr marL="0" indent="0">
              <a:buNone/>
            </a:pPr>
            <a:r>
              <a:rPr lang="en-US" sz="2000" b="1" dirty="0"/>
              <a:t>5.1.13.3.6.1 General.</a:t>
            </a:r>
          </a:p>
          <a:p>
            <a:pPr marL="344488" indent="-344488">
              <a:buNone/>
            </a:pPr>
            <a:r>
              <a:rPr lang="en-US" sz="2000" b="1" dirty="0"/>
              <a:t>(A) </a:t>
            </a:r>
            <a:r>
              <a:rPr lang="en-US" sz="2000" dirty="0"/>
              <a:t>Nitrogen NF central supply systems shall be obtained from a supplier or manufacturer familiar with their proper construction and use.</a:t>
            </a:r>
          </a:p>
          <a:p>
            <a:pPr marL="344488" indent="-344488">
              <a:buNone/>
            </a:pPr>
            <a:r>
              <a:rPr lang="en-US" sz="2000" b="1" dirty="0"/>
              <a:t>(B) </a:t>
            </a:r>
            <a:r>
              <a:rPr lang="en-US" sz="2000" dirty="0"/>
              <a:t>Nitrogen NF central supply systems shall be installed in accordance with the manufacturer’s instructions.</a:t>
            </a:r>
          </a:p>
          <a:p>
            <a:pPr marL="0" indent="0">
              <a:buNone/>
            </a:pPr>
            <a:endParaRPr lang="en-US" sz="2000" dirty="0"/>
          </a:p>
        </p:txBody>
      </p:sp>
    </p:spTree>
    <p:extLst>
      <p:ext uri="{BB962C8B-B14F-4D97-AF65-F5344CB8AC3E}">
        <p14:creationId xmlns:p14="http://schemas.microsoft.com/office/powerpoint/2010/main" val="3670903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065770-19B9-453D-9ABA-128473C603E5}"/>
              </a:ext>
            </a:extLst>
          </p:cNvPr>
          <p:cNvSpPr>
            <a:spLocks noGrp="1"/>
          </p:cNvSpPr>
          <p:nvPr>
            <p:ph idx="1"/>
          </p:nvPr>
        </p:nvSpPr>
        <p:spPr>
          <a:xfrm>
            <a:off x="609600" y="609601"/>
            <a:ext cx="7772400" cy="5638806"/>
          </a:xfrm>
        </p:spPr>
        <p:txBody>
          <a:bodyPr>
            <a:normAutofit/>
          </a:bodyPr>
          <a:lstStyle/>
          <a:p>
            <a:pPr marL="0" indent="0">
              <a:buNone/>
            </a:pPr>
            <a:r>
              <a:rPr lang="en-US" sz="2200" b="1" dirty="0"/>
              <a:t>5.1.13.3.6.2 Medical Support Gases. </a:t>
            </a:r>
            <a:r>
              <a:rPr lang="en-US" sz="2200" dirty="0"/>
              <a:t>Nitrogen NF central supply systems for medical support gases shall not be piped to, or used for, any purpose except medical support application.</a:t>
            </a:r>
          </a:p>
          <a:p>
            <a:pPr marL="0" indent="0">
              <a:buNone/>
            </a:pPr>
            <a:r>
              <a:rPr lang="en-US" sz="2200" b="1" dirty="0"/>
              <a:t>5.1.13.3.6.3 Materials. </a:t>
            </a:r>
            <a:r>
              <a:rPr lang="en-US" sz="2200" dirty="0"/>
              <a:t>Materials used in nitrogen NF central supply systems shall meet the requirements of </a:t>
            </a:r>
            <a:r>
              <a:rPr lang="en-US" sz="2200" dirty="0">
                <a:hlinkClick r:id="rId2"/>
              </a:rPr>
              <a:t>5.1.3.5.4</a:t>
            </a:r>
            <a:r>
              <a:rPr lang="en-US" sz="2200" dirty="0"/>
              <a:t>.</a:t>
            </a:r>
          </a:p>
          <a:p>
            <a:pPr marL="0" indent="0">
              <a:buNone/>
            </a:pPr>
            <a:r>
              <a:rPr lang="en-US" sz="2200" b="1" dirty="0"/>
              <a:t>5.1.13.3.6.4 Controls for Line Pressure. </a:t>
            </a:r>
            <a:r>
              <a:rPr lang="en-US" sz="2200" dirty="0"/>
              <a:t>Controls for line pressure used for nitrogen central supply systems shall meet the criteria in </a:t>
            </a:r>
            <a:r>
              <a:rPr lang="en-US" sz="2200" dirty="0">
                <a:hlinkClick r:id="rId3"/>
              </a:rPr>
              <a:t>5.1.3.5.5</a:t>
            </a:r>
            <a:r>
              <a:rPr lang="en-US" sz="2200" dirty="0"/>
              <a:t>.</a:t>
            </a:r>
          </a:p>
          <a:p>
            <a:pPr marL="0" indent="0">
              <a:buNone/>
            </a:pPr>
            <a:r>
              <a:rPr lang="en-US" sz="2200" b="1" dirty="0"/>
              <a:t>5.1.13.3.6.5 Relief Valves. </a:t>
            </a:r>
            <a:r>
              <a:rPr lang="en-US" sz="2200" dirty="0"/>
              <a:t>Relief Valves used for nitrogen central supply systems shall meet the criteria in </a:t>
            </a:r>
            <a:r>
              <a:rPr lang="en-US" sz="2200" dirty="0">
                <a:hlinkClick r:id="rId4"/>
              </a:rPr>
              <a:t>5.1.3.5.6</a:t>
            </a:r>
            <a:r>
              <a:rPr lang="en-US" sz="2200" dirty="0"/>
              <a:t>.</a:t>
            </a:r>
          </a:p>
          <a:p>
            <a:pPr marL="0" indent="0">
              <a:buNone/>
            </a:pPr>
            <a:r>
              <a:rPr lang="en-US" sz="2200" b="1" dirty="0"/>
              <a:t>5.1.13.3.6.6 Multiple Pressures. </a:t>
            </a:r>
            <a:r>
              <a:rPr lang="en-US" sz="2200" dirty="0"/>
              <a:t>Where a single nitrogen central supply system supplies separate piped distribution networks, operating at different pressures, each piped distribution network shall meet the criteria in </a:t>
            </a:r>
            <a:r>
              <a:rPr lang="en-US" sz="2200" dirty="0">
                <a:hlinkClick r:id="rId5"/>
              </a:rPr>
              <a:t>5.1.3.5.7</a:t>
            </a:r>
            <a:r>
              <a:rPr lang="en-US" sz="2200" dirty="0"/>
              <a:t>.</a:t>
            </a:r>
          </a:p>
          <a:p>
            <a:pPr marL="0" indent="0">
              <a:buNone/>
            </a:pPr>
            <a:endParaRPr lang="en-US" sz="2200" dirty="0"/>
          </a:p>
        </p:txBody>
      </p:sp>
    </p:spTree>
    <p:extLst>
      <p:ext uri="{BB962C8B-B14F-4D97-AF65-F5344CB8AC3E}">
        <p14:creationId xmlns:p14="http://schemas.microsoft.com/office/powerpoint/2010/main" val="136868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2000" dirty="0"/>
              <a:t>5.1.12.2.1.2 The test gas shall be oil-free, dry nitrogen NF.</a:t>
            </a:r>
          </a:p>
          <a:p>
            <a:pPr marL="0" indent="0">
              <a:buNone/>
            </a:pPr>
            <a:r>
              <a:rPr lang="en-US" sz="2000" dirty="0"/>
              <a:t>5.1.12.2.2 Initial Piping Blowdown. Piping in medical gas and vacuum distribution systems shall be blown clear by means of oil-free, dry nitrogen NF after installation of the distribution piping but before installation of station outlet/inlet rough-in assemblies and other system components (e.g., pressure/vacuum alarm devices, pressure/vacuum indicators, pressure relief valves, manifolds, source equipment).</a:t>
            </a:r>
          </a:p>
          <a:p>
            <a:pPr marL="0" indent="0">
              <a:buNone/>
            </a:pPr>
            <a:r>
              <a:rPr lang="en-US" sz="2000" b="1" i="0" dirty="0">
                <a:solidFill>
                  <a:srgbClr val="000000"/>
                </a:solidFill>
                <a:effectLst/>
              </a:rPr>
              <a:t>5.1.12.2.3 Initial Pressure Test.</a:t>
            </a:r>
          </a:p>
          <a:p>
            <a:pPr marL="0" indent="0" algn="l">
              <a:buNone/>
            </a:pPr>
            <a:r>
              <a:rPr lang="en-US" sz="2000" b="1" i="0" dirty="0">
                <a:solidFill>
                  <a:srgbClr val="000000"/>
                </a:solidFill>
                <a:effectLst/>
              </a:rPr>
              <a:t>5.1.12.2.3.2 </a:t>
            </a:r>
            <a:r>
              <a:rPr lang="en-US" sz="2000" b="0" i="0" dirty="0">
                <a:solidFill>
                  <a:srgbClr val="606060"/>
                </a:solidFill>
                <a:effectLst/>
              </a:rPr>
              <a:t>Initial pressure tests shall be conducted as follows:</a:t>
            </a:r>
          </a:p>
          <a:p>
            <a:pPr marL="344488" indent="-344488" algn="l">
              <a:buNone/>
            </a:pPr>
            <a:r>
              <a:rPr lang="en-US" sz="2000" b="0" i="0" dirty="0">
                <a:solidFill>
                  <a:srgbClr val="606060"/>
                </a:solidFill>
                <a:effectLst/>
              </a:rPr>
              <a:t>(1) After blowdown of the distribution piping</a:t>
            </a:r>
          </a:p>
          <a:p>
            <a:pPr marL="344488" indent="-344488" algn="l">
              <a:buNone/>
            </a:pPr>
            <a:r>
              <a:rPr lang="en-US" sz="2000" b="0" i="0" dirty="0">
                <a:solidFill>
                  <a:srgbClr val="606060"/>
                </a:solidFill>
                <a:effectLst/>
              </a:rPr>
              <a:t>(2) After installation of station outlet/inlet rough-in assemblies</a:t>
            </a:r>
          </a:p>
          <a:p>
            <a:pPr marL="344488" indent="-344488" algn="l">
              <a:buNone/>
            </a:pPr>
            <a:r>
              <a:rPr lang="en-US" sz="2000" b="0" i="0" dirty="0">
                <a:solidFill>
                  <a:srgbClr val="606060"/>
                </a:solidFill>
                <a:effectLst/>
              </a:rPr>
              <a:t>(3)</a:t>
            </a:r>
            <a:r>
              <a:rPr lang="en-US" sz="2000" dirty="0">
                <a:solidFill>
                  <a:srgbClr val="606060"/>
                </a:solidFill>
              </a:rPr>
              <a:t> </a:t>
            </a:r>
            <a:r>
              <a:rPr lang="en-US" sz="2000" b="0" i="0" dirty="0">
                <a:solidFill>
                  <a:srgbClr val="606060"/>
                </a:solidFill>
                <a:effectLst/>
              </a:rPr>
              <a:t>Prior to the installation of components of the distribution piping system that would be damaged by the test pressure (e.g., pressure/vacuum alarm devices, pressure/vacuum indicators, line pressure relief valves)</a:t>
            </a:r>
          </a:p>
          <a:p>
            <a:pPr marL="0" indent="0">
              <a:buNone/>
            </a:pPr>
            <a:endParaRPr lang="en-US" sz="2000" dirty="0"/>
          </a:p>
        </p:txBody>
      </p:sp>
    </p:spTree>
    <p:extLst>
      <p:ext uri="{BB962C8B-B14F-4D97-AF65-F5344CB8AC3E}">
        <p14:creationId xmlns:p14="http://schemas.microsoft.com/office/powerpoint/2010/main" val="175435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5F21F5-A572-4757-9813-91498048F859}"/>
              </a:ext>
            </a:extLst>
          </p:cNvPr>
          <p:cNvSpPr>
            <a:spLocks noGrp="1"/>
          </p:cNvSpPr>
          <p:nvPr>
            <p:ph idx="1"/>
          </p:nvPr>
        </p:nvSpPr>
        <p:spPr>
          <a:xfrm>
            <a:off x="609600" y="609601"/>
            <a:ext cx="7772400" cy="5638806"/>
          </a:xfrm>
        </p:spPr>
        <p:txBody>
          <a:bodyPr>
            <a:normAutofit/>
          </a:bodyPr>
          <a:lstStyle/>
          <a:p>
            <a:pPr marL="0" indent="0">
              <a:buNone/>
            </a:pPr>
            <a:r>
              <a:rPr lang="en-US" sz="2200" b="1" dirty="0"/>
              <a:t>5.1.13.3.6.7 Local Signals.</a:t>
            </a:r>
          </a:p>
          <a:p>
            <a:pPr marL="401638" indent="-401638">
              <a:buNone/>
            </a:pPr>
            <a:r>
              <a:rPr lang="en-US" sz="2200" b="1" dirty="0"/>
              <a:t>(A) </a:t>
            </a:r>
            <a:r>
              <a:rPr lang="en-US" sz="2200" dirty="0"/>
              <a:t>The following nitrogen NF central supply systems shall have local signals located at the source equipment:</a:t>
            </a:r>
          </a:p>
          <a:p>
            <a:pPr marL="401638" indent="-401638">
              <a:buNone/>
            </a:pPr>
            <a:r>
              <a:rPr lang="en-US" sz="2200" dirty="0"/>
              <a:t>(1) Manifolds for gas cylinders without reserve supply </a:t>
            </a:r>
            <a:r>
              <a:rPr lang="en-US" sz="2200" i="1" dirty="0"/>
              <a:t>(see </a:t>
            </a:r>
            <a:r>
              <a:rPr lang="en-US" sz="2200" i="1" dirty="0">
                <a:hlinkClick r:id="rId2"/>
              </a:rPr>
              <a:t>5.1.3.5.11</a:t>
            </a:r>
            <a:r>
              <a:rPr lang="en-US" sz="2200" i="1" dirty="0"/>
              <a:t>)</a:t>
            </a:r>
            <a:endParaRPr lang="en-US" sz="2200" dirty="0"/>
          </a:p>
          <a:p>
            <a:pPr marL="401638" indent="-401638">
              <a:buNone/>
            </a:pPr>
            <a:r>
              <a:rPr lang="en-US" sz="2200" dirty="0"/>
              <a:t>(2) Manifolds for cryogenic liquid containers </a:t>
            </a:r>
            <a:r>
              <a:rPr lang="en-US" sz="2200" i="1" dirty="0"/>
              <a:t>(see </a:t>
            </a:r>
            <a:r>
              <a:rPr lang="en-US" sz="2200" i="1" dirty="0">
                <a:hlinkClick r:id="rId3"/>
              </a:rPr>
              <a:t>5.1.3.5.12</a:t>
            </a:r>
            <a:r>
              <a:rPr lang="en-US" sz="2200" i="1" dirty="0"/>
              <a:t>)</a:t>
            </a:r>
            <a:endParaRPr lang="en-US" sz="2200" dirty="0"/>
          </a:p>
          <a:p>
            <a:pPr marL="401638" indent="-401638">
              <a:buNone/>
            </a:pPr>
            <a:r>
              <a:rPr lang="en-US" sz="2200" dirty="0"/>
              <a:t>(3) Cryogenic fluid central supply systems </a:t>
            </a:r>
            <a:r>
              <a:rPr lang="en-US" sz="2200" i="1" dirty="0"/>
              <a:t>(see </a:t>
            </a:r>
            <a:r>
              <a:rPr lang="en-US" sz="2200" i="1" dirty="0">
                <a:hlinkClick r:id="rId4"/>
              </a:rPr>
              <a:t>5.1.3.10</a:t>
            </a:r>
            <a:r>
              <a:rPr lang="en-US" sz="2200" i="1" dirty="0"/>
              <a:t>)</a:t>
            </a:r>
            <a:endParaRPr lang="en-US" sz="2200" dirty="0"/>
          </a:p>
          <a:p>
            <a:pPr marL="401638" indent="-401638">
              <a:buNone/>
            </a:pPr>
            <a:r>
              <a:rPr lang="en-US" sz="2200" b="1" dirty="0"/>
              <a:t>(B) </a:t>
            </a:r>
            <a:r>
              <a:rPr lang="en-US" sz="2200" dirty="0"/>
              <a:t>Local signals shall meet the requirements of </a:t>
            </a:r>
            <a:r>
              <a:rPr lang="en-US" sz="2200" dirty="0">
                <a:hlinkClick r:id="rId5"/>
              </a:rPr>
              <a:t>5.1.3.5.8.2</a:t>
            </a:r>
            <a:r>
              <a:rPr lang="en-US" sz="2200" dirty="0"/>
              <a:t>.</a:t>
            </a:r>
          </a:p>
          <a:p>
            <a:pPr marL="0" indent="0">
              <a:buNone/>
            </a:pPr>
            <a:r>
              <a:rPr lang="en-US" sz="2200" b="1" dirty="0"/>
              <a:t>5.1.13.3.6.8 Headers.</a:t>
            </a:r>
          </a:p>
          <a:p>
            <a:pPr marL="0" indent="0">
              <a:buNone/>
            </a:pPr>
            <a:r>
              <a:rPr lang="en-US" sz="2200" dirty="0"/>
              <a:t>In nitrogen NF central supply systems using cylinders containing either gas or liquid, each header shall meet the requirements of </a:t>
            </a:r>
            <a:r>
              <a:rPr lang="en-US" sz="2200" dirty="0">
                <a:hlinkClick r:id="rId6"/>
              </a:rPr>
              <a:t>5.1.3.5.9</a:t>
            </a:r>
            <a:r>
              <a:rPr lang="en-US" sz="2200" dirty="0"/>
              <a:t>.</a:t>
            </a:r>
          </a:p>
          <a:p>
            <a:pPr marL="0" indent="0">
              <a:buNone/>
            </a:pPr>
            <a:endParaRPr lang="en-US" sz="2200" dirty="0"/>
          </a:p>
        </p:txBody>
      </p:sp>
    </p:spTree>
    <p:extLst>
      <p:ext uri="{BB962C8B-B14F-4D97-AF65-F5344CB8AC3E}">
        <p14:creationId xmlns:p14="http://schemas.microsoft.com/office/powerpoint/2010/main" val="3201448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523545-3CE2-4E0D-936F-CB72A38221ED}"/>
              </a:ext>
            </a:extLst>
          </p:cNvPr>
          <p:cNvSpPr>
            <a:spLocks noGrp="1"/>
          </p:cNvSpPr>
          <p:nvPr>
            <p:ph idx="1"/>
          </p:nvPr>
        </p:nvSpPr>
        <p:spPr>
          <a:xfrm>
            <a:off x="685800" y="685801"/>
            <a:ext cx="7696200" cy="5562606"/>
          </a:xfrm>
        </p:spPr>
        <p:txBody>
          <a:bodyPr>
            <a:normAutofit/>
          </a:bodyPr>
          <a:lstStyle/>
          <a:p>
            <a:pPr marL="0" indent="0">
              <a:buNone/>
            </a:pPr>
            <a:r>
              <a:rPr lang="en-US" sz="2000" b="1" dirty="0"/>
              <a:t>5.1.13.3.6.9 Nitrogen NF Manifolds for Gas Cylinders.</a:t>
            </a:r>
          </a:p>
          <a:p>
            <a:pPr marL="0" indent="0">
              <a:buNone/>
            </a:pPr>
            <a:r>
              <a:rPr lang="en-US" sz="2000" dirty="0"/>
              <a:t>Manifolds for gas cylinders shall be in accordance with </a:t>
            </a:r>
            <a:r>
              <a:rPr lang="en-US" sz="2000" dirty="0">
                <a:hlinkClick r:id="rId2"/>
              </a:rPr>
              <a:t>5.1.3.3.1</a:t>
            </a:r>
            <a:r>
              <a:rPr lang="en-US" sz="2000" dirty="0"/>
              <a:t> and shall meet the requirements of </a:t>
            </a:r>
            <a:r>
              <a:rPr lang="en-US" sz="2000" dirty="0">
                <a:hlinkClick r:id="rId3"/>
              </a:rPr>
              <a:t>5.1.3.5.11</a:t>
            </a:r>
            <a:r>
              <a:rPr lang="en-US" sz="2000" dirty="0"/>
              <a:t>.</a:t>
            </a:r>
          </a:p>
          <a:p>
            <a:pPr marL="0" indent="0">
              <a:buNone/>
            </a:pPr>
            <a:r>
              <a:rPr lang="en-US" sz="2000" b="1" dirty="0"/>
              <a:t>5.1.13.3.6.10 Nitrogen NF Manifolds for Cryogenic Liquid Containers.</a:t>
            </a:r>
          </a:p>
          <a:p>
            <a:pPr marL="0" indent="0">
              <a:buNone/>
            </a:pPr>
            <a:r>
              <a:rPr lang="en-US" sz="2000" dirty="0"/>
              <a:t>Manifolds for cryogenic liquid containers shall be in accordance with </a:t>
            </a:r>
            <a:r>
              <a:rPr lang="en-US" sz="2000" dirty="0">
                <a:hlinkClick r:id="rId2"/>
              </a:rPr>
              <a:t>5.1.3.3.1</a:t>
            </a:r>
            <a:r>
              <a:rPr lang="en-US" sz="2000" dirty="0"/>
              <a:t> and shall meet the requirements of </a:t>
            </a:r>
            <a:r>
              <a:rPr lang="en-US" sz="2000" dirty="0">
                <a:hlinkClick r:id="rId4"/>
              </a:rPr>
              <a:t>5.1.3.5.1</a:t>
            </a:r>
            <a:r>
              <a:rPr lang="en-US" sz="2000" dirty="0"/>
              <a:t>.</a:t>
            </a:r>
          </a:p>
          <a:p>
            <a:pPr marL="0" indent="0">
              <a:buNone/>
            </a:pPr>
            <a:r>
              <a:rPr lang="en-US" sz="2000" b="1" dirty="0"/>
              <a:t>5.1.13.3.6.11 Nitrogen NF Cryogenic Fluid Central Supply Systems.</a:t>
            </a:r>
          </a:p>
          <a:p>
            <a:pPr marL="0" indent="0">
              <a:buNone/>
            </a:pPr>
            <a:r>
              <a:rPr lang="en-US" sz="2000" dirty="0"/>
              <a:t>Cryogenic fluid central supply systems shall be in accordance with </a:t>
            </a:r>
            <a:r>
              <a:rPr lang="en-US" sz="2000" dirty="0">
                <a:hlinkClick r:id="rId2"/>
              </a:rPr>
              <a:t>5.1.3.3.1</a:t>
            </a:r>
            <a:r>
              <a:rPr lang="en-US" sz="2000" dirty="0"/>
              <a:t> and shall meet the requirements of </a:t>
            </a:r>
            <a:r>
              <a:rPr lang="en-US" sz="2000" dirty="0">
                <a:hlinkClick r:id="rId5"/>
              </a:rPr>
              <a:t>5.1.3.10</a:t>
            </a:r>
            <a:r>
              <a:rPr lang="en-US" sz="2000" dirty="0"/>
              <a:t>.</a:t>
            </a:r>
          </a:p>
          <a:p>
            <a:pPr marL="0" indent="0">
              <a:buNone/>
            </a:pPr>
            <a:r>
              <a:rPr lang="en-US" sz="2000" b="1" dirty="0"/>
              <a:t>5.1.13.3.7 </a:t>
            </a:r>
            <a:r>
              <a:rPr lang="en-US" sz="2000" b="1" dirty="0">
                <a:hlinkClick r:id="rId6"/>
              </a:rPr>
              <a:t>*</a:t>
            </a:r>
            <a:r>
              <a:rPr lang="en-US" sz="2000" b="1" dirty="0"/>
              <a:t>  Instrument Air Supply Systems.</a:t>
            </a:r>
          </a:p>
          <a:p>
            <a:pPr marL="0" indent="0">
              <a:buNone/>
            </a:pPr>
            <a:r>
              <a:rPr lang="en-US" sz="2000" b="1" dirty="0"/>
              <a:t>5.1.13.3.7.1 Quality of Instrument Air.</a:t>
            </a:r>
          </a:p>
          <a:p>
            <a:pPr marL="0" indent="0">
              <a:buNone/>
            </a:pPr>
            <a:r>
              <a:rPr lang="en-US" sz="2000" dirty="0"/>
              <a:t>The quality of instrument air shall be as follows:</a:t>
            </a:r>
          </a:p>
          <a:p>
            <a:endParaRPr lang="en-US" sz="2000" dirty="0"/>
          </a:p>
        </p:txBody>
      </p:sp>
    </p:spTree>
    <p:extLst>
      <p:ext uri="{BB962C8B-B14F-4D97-AF65-F5344CB8AC3E}">
        <p14:creationId xmlns:p14="http://schemas.microsoft.com/office/powerpoint/2010/main" val="4065797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49144E-DDFC-4D87-9A19-28E34DD147C3}"/>
              </a:ext>
            </a:extLst>
          </p:cNvPr>
          <p:cNvSpPr>
            <a:spLocks noGrp="1"/>
          </p:cNvSpPr>
          <p:nvPr>
            <p:ph idx="1"/>
          </p:nvPr>
        </p:nvSpPr>
        <p:spPr>
          <a:xfrm>
            <a:off x="685800" y="609601"/>
            <a:ext cx="7696200" cy="5638806"/>
          </a:xfrm>
        </p:spPr>
        <p:txBody>
          <a:bodyPr>
            <a:normAutofit/>
          </a:bodyPr>
          <a:lstStyle/>
          <a:p>
            <a:pPr marL="344488" indent="-344488">
              <a:buNone/>
            </a:pPr>
            <a:r>
              <a:rPr lang="en-US" sz="2200" dirty="0"/>
              <a:t>(1) Compliant with ANSI/ISA S-7.0.01, </a:t>
            </a:r>
            <a:r>
              <a:rPr lang="en-US" sz="2200" i="1" dirty="0"/>
              <a:t>Quality Standard for Instrument Air</a:t>
            </a:r>
            <a:endParaRPr lang="en-US" sz="2200" dirty="0"/>
          </a:p>
          <a:p>
            <a:pPr marL="344488" indent="-344488">
              <a:buNone/>
            </a:pPr>
            <a:r>
              <a:rPr lang="en-US" sz="2200" dirty="0"/>
              <a:t>(2) Filtered to 0.01 micron</a:t>
            </a:r>
          </a:p>
          <a:p>
            <a:pPr marL="344488" indent="-344488">
              <a:buNone/>
            </a:pPr>
            <a:r>
              <a:rPr lang="en-US" sz="2200" dirty="0"/>
              <a:t>(3) Free of liquids (e.g., water, hydrocarbons, solvents)</a:t>
            </a:r>
          </a:p>
          <a:p>
            <a:pPr marL="344488" indent="-344488">
              <a:buNone/>
            </a:pPr>
            <a:r>
              <a:rPr lang="en-US" sz="2200" dirty="0"/>
              <a:t>(4) Free of hydrocarbon vapors</a:t>
            </a:r>
          </a:p>
          <a:p>
            <a:pPr marL="344488" indent="-344488">
              <a:buNone/>
            </a:pPr>
            <a:r>
              <a:rPr lang="en-US" sz="2200" dirty="0"/>
              <a:t>(5) Dry to a dew point of −40°C (−40°F)</a:t>
            </a:r>
          </a:p>
          <a:p>
            <a:pPr marL="0" indent="0">
              <a:buNone/>
            </a:pPr>
            <a:r>
              <a:rPr lang="en-US" sz="2200" b="1" dirty="0"/>
              <a:t>5.1.13.3.7.3 </a:t>
            </a:r>
            <a:r>
              <a:rPr lang="en-US" sz="2200" dirty="0"/>
              <a:t>Instrument air sources shall provide air with the following characteristics:</a:t>
            </a:r>
          </a:p>
          <a:p>
            <a:pPr marL="344488" indent="-344488">
              <a:buNone/>
            </a:pPr>
            <a:r>
              <a:rPr lang="en-US" sz="2200" dirty="0"/>
              <a:t>(1) A gauge pressure adequate for the intended line pressure and pressure controls </a:t>
            </a:r>
            <a:r>
              <a:rPr lang="en-US" sz="2200" i="1" dirty="0"/>
              <a:t>(see </a:t>
            </a:r>
            <a:r>
              <a:rPr lang="en-US" sz="2200" i="1" dirty="0">
                <a:hlinkClick r:id="rId2"/>
              </a:rPr>
              <a:t>Table 5.1.11</a:t>
            </a:r>
            <a:r>
              <a:rPr lang="en-US" sz="2200" i="1" dirty="0"/>
              <a:t>)</a:t>
            </a:r>
            <a:endParaRPr lang="en-US" sz="2200" dirty="0"/>
          </a:p>
          <a:p>
            <a:pPr marL="344488" indent="-344488">
              <a:buNone/>
            </a:pPr>
            <a:r>
              <a:rPr lang="en-US" sz="2200" dirty="0"/>
              <a:t>(2) The quality of instrument air, as described in </a:t>
            </a:r>
            <a:r>
              <a:rPr lang="en-US" sz="2200" dirty="0">
                <a:hlinkClick r:id="rId3"/>
              </a:rPr>
              <a:t>5.1.13.3.7.1</a:t>
            </a:r>
            <a:endParaRPr lang="en-US" sz="2200" dirty="0"/>
          </a:p>
          <a:p>
            <a:pPr marL="344488" indent="-344488">
              <a:buNone/>
            </a:pPr>
            <a:endParaRPr lang="en-US" sz="2200" dirty="0"/>
          </a:p>
          <a:p>
            <a:pPr marL="0" indent="0">
              <a:buNone/>
            </a:pPr>
            <a:endParaRPr lang="en-US" sz="2200" dirty="0"/>
          </a:p>
        </p:txBody>
      </p:sp>
    </p:spTree>
    <p:extLst>
      <p:ext uri="{BB962C8B-B14F-4D97-AF65-F5344CB8AC3E}">
        <p14:creationId xmlns:p14="http://schemas.microsoft.com/office/powerpoint/2010/main" val="2306900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5FD3ED-FBC8-4032-91AC-532A925DFD65}"/>
              </a:ext>
            </a:extLst>
          </p:cNvPr>
          <p:cNvSpPr>
            <a:spLocks noGrp="1"/>
          </p:cNvSpPr>
          <p:nvPr>
            <p:ph idx="1"/>
          </p:nvPr>
        </p:nvSpPr>
        <p:spPr>
          <a:xfrm>
            <a:off x="723900" y="647697"/>
            <a:ext cx="7696200" cy="5562606"/>
          </a:xfrm>
        </p:spPr>
        <p:txBody>
          <a:bodyPr>
            <a:normAutofit/>
          </a:bodyPr>
          <a:lstStyle/>
          <a:p>
            <a:pPr marL="0" indent="0">
              <a:buNone/>
            </a:pPr>
            <a:r>
              <a:rPr lang="en-US" sz="2000" b="1" dirty="0"/>
              <a:t>5.1.13.3.7.4 </a:t>
            </a:r>
            <a:r>
              <a:rPr lang="en-US" sz="2000" dirty="0"/>
              <a:t>Instrument air sources shall be of either of the following formats:</a:t>
            </a:r>
          </a:p>
          <a:p>
            <a:pPr marL="0" indent="0">
              <a:buNone/>
            </a:pPr>
            <a:r>
              <a:rPr lang="en-US" sz="2000" dirty="0"/>
              <a:t>(1) At least two compressors</a:t>
            </a:r>
          </a:p>
          <a:p>
            <a:pPr marL="0" indent="0">
              <a:buNone/>
            </a:pPr>
            <a:r>
              <a:rPr lang="en-US" sz="2000" dirty="0"/>
              <a:t>(2) One compressor and a standby header complying with </a:t>
            </a:r>
            <a:r>
              <a:rPr lang="en-US" sz="2000" dirty="0">
                <a:hlinkClick r:id="rId2"/>
              </a:rPr>
              <a:t>5.1.3.5.9</a:t>
            </a:r>
            <a:endParaRPr lang="en-US" sz="2000" dirty="0"/>
          </a:p>
          <a:p>
            <a:pPr marL="0" indent="0">
              <a:buNone/>
            </a:pPr>
            <a:r>
              <a:rPr lang="en-US" sz="2000" b="1" dirty="0"/>
              <a:t>5.1.13.3.7.6 Instrument Air Standby Headers. </a:t>
            </a:r>
            <a:r>
              <a:rPr lang="en-US" sz="2000" dirty="0"/>
              <a:t>Where instrument air systems are provided with a standby header, the header shall meet the following requirements:</a:t>
            </a:r>
          </a:p>
          <a:p>
            <a:pPr marL="344488" indent="-344488">
              <a:buNone/>
            </a:pPr>
            <a:r>
              <a:rPr lang="en-US" sz="2000" dirty="0"/>
              <a:t>(1) It shall comply with </a:t>
            </a:r>
            <a:r>
              <a:rPr lang="en-US" sz="2000" dirty="0">
                <a:hlinkClick r:id="rId2"/>
              </a:rPr>
              <a:t>5.1.3.5.9</a:t>
            </a:r>
            <a:r>
              <a:rPr lang="en-US" sz="2000" dirty="0"/>
              <a:t>, except that the number of attached cylinders shall be sufficient for 1 hour of normal operation.</a:t>
            </a:r>
          </a:p>
          <a:p>
            <a:pPr marL="344488" indent="-344488">
              <a:buNone/>
            </a:pPr>
            <a:r>
              <a:rPr lang="en-US" sz="2000" dirty="0"/>
              <a:t>(2) It shall use connectors as for medical air in the mandatory requirements of CGA V-1, </a:t>
            </a:r>
            <a:r>
              <a:rPr lang="en-US" sz="2000" i="1" dirty="0"/>
              <a:t>Standard for Compressed Gas Cylinder Valve Outlet and Inlet Connections</a:t>
            </a:r>
            <a:r>
              <a:rPr lang="en-US" sz="2000" dirty="0"/>
              <a:t> (ANSI B57.1).</a:t>
            </a:r>
          </a:p>
          <a:p>
            <a:pPr marL="344488" indent="-344488">
              <a:buNone/>
            </a:pPr>
            <a:r>
              <a:rPr lang="en-US" sz="2000" dirty="0"/>
              <a:t>(3) It shall enter the system upstream of the final line filters.</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259791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A549B8-8B93-46A0-B759-A9069D93D7A5}"/>
              </a:ext>
            </a:extLst>
          </p:cNvPr>
          <p:cNvSpPr>
            <a:spLocks noGrp="1"/>
          </p:cNvSpPr>
          <p:nvPr>
            <p:ph idx="1"/>
          </p:nvPr>
        </p:nvSpPr>
        <p:spPr>
          <a:xfrm>
            <a:off x="685800" y="533401"/>
            <a:ext cx="7696200" cy="5715006"/>
          </a:xfrm>
        </p:spPr>
        <p:txBody>
          <a:bodyPr>
            <a:normAutofit/>
          </a:bodyPr>
          <a:lstStyle/>
          <a:p>
            <a:pPr marL="0" indent="0">
              <a:buNone/>
            </a:pPr>
            <a:r>
              <a:rPr lang="en-US" sz="2000" b="1" dirty="0"/>
              <a:t>5.1.13.3.7.7 </a:t>
            </a:r>
            <a:r>
              <a:rPr lang="en-US" sz="2000" b="1" dirty="0">
                <a:hlinkClick r:id="rId2"/>
              </a:rPr>
              <a:t>*</a:t>
            </a:r>
            <a:r>
              <a:rPr lang="en-US" sz="2000" b="1" dirty="0"/>
              <a:t>  Intake Air. </a:t>
            </a:r>
            <a:r>
              <a:rPr lang="en-US" sz="2000" dirty="0"/>
              <a:t>Intake air for instrument air compressors shall be permitted to be drawn from outside, from ducted air, or from the equipment location.</a:t>
            </a:r>
          </a:p>
          <a:p>
            <a:pPr marL="0" indent="0">
              <a:buNone/>
            </a:pPr>
            <a:r>
              <a:rPr lang="en-US" sz="2000" b="1" dirty="0"/>
              <a:t>5.1.13.3.7.8 Instrument Air Filters. </a:t>
            </a:r>
            <a:r>
              <a:rPr lang="en-US" sz="2000" dirty="0"/>
              <a:t>Instrument air sources shall be provided with filtration sized for 100 percent of the system peak calculated demand at design conditions and with the following elements and characteristics:</a:t>
            </a:r>
          </a:p>
          <a:p>
            <a:pPr marL="344488" indent="-344488">
              <a:buNone/>
            </a:pPr>
            <a:r>
              <a:rPr lang="en-US" sz="2000" dirty="0"/>
              <a:t>(1) Activated carbon filters located upstream (source side) of the final line filters</a:t>
            </a:r>
          </a:p>
          <a:p>
            <a:pPr marL="344488" indent="-344488">
              <a:buNone/>
            </a:pPr>
            <a:r>
              <a:rPr lang="en-US" sz="2000" dirty="0"/>
              <a:t>(2) Line filters located upstream (source side) of the final line regulators and downstream of the carbon filters rated for a minimum of 98 percent efficiency at 0.01 micron</a:t>
            </a:r>
          </a:p>
          <a:p>
            <a:pPr marL="344488" indent="-344488">
              <a:buNone/>
            </a:pPr>
            <a:r>
              <a:rPr lang="en-US" sz="2000" dirty="0"/>
              <a:t>(3) Equipped with a continuous visual indicator showing the status of the line filter element life</a:t>
            </a:r>
          </a:p>
          <a:p>
            <a:pPr marL="344488" indent="-344488">
              <a:buNone/>
            </a:pPr>
            <a:r>
              <a:rPr lang="en-US" sz="2000" dirty="0"/>
              <a:t>(4) Constructed of materials deemed suitable by the manufacturer</a:t>
            </a:r>
          </a:p>
          <a:p>
            <a:pPr marL="0" indent="0">
              <a:buNone/>
            </a:pPr>
            <a:endParaRPr lang="en-US" sz="2200" dirty="0"/>
          </a:p>
        </p:txBody>
      </p:sp>
    </p:spTree>
    <p:extLst>
      <p:ext uri="{BB962C8B-B14F-4D97-AF65-F5344CB8AC3E}">
        <p14:creationId xmlns:p14="http://schemas.microsoft.com/office/powerpoint/2010/main" val="3303513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8E6882-C297-4839-A0AC-0ACBF5B78463}"/>
              </a:ext>
            </a:extLst>
          </p:cNvPr>
          <p:cNvSpPr>
            <a:spLocks noGrp="1"/>
          </p:cNvSpPr>
          <p:nvPr>
            <p:ph idx="1"/>
          </p:nvPr>
        </p:nvSpPr>
        <p:spPr>
          <a:xfrm>
            <a:off x="685800" y="609601"/>
            <a:ext cx="7696200" cy="5638806"/>
          </a:xfrm>
        </p:spPr>
        <p:txBody>
          <a:bodyPr>
            <a:normAutofit/>
          </a:bodyPr>
          <a:lstStyle/>
          <a:p>
            <a:pPr marL="0" indent="0">
              <a:buNone/>
            </a:pPr>
            <a:r>
              <a:rPr lang="en-US" sz="2200" b="1" dirty="0"/>
              <a:t>5.1.13.3.7.10 Instrument Air Piping Arrangement and Redundancies. </a:t>
            </a:r>
            <a:r>
              <a:rPr lang="en-US" sz="2200" dirty="0"/>
              <a:t>Instrument air sources shall comply with </a:t>
            </a:r>
            <a:r>
              <a:rPr lang="en-US" sz="2200" dirty="0">
                <a:hlinkClick r:id="rId2"/>
              </a:rPr>
              <a:t>5.1.3.6.3.9</a:t>
            </a:r>
            <a:r>
              <a:rPr lang="en-US" sz="2200" dirty="0"/>
              <a:t>, except for the following:</a:t>
            </a:r>
          </a:p>
          <a:p>
            <a:pPr marL="344488" indent="-344488">
              <a:buNone/>
            </a:pPr>
            <a:r>
              <a:rPr lang="en-US" sz="2200" dirty="0"/>
              <a:t>(1) Systems employing a standby header shall be permitted to have simplex aftercoolers and dryers.</a:t>
            </a:r>
          </a:p>
          <a:p>
            <a:pPr marL="344488" indent="-344488">
              <a:buNone/>
            </a:pPr>
            <a:r>
              <a:rPr lang="en-US" sz="2200" dirty="0"/>
              <a:t>(2) Systems employing a standby header shall not require a three-valve receiver bypass.</a:t>
            </a:r>
          </a:p>
          <a:p>
            <a:pPr marL="344488" indent="-344488">
              <a:buNone/>
            </a:pPr>
            <a:r>
              <a:rPr lang="en-US" sz="2200" dirty="0"/>
              <a:t>(3) Standby headers, where provided, shall be isolated from the compressor by a check valve to prevent backflow through the compressor.</a:t>
            </a:r>
          </a:p>
          <a:p>
            <a:pPr marL="0" indent="0">
              <a:buNone/>
            </a:pPr>
            <a:r>
              <a:rPr lang="en-US" sz="2200" b="1" dirty="0"/>
              <a:t>5.1.13.3.7.11 Instrument Air Monitoring and Alarms.</a:t>
            </a:r>
          </a:p>
          <a:p>
            <a:pPr marL="344488" indent="-344488">
              <a:buNone/>
            </a:pPr>
            <a:r>
              <a:rPr lang="en-US" sz="2200" b="1" dirty="0"/>
              <a:t>(A) </a:t>
            </a:r>
            <a:r>
              <a:rPr lang="en-US" sz="2200" dirty="0"/>
              <a:t>Instrument air sources shall include the following alarms:</a:t>
            </a:r>
          </a:p>
          <a:p>
            <a:pPr marL="344488" indent="-344488">
              <a:buNone/>
            </a:pPr>
            <a:r>
              <a:rPr lang="en-US" sz="2200" dirty="0"/>
              <a:t>(1) A manual-reset local alarm that indicates when the capacity of the instrument air central supply system not in use is less than the equivalent capacity of one compressor</a:t>
            </a:r>
          </a:p>
          <a:p>
            <a:pPr marL="0" indent="0">
              <a:buNone/>
            </a:pPr>
            <a:endParaRPr lang="en-US" sz="2200" dirty="0"/>
          </a:p>
        </p:txBody>
      </p:sp>
    </p:spTree>
    <p:extLst>
      <p:ext uri="{BB962C8B-B14F-4D97-AF65-F5344CB8AC3E}">
        <p14:creationId xmlns:p14="http://schemas.microsoft.com/office/powerpoint/2010/main" val="681420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71D749-B36E-4008-86BC-71B43B4A8221}"/>
              </a:ext>
            </a:extLst>
          </p:cNvPr>
          <p:cNvSpPr>
            <a:spLocks noGrp="1"/>
          </p:cNvSpPr>
          <p:nvPr>
            <p:ph idx="1"/>
          </p:nvPr>
        </p:nvSpPr>
        <p:spPr>
          <a:xfrm>
            <a:off x="609600" y="609601"/>
            <a:ext cx="7848600" cy="5638806"/>
          </a:xfrm>
        </p:spPr>
        <p:txBody>
          <a:bodyPr>
            <a:normAutofit/>
          </a:bodyPr>
          <a:lstStyle/>
          <a:p>
            <a:pPr marL="344488" indent="-344488">
              <a:buNone/>
            </a:pPr>
            <a:r>
              <a:rPr lang="en-US" sz="2200" dirty="0"/>
              <a:t>(2) Local alarm and alarms at all master alarm panels that activate when the dew point at system pressure exceeds −30°C (−22°F), indicating a high dew point</a:t>
            </a:r>
          </a:p>
          <a:p>
            <a:pPr marL="344488" indent="-344488">
              <a:buNone/>
            </a:pPr>
            <a:r>
              <a:rPr lang="en-US" sz="2200" b="1" dirty="0"/>
              <a:t>(B) </a:t>
            </a:r>
            <a:r>
              <a:rPr lang="en-US" sz="2200" dirty="0"/>
              <a:t>For sources with standby headers, the following additional conditions shall activate a local alarm at the compressor site, a local signal at the header location, and alarms at all master alarm panels:</a:t>
            </a:r>
          </a:p>
          <a:p>
            <a:pPr marL="344488" indent="-344488">
              <a:buNone/>
            </a:pPr>
            <a:r>
              <a:rPr lang="en-US" sz="2200" dirty="0"/>
              <a:t>(1) Alarm that activates when or just before the reserve begins to supply the system, indicating reserve in use</a:t>
            </a:r>
          </a:p>
          <a:p>
            <a:pPr marL="344488" indent="-344488">
              <a:buNone/>
            </a:pPr>
            <a:r>
              <a:rPr lang="en-US" sz="2200" dirty="0"/>
              <a:t>(2) Alarm that activates when or just before the reserve falls below one average hour’s supply, indicating reserve is low</a:t>
            </a:r>
          </a:p>
          <a:p>
            <a:pPr marL="0" indent="0">
              <a:buNone/>
            </a:pPr>
            <a:endParaRPr lang="en-US" sz="2200" dirty="0"/>
          </a:p>
        </p:txBody>
      </p:sp>
    </p:spTree>
    <p:extLst>
      <p:ext uri="{BB962C8B-B14F-4D97-AF65-F5344CB8AC3E}">
        <p14:creationId xmlns:p14="http://schemas.microsoft.com/office/powerpoint/2010/main" val="3944446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5AEF38-7AF4-4575-9E5D-A5E85483E2F8}"/>
              </a:ext>
            </a:extLst>
          </p:cNvPr>
          <p:cNvSpPr>
            <a:spLocks noGrp="1"/>
          </p:cNvSpPr>
          <p:nvPr>
            <p:ph idx="1"/>
          </p:nvPr>
        </p:nvSpPr>
        <p:spPr>
          <a:xfrm>
            <a:off x="685800" y="609601"/>
            <a:ext cx="7696200" cy="5638806"/>
          </a:xfrm>
        </p:spPr>
        <p:txBody>
          <a:bodyPr>
            <a:normAutofit/>
          </a:bodyPr>
          <a:lstStyle/>
          <a:p>
            <a:pPr marL="0" indent="0">
              <a:buNone/>
            </a:pPr>
            <a:r>
              <a:rPr lang="en-US" sz="2200" b="1" dirty="0"/>
              <a:t>5.1.13.8 Line Pressure Control. </a:t>
            </a:r>
            <a:r>
              <a:rPr lang="en-US" sz="2200" dirty="0"/>
              <a:t>Instrument air systems shall be provided with means to control line pressure at the source with at least the following characteristics:</a:t>
            </a:r>
          </a:p>
          <a:p>
            <a:pPr marL="344488" indent="-344488">
              <a:buNone/>
            </a:pPr>
            <a:r>
              <a:rPr lang="en-US" sz="2200" dirty="0"/>
              <a:t>(1) Able to maintain stable pressures within the limits of </a:t>
            </a:r>
            <a:r>
              <a:rPr lang="en-US" sz="2200" dirty="0">
                <a:hlinkClick r:id="rId2"/>
              </a:rPr>
              <a:t>Table 5.1.11</a:t>
            </a:r>
            <a:endParaRPr lang="en-US" sz="2200" dirty="0"/>
          </a:p>
          <a:p>
            <a:pPr marL="344488" indent="-344488">
              <a:buNone/>
            </a:pPr>
            <a:r>
              <a:rPr lang="en-US" sz="2200" dirty="0"/>
              <a:t>(2) Able to flow 100 percent of the peak calculated demand</a:t>
            </a:r>
          </a:p>
          <a:p>
            <a:pPr marL="344488" indent="-344488">
              <a:buNone/>
            </a:pPr>
            <a:r>
              <a:rPr lang="en-US" sz="2200" dirty="0"/>
              <a:t>(3) Redundant, such that each component of the control mechanism can be isolated for service or replacement while maintaining normal operation</a:t>
            </a:r>
          </a:p>
          <a:p>
            <a:pPr marL="344488" indent="-344488">
              <a:buNone/>
            </a:pPr>
            <a:r>
              <a:rPr lang="en-US" sz="2200" dirty="0"/>
              <a:t>(4) Protected against overpressure </a:t>
            </a:r>
            <a:r>
              <a:rPr lang="en-US" sz="2200" i="1" dirty="0"/>
              <a:t>(see </a:t>
            </a:r>
            <a:r>
              <a:rPr lang="en-US" sz="2200" i="1" dirty="0">
                <a:hlinkClick r:id="rId3"/>
              </a:rPr>
              <a:t>5.1.3.5.6</a:t>
            </a:r>
            <a:r>
              <a:rPr lang="en-US" sz="2200" i="1" dirty="0"/>
              <a:t>)</a:t>
            </a:r>
            <a:endParaRPr lang="en-US" sz="2200" dirty="0"/>
          </a:p>
          <a:p>
            <a:pPr marL="344488" indent="-344488">
              <a:buNone/>
            </a:pPr>
            <a:r>
              <a:rPr lang="en-US" sz="2200" dirty="0"/>
              <a:t>(5) Be constructed of materials deemed suitable for the service by the manufacturer</a:t>
            </a:r>
          </a:p>
          <a:p>
            <a:pPr marL="0" indent="0">
              <a:buNone/>
            </a:pPr>
            <a:endParaRPr lang="en-US" sz="2200" dirty="0"/>
          </a:p>
        </p:txBody>
      </p:sp>
    </p:spTree>
    <p:extLst>
      <p:ext uri="{BB962C8B-B14F-4D97-AF65-F5344CB8AC3E}">
        <p14:creationId xmlns:p14="http://schemas.microsoft.com/office/powerpoint/2010/main" val="4010832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8E5AC-7AD3-4D94-9090-02C33264C57A}"/>
              </a:ext>
            </a:extLst>
          </p:cNvPr>
          <p:cNvSpPr>
            <a:spLocks noGrp="1"/>
          </p:cNvSpPr>
          <p:nvPr>
            <p:ph idx="1"/>
          </p:nvPr>
        </p:nvSpPr>
        <p:spPr>
          <a:xfrm>
            <a:off x="685800" y="457201"/>
            <a:ext cx="7696200" cy="5791206"/>
          </a:xfrm>
        </p:spPr>
        <p:txBody>
          <a:bodyPr>
            <a:normAutofit/>
          </a:bodyPr>
          <a:lstStyle/>
          <a:p>
            <a:pPr marL="0" indent="0">
              <a:buNone/>
            </a:pPr>
            <a:r>
              <a:rPr lang="en-US" sz="2200" b="1" dirty="0"/>
              <a:t>5.1.14 </a:t>
            </a:r>
            <a:r>
              <a:rPr lang="en-US" sz="2200" b="1" dirty="0">
                <a:hlinkClick r:id="rId2"/>
              </a:rPr>
              <a:t>*</a:t>
            </a:r>
            <a:r>
              <a:rPr lang="en-US" sz="2200" b="1" dirty="0"/>
              <a:t>  Category 1 Operation and Management.</a:t>
            </a:r>
          </a:p>
          <a:p>
            <a:pPr marL="0" indent="0">
              <a:buNone/>
            </a:pPr>
            <a:r>
              <a:rPr lang="en-US" sz="2200" b="1" dirty="0"/>
              <a:t>5.1.14.1 Responsible Facility Authority.</a:t>
            </a:r>
          </a:p>
          <a:p>
            <a:pPr marL="0" indent="0">
              <a:buNone/>
            </a:pPr>
            <a:r>
              <a:rPr lang="en-US" sz="2200" b="1" dirty="0"/>
              <a:t>5.1.14.1.1 General. </a:t>
            </a:r>
            <a:r>
              <a:rPr lang="en-US" sz="2200" dirty="0"/>
              <a:t>Each health care facility shall designate one or more individuals to be the Responsible Facility Authority with respect to the facility's medical gas and vacuum systems.</a:t>
            </a:r>
          </a:p>
          <a:p>
            <a:pPr marL="0" indent="0">
              <a:buNone/>
            </a:pPr>
            <a:r>
              <a:rPr lang="en-US" sz="2200" b="1" dirty="0"/>
              <a:t>5.1.14.1.2 Responsibilities.</a:t>
            </a:r>
          </a:p>
          <a:p>
            <a:pPr marL="0" indent="0">
              <a:buNone/>
            </a:pPr>
            <a:r>
              <a:rPr lang="en-US" sz="2200" b="1" dirty="0"/>
              <a:t>5.1.14.1.2.1 </a:t>
            </a:r>
            <a:r>
              <a:rPr lang="en-US" sz="2200" dirty="0"/>
              <a:t>The Responsible Facility Authority shall have primary responsibility for implementation of the piped medical gas and vacuum system requirements of this code for the health care facility, including all medical gas, support gas, medical vacuum, and WAGD systems.</a:t>
            </a:r>
          </a:p>
          <a:p>
            <a:pPr marL="0" indent="0">
              <a:buNone/>
            </a:pPr>
            <a:endParaRPr lang="en-US" sz="2200" dirty="0"/>
          </a:p>
        </p:txBody>
      </p:sp>
    </p:spTree>
    <p:extLst>
      <p:ext uri="{BB962C8B-B14F-4D97-AF65-F5344CB8AC3E}">
        <p14:creationId xmlns:p14="http://schemas.microsoft.com/office/powerpoint/2010/main" val="33567279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AB0E0D-9A77-49C6-AC8D-EB2AEDDFAF99}"/>
              </a:ext>
            </a:extLst>
          </p:cNvPr>
          <p:cNvSpPr>
            <a:spLocks noGrp="1"/>
          </p:cNvSpPr>
          <p:nvPr>
            <p:ph idx="1"/>
          </p:nvPr>
        </p:nvSpPr>
        <p:spPr>
          <a:xfrm>
            <a:off x="685800" y="609601"/>
            <a:ext cx="7696200" cy="5638806"/>
          </a:xfrm>
        </p:spPr>
        <p:txBody>
          <a:bodyPr>
            <a:normAutofit/>
          </a:bodyPr>
          <a:lstStyle/>
          <a:p>
            <a:pPr marL="0" indent="0">
              <a:buNone/>
            </a:pPr>
            <a:r>
              <a:rPr lang="en-US" sz="2200" b="1" dirty="0"/>
              <a:t>5.1.14.1.2.2 </a:t>
            </a:r>
            <a:r>
              <a:rPr lang="en-US" sz="2200" dirty="0"/>
              <a:t>The Responsible Facility Authority shall be responsible for the following:</a:t>
            </a:r>
          </a:p>
          <a:p>
            <a:pPr marL="344488" indent="-344488">
              <a:buNone/>
            </a:pPr>
            <a:r>
              <a:rPr lang="en-US" sz="2200" dirty="0"/>
              <a:t>(1) Advising on Section </a:t>
            </a:r>
            <a:r>
              <a:rPr lang="en-US" sz="2200" dirty="0">
                <a:hlinkClick r:id="rId2"/>
              </a:rPr>
              <a:t>1.3</a:t>
            </a:r>
            <a:r>
              <a:rPr lang="en-US" sz="2200" dirty="0"/>
              <a:t> and the risk assessment in accordance with Section </a:t>
            </a:r>
            <a:r>
              <a:rPr lang="en-US" sz="2200" dirty="0">
                <a:hlinkClick r:id="rId3"/>
              </a:rPr>
              <a:t>4.2</a:t>
            </a:r>
            <a:r>
              <a:rPr lang="en-US" sz="2200" dirty="0"/>
              <a:t>, as these apply to piped medical gas and vacuum systems, and the interpretations of Sections </a:t>
            </a:r>
            <a:r>
              <a:rPr lang="en-US" sz="2200" dirty="0">
                <a:hlinkClick r:id="rId4"/>
              </a:rPr>
              <a:t>5.1</a:t>
            </a:r>
            <a:r>
              <a:rPr lang="en-US" sz="2200" dirty="0"/>
              <a:t> through </a:t>
            </a:r>
            <a:r>
              <a:rPr lang="en-US" sz="2200" dirty="0">
                <a:hlinkClick r:id="rId5"/>
              </a:rPr>
              <a:t>5.3</a:t>
            </a:r>
            <a:r>
              <a:rPr lang="en-US" sz="2200" dirty="0"/>
              <a:t>, as they apply to the facility</a:t>
            </a:r>
          </a:p>
          <a:p>
            <a:pPr marL="344488" indent="-344488">
              <a:buNone/>
            </a:pPr>
            <a:r>
              <a:rPr lang="en-US" sz="2200" dirty="0"/>
              <a:t>(2) Writing and upkeep of the portions of the health care facility's emergency plan that might affect or be affected by piped medical gas and vacuum quality, quantity, and continuity of supply</a:t>
            </a:r>
          </a:p>
          <a:p>
            <a:pPr marL="344488" indent="-344488">
              <a:buNone/>
            </a:pPr>
            <a:r>
              <a:rPr lang="en-US" sz="2200" dirty="0"/>
              <a:t>(3) Ensuring that the health care facility's emergency plan specifically addresses unusual or exceptional requirements necessary for patient and staff safety arising from elements of design or construction of the building</a:t>
            </a:r>
          </a:p>
          <a:p>
            <a:pPr marL="0" indent="0">
              <a:buNone/>
            </a:pPr>
            <a:endParaRPr lang="en-US" sz="2200" dirty="0"/>
          </a:p>
        </p:txBody>
      </p:sp>
    </p:spTree>
    <p:extLst>
      <p:ext uri="{BB962C8B-B14F-4D97-AF65-F5344CB8AC3E}">
        <p14:creationId xmlns:p14="http://schemas.microsoft.com/office/powerpoint/2010/main" val="3819580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E6B531-E54D-4A0C-B314-8776E903AEF0}"/>
              </a:ext>
            </a:extLst>
          </p:cNvPr>
          <p:cNvSpPr>
            <a:spLocks noGrp="1"/>
          </p:cNvSpPr>
          <p:nvPr>
            <p:ph idx="1"/>
          </p:nvPr>
        </p:nvSpPr>
        <p:spPr>
          <a:xfrm>
            <a:off x="457200" y="533400"/>
            <a:ext cx="8229600" cy="5592763"/>
          </a:xfrm>
        </p:spPr>
        <p:txBody>
          <a:bodyPr>
            <a:normAutofit/>
          </a:bodyPr>
          <a:lstStyle/>
          <a:p>
            <a:pPr marL="0" indent="0">
              <a:buNone/>
            </a:pPr>
            <a:r>
              <a:rPr lang="en-US" sz="2200" dirty="0"/>
              <a:t>5.1.12.2.3.4 The test pressure for pressure gases and vacuum systems </a:t>
            </a:r>
            <a:r>
              <a:rPr lang="en-US" sz="2200" u="sng" dirty="0"/>
              <a:t>shall be 1.5 times the system operating pressure but not less than a gauge pressure of 1035 kPa (150 psi</a:t>
            </a:r>
            <a:r>
              <a:rPr lang="en-US" sz="2200" dirty="0"/>
              <a:t>).</a:t>
            </a:r>
          </a:p>
          <a:p>
            <a:pPr marL="0" indent="0">
              <a:buNone/>
            </a:pPr>
            <a:r>
              <a:rPr lang="en-US" sz="2200" dirty="0"/>
              <a:t>5.1.12.2.3.5* </a:t>
            </a:r>
            <a:r>
              <a:rPr lang="en-US" sz="2200" u="sng" dirty="0"/>
              <a:t>The test pressure shall be maintained until each joint has been examined for leakage by means of a leak </a:t>
            </a:r>
            <a:r>
              <a:rPr lang="en-US" sz="2200" u="sng" dirty="0" err="1"/>
              <a:t>detectant</a:t>
            </a:r>
            <a:r>
              <a:rPr lang="en-US" sz="2200" u="sng" dirty="0"/>
              <a:t> that is safe for use with oxygen and does not contain ammonia.</a:t>
            </a:r>
          </a:p>
          <a:p>
            <a:endParaRPr lang="en-US" sz="2200" dirty="0"/>
          </a:p>
        </p:txBody>
      </p:sp>
    </p:spTree>
    <p:extLst>
      <p:ext uri="{BB962C8B-B14F-4D97-AF65-F5344CB8AC3E}">
        <p14:creationId xmlns:p14="http://schemas.microsoft.com/office/powerpoint/2010/main" val="9756313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171FD7-1254-4D39-90F4-AD2C20CFC97B}"/>
              </a:ext>
            </a:extLst>
          </p:cNvPr>
          <p:cNvSpPr>
            <a:spLocks noGrp="1"/>
          </p:cNvSpPr>
          <p:nvPr>
            <p:ph idx="1"/>
          </p:nvPr>
        </p:nvSpPr>
        <p:spPr>
          <a:xfrm>
            <a:off x="685800" y="685800"/>
            <a:ext cx="7696200" cy="5338481"/>
          </a:xfrm>
        </p:spPr>
        <p:txBody>
          <a:bodyPr>
            <a:normAutofit/>
          </a:bodyPr>
          <a:lstStyle/>
          <a:p>
            <a:pPr marL="344488" indent="-344488">
              <a:buNone/>
            </a:pPr>
            <a:r>
              <a:rPr lang="en-US" sz="2200" dirty="0"/>
              <a:t>(4) Developing and enforcing permit-to-work rules pertaining to the piped medical gas and vacuum systems and equipment to maintain patient, staff, and visitor safety during repair, modification, or construction of those systems</a:t>
            </a:r>
          </a:p>
          <a:p>
            <a:pPr marL="344488" indent="-344488">
              <a:buNone/>
            </a:pPr>
            <a:r>
              <a:rPr lang="en-US" sz="2200" dirty="0"/>
              <a:t>(5) Evaluation and acceptance of the test reports required in accordance with </a:t>
            </a:r>
            <a:r>
              <a:rPr lang="en-US" sz="2200" dirty="0">
                <a:hlinkClick r:id="rId2"/>
              </a:rPr>
              <a:t>5.1.12</a:t>
            </a:r>
            <a:endParaRPr lang="en-US" sz="2200" dirty="0"/>
          </a:p>
          <a:p>
            <a:pPr marL="344488" indent="-344488">
              <a:buNone/>
            </a:pPr>
            <a:r>
              <a:rPr lang="en-US" sz="2200" dirty="0"/>
              <a:t>(6) Maintenance of the facility's records on piped medical gas and vacuum system installations and operations</a:t>
            </a:r>
          </a:p>
          <a:p>
            <a:pPr marL="0" indent="0">
              <a:buNone/>
            </a:pPr>
            <a:r>
              <a:rPr lang="en-US" sz="2200" b="1" dirty="0"/>
              <a:t>5.1.14.1.3 Qualifications.</a:t>
            </a:r>
          </a:p>
          <a:p>
            <a:pPr marL="0" indent="0">
              <a:buNone/>
            </a:pPr>
            <a:r>
              <a:rPr lang="en-US" sz="2200" b="1" dirty="0"/>
              <a:t>5.1.14.1.3.1 </a:t>
            </a:r>
            <a:r>
              <a:rPr lang="en-US" sz="2200" dirty="0"/>
              <a:t>The person(s) designated as the Responsible Facility Authority shall be qualified to interpret, implement and advise on this Code.</a:t>
            </a:r>
          </a:p>
          <a:p>
            <a:pPr marL="0" indent="0">
              <a:buNone/>
            </a:pPr>
            <a:endParaRPr lang="en-US" sz="2200" dirty="0"/>
          </a:p>
        </p:txBody>
      </p:sp>
    </p:spTree>
    <p:extLst>
      <p:ext uri="{BB962C8B-B14F-4D97-AF65-F5344CB8AC3E}">
        <p14:creationId xmlns:p14="http://schemas.microsoft.com/office/powerpoint/2010/main" val="3648328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ED88E4-1D34-4640-84B6-C6BBE107950A}"/>
              </a:ext>
            </a:extLst>
          </p:cNvPr>
          <p:cNvSpPr>
            <a:spLocks noGrp="1"/>
          </p:cNvSpPr>
          <p:nvPr>
            <p:ph idx="1"/>
          </p:nvPr>
        </p:nvSpPr>
        <p:spPr>
          <a:xfrm>
            <a:off x="609600" y="685801"/>
            <a:ext cx="7848600" cy="5562606"/>
          </a:xfrm>
        </p:spPr>
        <p:txBody>
          <a:bodyPr>
            <a:noAutofit/>
          </a:bodyPr>
          <a:lstStyle/>
          <a:p>
            <a:pPr marL="0" indent="0">
              <a:buNone/>
            </a:pPr>
            <a:r>
              <a:rPr lang="en-US" sz="1800" b="1" dirty="0"/>
              <a:t>5.1.14.1.3.2 </a:t>
            </a:r>
            <a:r>
              <a:rPr lang="en-US" sz="1800" dirty="0"/>
              <a:t>Appropriate qualification shall be demonstrated by any of the following:</a:t>
            </a:r>
          </a:p>
          <a:p>
            <a:pPr marL="344488" indent="-344488">
              <a:buNone/>
            </a:pPr>
            <a:r>
              <a:rPr lang="en-US" sz="1800" dirty="0"/>
              <a:t>(1) Completion of an educational program acceptable to the health care facility’s governing body and substantially equivalent or superior to either </a:t>
            </a:r>
            <a:r>
              <a:rPr lang="en-US" sz="1800" dirty="0">
                <a:hlinkClick r:id="rId2"/>
              </a:rPr>
              <a:t>5.1.14.1.3.2(2)</a:t>
            </a:r>
            <a:r>
              <a:rPr lang="en-US" sz="1800" dirty="0"/>
              <a:t> or </a:t>
            </a:r>
            <a:r>
              <a:rPr lang="en-US" sz="1800" dirty="0">
                <a:hlinkClick r:id="rId2"/>
              </a:rPr>
              <a:t>5.1.14.1.3.2(3)</a:t>
            </a:r>
            <a:endParaRPr lang="en-US" sz="1800" dirty="0"/>
          </a:p>
          <a:p>
            <a:pPr marL="344488" indent="-344488">
              <a:buNone/>
            </a:pPr>
            <a:r>
              <a:rPr lang="en-US" sz="1800" dirty="0"/>
              <a:t>(2) Credentialing to the requirements of ASSE 6010, </a:t>
            </a:r>
            <a:r>
              <a:rPr lang="en-US" sz="1800" i="1" dirty="0"/>
              <a:t>Profes­sional Qualifications Standard for Medical Gas Systems Installers</a:t>
            </a:r>
            <a:r>
              <a:rPr lang="en-US" sz="1800" dirty="0"/>
              <a:t>, and technical competence on the specific equipment and design of that facility</a:t>
            </a:r>
          </a:p>
          <a:p>
            <a:pPr marL="344488" indent="-344488">
              <a:buNone/>
            </a:pPr>
            <a:r>
              <a:rPr lang="en-US" sz="1800" dirty="0"/>
              <a:t>(3) Credentialing to the requirements of ASSE 6020, </a:t>
            </a:r>
            <a:r>
              <a:rPr lang="en-US" sz="1800" i="1" dirty="0"/>
              <a:t>Profes­sional Qualifications Standard for Medical Gas Systems Inspectors</a:t>
            </a:r>
            <a:r>
              <a:rPr lang="en-US" sz="1800" dirty="0"/>
              <a:t>, and technical competence on the specific equipment and design of that facility</a:t>
            </a:r>
          </a:p>
          <a:p>
            <a:pPr marL="344488" indent="-344488">
              <a:buNone/>
            </a:pPr>
            <a:r>
              <a:rPr lang="en-US" sz="1800" dirty="0"/>
              <a:t>(4) Credentialing to the requirements of ASSE 6030, </a:t>
            </a:r>
            <a:r>
              <a:rPr lang="en-US" sz="1800" i="1" dirty="0"/>
              <a:t>Profes­sional Qualifications Standard for Medical Gas Systems Verifiers</a:t>
            </a:r>
            <a:r>
              <a:rPr lang="en-US" sz="1800" dirty="0"/>
              <a:t>, and technical competence on the specific equipment and design of that facility</a:t>
            </a:r>
          </a:p>
          <a:p>
            <a:pPr marL="344488" indent="-344488">
              <a:buNone/>
            </a:pPr>
            <a:r>
              <a:rPr lang="en-US" sz="1800" dirty="0"/>
              <a:t>(5) Credentialing to the requirements of ASSE 6040, </a:t>
            </a:r>
            <a:r>
              <a:rPr lang="en-US" sz="1800" i="1" dirty="0"/>
              <a:t>Profes­sional Qualifications Standard for Medical Gas Maintenance Personnel</a:t>
            </a:r>
            <a:r>
              <a:rPr lang="en-US" sz="1800" dirty="0"/>
              <a:t>, and technical competence on the specific equipment and design of that facility</a:t>
            </a:r>
          </a:p>
          <a:p>
            <a:pPr marL="0" indent="0">
              <a:buNone/>
            </a:pPr>
            <a:endParaRPr lang="en-US" sz="2000" dirty="0"/>
          </a:p>
        </p:txBody>
      </p:sp>
    </p:spTree>
    <p:extLst>
      <p:ext uri="{BB962C8B-B14F-4D97-AF65-F5344CB8AC3E}">
        <p14:creationId xmlns:p14="http://schemas.microsoft.com/office/powerpoint/2010/main" val="16435182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C45B1B-A1F3-4C5D-9556-9D144B4349A8}"/>
              </a:ext>
            </a:extLst>
          </p:cNvPr>
          <p:cNvSpPr>
            <a:spLocks noGrp="1"/>
          </p:cNvSpPr>
          <p:nvPr>
            <p:ph idx="1"/>
          </p:nvPr>
        </p:nvSpPr>
        <p:spPr>
          <a:xfrm>
            <a:off x="609600" y="533401"/>
            <a:ext cx="7772400" cy="5715006"/>
          </a:xfrm>
        </p:spPr>
        <p:txBody>
          <a:bodyPr>
            <a:normAutofit/>
          </a:bodyPr>
          <a:lstStyle/>
          <a:p>
            <a:pPr marL="0" indent="0">
              <a:buNone/>
            </a:pPr>
            <a:r>
              <a:rPr lang="en-US" sz="2200" b="1" dirty="0"/>
              <a:t>5.1.14.2 Permit-to-Work System.</a:t>
            </a:r>
          </a:p>
          <a:p>
            <a:pPr marL="0" indent="0">
              <a:buNone/>
            </a:pPr>
            <a:r>
              <a:rPr lang="en-US" sz="2200" b="1" dirty="0"/>
              <a:t>5.1.14.2.1 </a:t>
            </a:r>
            <a:r>
              <a:rPr lang="en-US" sz="2200" b="1" dirty="0">
                <a:hlinkClick r:id="rId2"/>
              </a:rPr>
              <a:t>*</a:t>
            </a:r>
            <a:r>
              <a:rPr lang="en-US" sz="2200" b="1" dirty="0"/>
              <a:t> </a:t>
            </a:r>
            <a:r>
              <a:rPr lang="en-US" sz="2200" dirty="0"/>
              <a:t>The Responsible Facility Authority of the health care facility shall develop, maintain, and manage a permit-to-work system ensuring uninterrupted quality, quantity, and continuity of supply during all piped medical gas and vacuum system maintenance, repair, or construction work.</a:t>
            </a:r>
          </a:p>
          <a:p>
            <a:pPr marL="0" indent="0">
              <a:buNone/>
            </a:pPr>
            <a:r>
              <a:rPr lang="en-US" sz="2200" b="1" dirty="0"/>
              <a:t>5.1.14.2.2 </a:t>
            </a:r>
            <a:r>
              <a:rPr lang="en-US" sz="2200" dirty="0"/>
              <a:t>The Responsible Facility Authority’s plan shall include processes to assure at least the following:</a:t>
            </a:r>
          </a:p>
          <a:p>
            <a:pPr marL="344488" indent="-344488">
              <a:buNone/>
            </a:pPr>
            <a:r>
              <a:rPr lang="en-US" sz="2200" dirty="0"/>
              <a:t>(1) The affected medical staff and facility administration is appropriately in communication prior to any work on piped medical gas and vacuum systems</a:t>
            </a:r>
          </a:p>
          <a:p>
            <a:pPr marL="0" indent="0">
              <a:buNone/>
            </a:pPr>
            <a:endParaRPr lang="en-US" sz="2200" dirty="0"/>
          </a:p>
        </p:txBody>
      </p:sp>
    </p:spTree>
    <p:extLst>
      <p:ext uri="{BB962C8B-B14F-4D97-AF65-F5344CB8AC3E}">
        <p14:creationId xmlns:p14="http://schemas.microsoft.com/office/powerpoint/2010/main" val="4163725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212B5B-0D0F-4E14-B2AA-B8E76AB59663}"/>
              </a:ext>
            </a:extLst>
          </p:cNvPr>
          <p:cNvSpPr>
            <a:spLocks noGrp="1"/>
          </p:cNvSpPr>
          <p:nvPr>
            <p:ph idx="1"/>
          </p:nvPr>
        </p:nvSpPr>
        <p:spPr>
          <a:xfrm>
            <a:off x="609600" y="685801"/>
            <a:ext cx="7772400" cy="5562606"/>
          </a:xfrm>
        </p:spPr>
        <p:txBody>
          <a:bodyPr>
            <a:normAutofit/>
          </a:bodyPr>
          <a:lstStyle/>
          <a:p>
            <a:pPr marL="344488" indent="-344488">
              <a:buNone/>
            </a:pPr>
            <a:r>
              <a:rPr lang="en-US" sz="2000" dirty="0"/>
              <a:t>(2) Alternative supply or adjustments in patient care arrangements are in place prior to system interruption, including monitoring, as appropriate, of the work being performed and the alternate arrangements in use</a:t>
            </a:r>
          </a:p>
          <a:p>
            <a:pPr marL="344488" indent="-344488">
              <a:buNone/>
            </a:pPr>
            <a:r>
              <a:rPr lang="en-US" sz="2000" dirty="0"/>
              <a:t>(3) All work on piped medical gas and vacuum systems is performed by competent individuals holding appropriate qualifications for the work</a:t>
            </a:r>
          </a:p>
          <a:p>
            <a:pPr marL="344488" indent="-344488">
              <a:buNone/>
            </a:pPr>
            <a:r>
              <a:rPr lang="en-US" sz="2000" dirty="0"/>
              <a:t>(4)</a:t>
            </a:r>
            <a:r>
              <a:rPr lang="en-US" sz="2000" dirty="0">
                <a:hlinkClick r:id="rId2"/>
              </a:rPr>
              <a:t>*</a:t>
            </a:r>
            <a:r>
              <a:rPr lang="en-US" sz="2000" dirty="0"/>
              <a:t> Procedures for shutdown and restoration of medical gases are described, communicated, and observed by all persons working on or with the systems</a:t>
            </a:r>
          </a:p>
          <a:p>
            <a:pPr marL="344488" indent="-344488">
              <a:buNone/>
            </a:pPr>
            <a:r>
              <a:rPr lang="en-US" sz="2000" dirty="0"/>
              <a:t>(5) Safety procedures are in place and are observed for all persons involved in working on the systems</a:t>
            </a:r>
          </a:p>
          <a:p>
            <a:pPr marL="344488" indent="-344488">
              <a:buNone/>
            </a:pPr>
            <a:r>
              <a:rPr lang="en-US" sz="2000" dirty="0"/>
              <a:t>(6) This code is observed in the execution of maintenance, repair, or construction procedures</a:t>
            </a:r>
          </a:p>
          <a:p>
            <a:pPr marL="344488" indent="-344488">
              <a:buNone/>
            </a:pPr>
            <a:r>
              <a:rPr lang="en-US" sz="2000" dirty="0"/>
              <a:t>(7) The affected portions of the systems are correctly tested in accordance with </a:t>
            </a:r>
            <a:r>
              <a:rPr lang="en-US" sz="2000" dirty="0">
                <a:hlinkClick r:id="rId3"/>
              </a:rPr>
              <a:t>5.1.12</a:t>
            </a:r>
            <a:r>
              <a:rPr lang="en-US" sz="2000" dirty="0"/>
              <a:t> and </a:t>
            </a:r>
            <a:r>
              <a:rPr lang="en-US" sz="2000" dirty="0">
                <a:hlinkClick r:id="rId4"/>
              </a:rPr>
              <a:t>5.1.13</a:t>
            </a:r>
            <a:r>
              <a:rPr lang="en-US" sz="2000" dirty="0"/>
              <a:t> and demonstrated to be acceptable for patient use</a:t>
            </a:r>
          </a:p>
          <a:p>
            <a:pPr marL="0" indent="0">
              <a:buNone/>
            </a:pPr>
            <a:endParaRPr lang="en-US" sz="2000" dirty="0"/>
          </a:p>
        </p:txBody>
      </p:sp>
    </p:spTree>
    <p:extLst>
      <p:ext uri="{BB962C8B-B14F-4D97-AF65-F5344CB8AC3E}">
        <p14:creationId xmlns:p14="http://schemas.microsoft.com/office/powerpoint/2010/main" val="39729643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0D790E-FDCE-4C63-ABC0-B7610A5D85C7}"/>
              </a:ext>
            </a:extLst>
          </p:cNvPr>
          <p:cNvSpPr>
            <a:spLocks noGrp="1"/>
          </p:cNvSpPr>
          <p:nvPr>
            <p:ph idx="1"/>
          </p:nvPr>
        </p:nvSpPr>
        <p:spPr>
          <a:xfrm>
            <a:off x="685800" y="609601"/>
            <a:ext cx="7696200" cy="5638806"/>
          </a:xfrm>
        </p:spPr>
        <p:txBody>
          <a:bodyPr>
            <a:noAutofit/>
          </a:bodyPr>
          <a:lstStyle/>
          <a:p>
            <a:pPr marL="0" indent="0">
              <a:buNone/>
            </a:pPr>
            <a:r>
              <a:rPr lang="en-US" sz="2000" b="1" dirty="0"/>
              <a:t>5.1.14.3.5 </a:t>
            </a:r>
            <a:r>
              <a:rPr lang="en-US" sz="2000" b="1" dirty="0">
                <a:hlinkClick r:id="rId2"/>
              </a:rPr>
              <a:t>*</a:t>
            </a:r>
            <a:r>
              <a:rPr lang="en-US" sz="2000" b="1" dirty="0"/>
              <a:t> </a:t>
            </a:r>
            <a:r>
              <a:rPr lang="en-US" sz="2000" dirty="0"/>
              <a:t>When clinical spaces are converted to nonclinical spaces, medical gas inlets and outlets that are not accessible for maintenance and testing shall be either removed or decommissioned.</a:t>
            </a:r>
          </a:p>
          <a:p>
            <a:pPr marL="0" indent="0">
              <a:buNone/>
            </a:pPr>
            <a:r>
              <a:rPr lang="en-US" sz="2000" b="1" dirty="0"/>
              <a:t>5.1.14.4 Maintenance of Medical Gas, Vacuum, WAGD, and Medical Support Gas Systems.</a:t>
            </a:r>
          </a:p>
          <a:p>
            <a:pPr marL="0" indent="0">
              <a:buNone/>
            </a:pPr>
            <a:r>
              <a:rPr lang="en-US" sz="2000" b="1" dirty="0"/>
              <a:t>5.1.14.4.1 </a:t>
            </a:r>
            <a:r>
              <a:rPr lang="en-US" sz="2000" b="1" dirty="0">
                <a:hlinkClick r:id="rId3"/>
              </a:rPr>
              <a:t>*</a:t>
            </a:r>
            <a:r>
              <a:rPr lang="en-US" sz="2000" b="1" dirty="0"/>
              <a:t>  General. </a:t>
            </a:r>
            <a:r>
              <a:rPr lang="en-US" sz="2000" dirty="0"/>
              <a:t>Health care facilities with installed medical gas, vacuum, WAGD, or medical support gas systems, or combinations thereof, shall develop and document periodic maintenance programs for these systems and their subcomponents as appropriate to the equipment installed.</a:t>
            </a:r>
          </a:p>
          <a:p>
            <a:pPr marL="0" indent="0">
              <a:buNone/>
            </a:pPr>
            <a:r>
              <a:rPr lang="en-US" sz="2000" b="1" dirty="0"/>
              <a:t>5.1.14.4.2.2 </a:t>
            </a:r>
            <a:r>
              <a:rPr lang="en-US" sz="2000" b="1" dirty="0">
                <a:hlinkClick r:id="rId4"/>
              </a:rPr>
              <a:t>*</a:t>
            </a:r>
            <a:r>
              <a:rPr lang="en-US" sz="2000" b="1" dirty="0"/>
              <a:t>  Inspection Schedules. </a:t>
            </a:r>
            <a:r>
              <a:rPr lang="en-US" sz="2000" dirty="0"/>
              <a:t>Scheduled inspections for equipment and procedures shall be established through the risk assessment of the facility and developed with consideration of the original equipment manufacturer recommendations and other recommendations as required by the authority having jurisdiction.</a:t>
            </a:r>
          </a:p>
          <a:p>
            <a:pPr marL="0" indent="0">
              <a:buNone/>
            </a:pPr>
            <a:endParaRPr lang="en-US" sz="2000" dirty="0"/>
          </a:p>
        </p:txBody>
      </p:sp>
    </p:spTree>
    <p:extLst>
      <p:ext uri="{BB962C8B-B14F-4D97-AF65-F5344CB8AC3E}">
        <p14:creationId xmlns:p14="http://schemas.microsoft.com/office/powerpoint/2010/main" val="14683439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525E7-10A9-4655-9DDE-F100EAF65424}"/>
              </a:ext>
            </a:extLst>
          </p:cNvPr>
          <p:cNvSpPr>
            <a:spLocks noGrp="1"/>
          </p:cNvSpPr>
          <p:nvPr>
            <p:ph idx="1"/>
          </p:nvPr>
        </p:nvSpPr>
        <p:spPr>
          <a:xfrm>
            <a:off x="685800" y="533401"/>
            <a:ext cx="7772400" cy="5715006"/>
          </a:xfrm>
        </p:spPr>
        <p:txBody>
          <a:bodyPr>
            <a:normAutofit/>
          </a:bodyPr>
          <a:lstStyle/>
          <a:p>
            <a:pPr marL="0" indent="0">
              <a:buNone/>
            </a:pPr>
            <a:r>
              <a:rPr lang="en-US" sz="2000" b="1" dirty="0"/>
              <a:t>5.1.14.4.2.5 Qualifications.</a:t>
            </a:r>
          </a:p>
          <a:p>
            <a:pPr marL="344488" indent="-344488">
              <a:buNone/>
            </a:pPr>
            <a:r>
              <a:rPr lang="en-US" sz="2000" b="1" dirty="0"/>
              <a:t>(A) </a:t>
            </a:r>
            <a:r>
              <a:rPr lang="en-US" sz="2000" dirty="0"/>
              <a:t>Persons maintaining these systems shall be qualified to perform these operations.</a:t>
            </a:r>
          </a:p>
          <a:p>
            <a:pPr marL="344488" indent="-344488">
              <a:buNone/>
            </a:pPr>
            <a:r>
              <a:rPr lang="en-US" sz="2000" b="1" dirty="0"/>
              <a:t>(B) </a:t>
            </a:r>
            <a:r>
              <a:rPr lang="en-US" sz="2000" dirty="0"/>
              <a:t>Appropriate qualification shall be demonstrated by any of the following:</a:t>
            </a:r>
          </a:p>
          <a:p>
            <a:pPr marL="344488" indent="-344488">
              <a:buNone/>
            </a:pPr>
            <a:r>
              <a:rPr lang="en-US" sz="2000" dirty="0"/>
              <a:t>(1) A documented training program acceptable to the health care facility by which such persons are employed or contracted to work with specific equipment as installed in that facility</a:t>
            </a:r>
          </a:p>
          <a:p>
            <a:pPr marL="344488" indent="-344488">
              <a:buNone/>
            </a:pPr>
            <a:r>
              <a:rPr lang="en-US" sz="2000" dirty="0"/>
              <a:t>(2) Credentialing to the requirements of ASSE 6040, </a:t>
            </a:r>
            <a:r>
              <a:rPr lang="en-US" sz="2000" i="1" dirty="0"/>
              <a:t>Profes­sional Qualifications Standard for Medical Gas Maintenance Personnel</a:t>
            </a:r>
            <a:r>
              <a:rPr lang="en-US" sz="2000" dirty="0"/>
              <a:t>, and technically competent on the specific equipment as installed in that facility.</a:t>
            </a:r>
          </a:p>
          <a:p>
            <a:pPr marL="344488" indent="-344488">
              <a:buNone/>
            </a:pPr>
            <a:r>
              <a:rPr lang="en-US" sz="2000" dirty="0"/>
              <a:t>(3) Credentialing to the requirements of ASSE 6030, </a:t>
            </a:r>
            <a:r>
              <a:rPr lang="en-US" sz="2000" i="1" dirty="0"/>
              <a:t>Profes­sional Qualifications Standard for Medical Gas Systems Verifiers</a:t>
            </a:r>
            <a:r>
              <a:rPr lang="en-US" sz="2000" dirty="0"/>
              <a:t>, and technically competent on the specific equipment as installed in that facility.</a:t>
            </a:r>
          </a:p>
          <a:p>
            <a:pPr marL="0" indent="0">
              <a:buNone/>
            </a:pPr>
            <a:endParaRPr lang="en-US" sz="2000" dirty="0"/>
          </a:p>
        </p:txBody>
      </p:sp>
    </p:spTree>
    <p:extLst>
      <p:ext uri="{BB962C8B-B14F-4D97-AF65-F5344CB8AC3E}">
        <p14:creationId xmlns:p14="http://schemas.microsoft.com/office/powerpoint/2010/main" val="6037331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17CB-7B34-45CB-9364-AD59F49DFE77}"/>
              </a:ext>
            </a:extLst>
          </p:cNvPr>
          <p:cNvSpPr>
            <a:spLocks noGrp="1"/>
          </p:cNvSpPr>
          <p:nvPr>
            <p:ph idx="1"/>
          </p:nvPr>
        </p:nvSpPr>
        <p:spPr>
          <a:xfrm>
            <a:off x="685800" y="533401"/>
            <a:ext cx="7696200" cy="5715006"/>
          </a:xfrm>
        </p:spPr>
        <p:txBody>
          <a:bodyPr>
            <a:normAutofit/>
          </a:bodyPr>
          <a:lstStyle/>
          <a:p>
            <a:pPr marL="0" indent="0">
              <a:buNone/>
            </a:pPr>
            <a:r>
              <a:rPr lang="en-US" sz="2200" b="1" dirty="0"/>
              <a:t>5.1.14.4.3 </a:t>
            </a:r>
            <a:r>
              <a:rPr lang="en-US" sz="2200" b="1" dirty="0">
                <a:hlinkClick r:id="rId2"/>
              </a:rPr>
              <a:t>*</a:t>
            </a:r>
            <a:r>
              <a:rPr lang="en-US" sz="2200" b="1" dirty="0"/>
              <a:t>  Inspection and Testing Operations.</a:t>
            </a:r>
          </a:p>
          <a:p>
            <a:pPr marL="0" indent="0">
              <a:buNone/>
            </a:pPr>
            <a:r>
              <a:rPr lang="en-US" sz="2200" b="1" dirty="0"/>
              <a:t>5.1.14.4.3.1 Manufactured Assemblies Employing Flexible Connection(s) Between the User Terminal and the Piping System.</a:t>
            </a:r>
          </a:p>
          <a:p>
            <a:pPr marL="401638" indent="-401638">
              <a:buNone/>
            </a:pPr>
            <a:r>
              <a:rPr lang="en-US" sz="2200" b="1" dirty="0"/>
              <a:t>(A) </a:t>
            </a:r>
            <a:r>
              <a:rPr lang="en-US" sz="2200" dirty="0"/>
              <a:t>Nonstationary booms and articulating assemblies, other than head walls utilizing flexible connectors, shall be tested for leaks, per manufacturer’s recommendations, every 18 months or at a duration as determined by a risk assessment.</a:t>
            </a:r>
          </a:p>
          <a:p>
            <a:pPr marL="0" indent="0">
              <a:buNone/>
            </a:pPr>
            <a:r>
              <a:rPr lang="en-US" sz="2200" b="1" dirty="0"/>
              <a:t>5.1.14.5.2 </a:t>
            </a:r>
            <a:r>
              <a:rPr lang="en-US" sz="2200" dirty="0"/>
              <a:t>Labels for shutoff valves shall be in accordance with </a:t>
            </a:r>
            <a:r>
              <a:rPr lang="en-US" sz="2200" dirty="0">
                <a:hlinkClick r:id="rId3"/>
              </a:rPr>
              <a:t>5.1.11.2</a:t>
            </a:r>
            <a:r>
              <a:rPr lang="en-US" sz="2200" dirty="0"/>
              <a:t> and updated when modifications are made changing the areas served.</a:t>
            </a:r>
          </a:p>
          <a:p>
            <a:pPr marL="0" indent="0">
              <a:buNone/>
            </a:pPr>
            <a:r>
              <a:rPr lang="en-US" sz="2200" b="1" dirty="0"/>
              <a:t>5.1.14.7.4 </a:t>
            </a:r>
            <a:r>
              <a:rPr lang="en-US" sz="2200" dirty="0"/>
              <a:t>Central supply systems for nonflammable medical gases shall conform to the following:</a:t>
            </a:r>
          </a:p>
          <a:p>
            <a:pPr marL="0" indent="0">
              <a:buNone/>
            </a:pPr>
            <a:r>
              <a:rPr lang="en-US" sz="2200" dirty="0"/>
              <a:t>(1) They shall be inspected annually.</a:t>
            </a:r>
          </a:p>
          <a:p>
            <a:pPr marL="0" indent="0">
              <a:buNone/>
            </a:pPr>
            <a:endParaRPr lang="en-US" sz="2200" dirty="0"/>
          </a:p>
        </p:txBody>
      </p:sp>
    </p:spTree>
    <p:extLst>
      <p:ext uri="{BB962C8B-B14F-4D97-AF65-F5344CB8AC3E}">
        <p14:creationId xmlns:p14="http://schemas.microsoft.com/office/powerpoint/2010/main" val="3753201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C73DEE-EE66-4C5F-AB2D-DC167467F740}"/>
              </a:ext>
            </a:extLst>
          </p:cNvPr>
          <p:cNvSpPr>
            <a:spLocks noGrp="1"/>
          </p:cNvSpPr>
          <p:nvPr>
            <p:ph idx="1"/>
          </p:nvPr>
        </p:nvSpPr>
        <p:spPr>
          <a:xfrm>
            <a:off x="609600" y="685801"/>
            <a:ext cx="7772400" cy="5562606"/>
          </a:xfrm>
        </p:spPr>
        <p:txBody>
          <a:bodyPr>
            <a:noAutofit/>
          </a:bodyPr>
          <a:lstStyle/>
          <a:p>
            <a:pPr marL="344488" indent="-344488">
              <a:buNone/>
            </a:pPr>
            <a:r>
              <a:rPr lang="en-US" sz="2000" dirty="0"/>
              <a:t>(2) They shall be maintained by a qualified representative of the equipment owner.</a:t>
            </a:r>
          </a:p>
          <a:p>
            <a:pPr marL="344488" indent="-344488">
              <a:buNone/>
            </a:pPr>
            <a:r>
              <a:rPr lang="en-US" sz="2000" dirty="0"/>
              <a:t>(3) A record of the annual inspection shall be available for review by the authority having jurisdiction.</a:t>
            </a:r>
          </a:p>
          <a:p>
            <a:pPr marL="0" indent="0">
              <a:buNone/>
            </a:pPr>
            <a:r>
              <a:rPr lang="en-US" sz="2000" b="1" dirty="0"/>
              <a:t>5.1.14.7.8 </a:t>
            </a:r>
            <a:r>
              <a:rPr lang="en-US" sz="2000" dirty="0"/>
              <a:t>Audible and visual alarm indicators shall meet the following requirements:</a:t>
            </a:r>
          </a:p>
          <a:p>
            <a:pPr marL="344488" indent="-344488">
              <a:buNone/>
            </a:pPr>
            <a:r>
              <a:rPr lang="en-US" sz="2000" dirty="0"/>
              <a:t>(1) They shall be periodically tested to determine that they are functioning properly.</a:t>
            </a:r>
          </a:p>
          <a:p>
            <a:pPr marL="344488" indent="-344488">
              <a:buNone/>
            </a:pPr>
            <a:r>
              <a:rPr lang="en-US" sz="2000" dirty="0"/>
              <a:t>(2) Records of the test shall be maintained until the next test is performed.</a:t>
            </a:r>
          </a:p>
          <a:p>
            <a:pPr marL="0" indent="0">
              <a:buNone/>
            </a:pPr>
            <a:r>
              <a:rPr lang="en-US" sz="2000" b="1" dirty="0"/>
              <a:t>5.1.14.7.10 </a:t>
            </a:r>
            <a:r>
              <a:rPr lang="en-US" sz="2000" dirty="0"/>
              <a:t>Where oxygen central supply systems using concentrators are used and one or more of the three sources is a cylinder header, the facility shall establish procedures to ensure the facility is always provided with one average day’s supply of oxygen meeting the supply system product purity specification in reserve, as follows:</a:t>
            </a:r>
          </a:p>
          <a:p>
            <a:pPr marL="0" indent="0">
              <a:buNone/>
            </a:pPr>
            <a:endParaRPr lang="en-US" sz="2000" dirty="0"/>
          </a:p>
        </p:txBody>
      </p:sp>
    </p:spTree>
    <p:extLst>
      <p:ext uri="{BB962C8B-B14F-4D97-AF65-F5344CB8AC3E}">
        <p14:creationId xmlns:p14="http://schemas.microsoft.com/office/powerpoint/2010/main" val="10422940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BF13C5-492C-4A5B-9DE2-8CA98D02349A}"/>
              </a:ext>
            </a:extLst>
          </p:cNvPr>
          <p:cNvSpPr>
            <a:spLocks noGrp="1"/>
          </p:cNvSpPr>
          <p:nvPr>
            <p:ph idx="1"/>
          </p:nvPr>
        </p:nvSpPr>
        <p:spPr>
          <a:xfrm>
            <a:off x="685800" y="685801"/>
            <a:ext cx="7772400" cy="5562606"/>
          </a:xfrm>
        </p:spPr>
        <p:txBody>
          <a:bodyPr>
            <a:normAutofit/>
          </a:bodyPr>
          <a:lstStyle/>
          <a:p>
            <a:pPr marL="344488" indent="-344488">
              <a:buNone/>
            </a:pPr>
            <a:r>
              <a:rPr lang="en-US" sz="2200" dirty="0"/>
              <a:t>(1) The facility shall establish a minimum cylinder pressure that will permit one average day’s supply. That value will be included as part of the standard operating procedure for the oxygen supply system.</a:t>
            </a:r>
          </a:p>
          <a:p>
            <a:pPr marL="344488" indent="-344488">
              <a:buNone/>
            </a:pPr>
            <a:r>
              <a:rPr lang="en-US" sz="2200" dirty="0"/>
              <a:t>(2) The cylinders shall be inspected daily and any loss of pressure noted.</a:t>
            </a:r>
          </a:p>
          <a:p>
            <a:pPr marL="344488" indent="-344488">
              <a:buNone/>
            </a:pPr>
            <a:r>
              <a:rPr lang="en-US" sz="2200" dirty="0"/>
              <a:t>(3) When the cylinders are found to have lost pressure due to use or leakage and thus are below the pre-established pressure, the cylinders shall be exchanged.</a:t>
            </a:r>
          </a:p>
          <a:p>
            <a:pPr marL="0" indent="0">
              <a:buNone/>
            </a:pPr>
            <a:r>
              <a:rPr lang="en-US" sz="2200" b="1" dirty="0"/>
              <a:t>5.1.14.7.11 </a:t>
            </a:r>
            <a:r>
              <a:rPr lang="en-US" sz="2200" b="1" dirty="0">
                <a:hlinkClick r:id="rId2"/>
              </a:rPr>
              <a:t>*</a:t>
            </a:r>
            <a:r>
              <a:rPr lang="en-US" sz="2200" b="1" dirty="0"/>
              <a:t> </a:t>
            </a:r>
            <a:r>
              <a:rPr lang="en-US" sz="2200" dirty="0"/>
              <a:t>Access to valves and alarms shall be made part of the standard operating procedures for the facility and shall include the following:</a:t>
            </a:r>
          </a:p>
          <a:p>
            <a:pPr marL="344488" indent="-344488">
              <a:buNone/>
            </a:pPr>
            <a:r>
              <a:rPr lang="en-US" sz="2200" dirty="0"/>
              <a:t>(1) No items are to be placed in front of or affixed to any alarm panel that would restrict the view or diminish the sound of the alarm.</a:t>
            </a:r>
          </a:p>
          <a:p>
            <a:pPr marL="0" indent="0">
              <a:buNone/>
            </a:pPr>
            <a:endParaRPr lang="en-US" sz="2200" dirty="0"/>
          </a:p>
        </p:txBody>
      </p:sp>
    </p:spTree>
    <p:extLst>
      <p:ext uri="{BB962C8B-B14F-4D97-AF65-F5344CB8AC3E}">
        <p14:creationId xmlns:p14="http://schemas.microsoft.com/office/powerpoint/2010/main" val="40562397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4B7F12-0823-477B-BBC1-E4FE493ECEA5}"/>
              </a:ext>
            </a:extLst>
          </p:cNvPr>
          <p:cNvSpPr>
            <a:spLocks noGrp="1"/>
          </p:cNvSpPr>
          <p:nvPr>
            <p:ph idx="1"/>
          </p:nvPr>
        </p:nvSpPr>
        <p:spPr>
          <a:xfrm>
            <a:off x="685800" y="914399"/>
            <a:ext cx="7696200" cy="5334007"/>
          </a:xfrm>
        </p:spPr>
        <p:txBody>
          <a:bodyPr>
            <a:normAutofit/>
          </a:bodyPr>
          <a:lstStyle/>
          <a:p>
            <a:pPr marL="344488" indent="-344488">
              <a:buNone/>
            </a:pPr>
            <a:r>
              <a:rPr lang="en-US" sz="2200" dirty="0"/>
              <a:t>(2) Valves in secured areas are to be specified as follows:</a:t>
            </a:r>
          </a:p>
          <a:p>
            <a:pPr marL="344488" indent="-344488">
              <a:buNone/>
            </a:pPr>
            <a:r>
              <a:rPr lang="en-US" sz="2200" dirty="0"/>
              <a:t>(a)</a:t>
            </a:r>
            <a:r>
              <a:rPr lang="en-US" sz="2200" dirty="0">
                <a:hlinkClick r:id="rId2"/>
              </a:rPr>
              <a:t>*</a:t>
            </a:r>
            <a:r>
              <a:rPr lang="en-US" sz="2200" dirty="0"/>
              <a:t> The valve is visible from the intended operator's position.</a:t>
            </a:r>
          </a:p>
          <a:p>
            <a:pPr marL="344488" indent="-344488">
              <a:buNone/>
            </a:pPr>
            <a:r>
              <a:rPr lang="en-US" sz="2200" dirty="0"/>
              <a:t>(b) The valve is operable with no more than ordinary aids, such as a ladder.</a:t>
            </a:r>
          </a:p>
          <a:p>
            <a:pPr marL="344488" indent="-344488">
              <a:buNone/>
            </a:pPr>
            <a:r>
              <a:rPr lang="en-US" sz="2200" dirty="0"/>
              <a:t>(c) If the valve is provided with security hardware, such hardware is visible and readily removeable when needed.</a:t>
            </a:r>
          </a:p>
          <a:p>
            <a:pPr marL="0" indent="0">
              <a:buNone/>
            </a:pPr>
            <a:endParaRPr lang="en-US" sz="2200" dirty="0"/>
          </a:p>
        </p:txBody>
      </p:sp>
    </p:spTree>
    <p:extLst>
      <p:ext uri="{BB962C8B-B14F-4D97-AF65-F5344CB8AC3E}">
        <p14:creationId xmlns:p14="http://schemas.microsoft.com/office/powerpoint/2010/main" val="291936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able&#10;&#10;Description automatically generated">
            <a:extLst>
              <a:ext uri="{FF2B5EF4-FFF2-40B4-BE49-F238E27FC236}">
                <a16:creationId xmlns:a16="http://schemas.microsoft.com/office/drawing/2014/main" id="{1E98C389-F489-480F-897B-8BA6656015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0577" y="228600"/>
            <a:ext cx="6042845" cy="6002505"/>
          </a:xfrm>
          <a:prstGeom prst="rect">
            <a:avLst/>
          </a:prstGeom>
        </p:spPr>
      </p:pic>
    </p:spTree>
    <p:extLst>
      <p:ext uri="{BB962C8B-B14F-4D97-AF65-F5344CB8AC3E}">
        <p14:creationId xmlns:p14="http://schemas.microsoft.com/office/powerpoint/2010/main" val="21793251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8874"/>
            <a:ext cx="8229600" cy="5447290"/>
          </a:xfrm>
        </p:spPr>
        <p:txBody>
          <a:bodyPr>
            <a:normAutofit/>
          </a:bodyPr>
          <a:lstStyle/>
          <a:p>
            <a:pPr marL="0" indent="0">
              <a:buNone/>
            </a:pPr>
            <a:r>
              <a:rPr lang="en-US" sz="2200" dirty="0"/>
              <a:t>5.2.1.2 Category 2 piped gas or piped vacuum system requirements shall be permitted when all of the following criteria are met:</a:t>
            </a:r>
          </a:p>
          <a:p>
            <a:pPr marL="344488" indent="-344488">
              <a:buNone/>
            </a:pPr>
            <a:r>
              <a:rPr lang="en-US" sz="2200" dirty="0"/>
              <a:t>(1) Only moderate sedation; minimal sedation, as defined in 3.3.65.3 and 3.3.65.4; or no sedation is performed. Deep sedation and general anesthesia shall not be permitted.</a:t>
            </a:r>
          </a:p>
          <a:p>
            <a:pPr marL="0" indent="0">
              <a:buNone/>
            </a:pPr>
            <a:r>
              <a:rPr lang="en-US" sz="2200" dirty="0"/>
              <a:t>5.2.3.6 </a:t>
            </a:r>
            <a:r>
              <a:rPr lang="en-US" sz="2200" u="sng" dirty="0"/>
              <a:t>Oxygen supply systems using concentrators shall be permitted to consist of two sources, one of which shall be a cylinder header with sufficient cylinder connections for one average day’s supply</a:t>
            </a:r>
            <a:r>
              <a:rPr lang="en-US" sz="2200" dirty="0"/>
              <a:t>.</a:t>
            </a:r>
          </a:p>
          <a:p>
            <a:pPr marL="0" indent="0">
              <a:buNone/>
            </a:pPr>
            <a:r>
              <a:rPr lang="en-US" sz="2200" dirty="0"/>
              <a:t>5.2.3.7 </a:t>
            </a:r>
            <a:r>
              <a:rPr lang="en-US" sz="2200" u="sng" dirty="0"/>
              <a:t>Category 2 Medical–Surgical Vacuum. Category 2 systems shall comply with 5.1.3.7, except as follows:</a:t>
            </a:r>
          </a:p>
          <a:p>
            <a:pPr marL="344488" indent="-344488">
              <a:buNone/>
            </a:pPr>
            <a:r>
              <a:rPr lang="en-US" sz="2200" u="sng" dirty="0"/>
              <a:t>(1) Medical–surgical vacuum systems shall be permitted to be simplex</a:t>
            </a:r>
            <a:r>
              <a:rPr lang="en-US" sz="2200" dirty="0"/>
              <a:t>.</a:t>
            </a:r>
          </a:p>
        </p:txBody>
      </p:sp>
    </p:spTree>
    <p:extLst>
      <p:ext uri="{BB962C8B-B14F-4D97-AF65-F5344CB8AC3E}">
        <p14:creationId xmlns:p14="http://schemas.microsoft.com/office/powerpoint/2010/main" val="39489521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2200" dirty="0"/>
              <a:t>5.2.3.8 Category 2 WAGD. Category 2 systems shall comply with 5.1.3.8, except as follows:</a:t>
            </a:r>
          </a:p>
          <a:p>
            <a:pPr marL="514350" indent="-514350">
              <a:buAutoNum type="arabicParenBoth"/>
            </a:pPr>
            <a:r>
              <a:rPr lang="en-US" sz="2200" u="sng" dirty="0"/>
              <a:t>Medical WAGD pumps shall be permitted to be simplex.</a:t>
            </a:r>
          </a:p>
          <a:p>
            <a:pPr marL="0" indent="0">
              <a:buNone/>
            </a:pPr>
            <a:r>
              <a:rPr lang="en-US" sz="2200" dirty="0"/>
              <a:t>5.2.9 Warning Systems (Category 2). Warning systems associated with Category 2 systems shall provide the master, area, and local alarm functions of a Category 1 system as required in 5.1.9, except as follows:</a:t>
            </a:r>
          </a:p>
          <a:p>
            <a:pPr marL="344488" indent="-344488">
              <a:buNone/>
            </a:pPr>
            <a:r>
              <a:rPr lang="en-US" sz="2200" dirty="0"/>
              <a:t>(1) </a:t>
            </a:r>
            <a:r>
              <a:rPr lang="en-US" sz="2200" u="sng" dirty="0"/>
              <a:t>Warning systems shall be permitted to be a single alarm panel.</a:t>
            </a:r>
          </a:p>
          <a:p>
            <a:pPr marL="344488" indent="-344488">
              <a:buNone/>
            </a:pPr>
            <a:r>
              <a:rPr lang="en-US" sz="2200" dirty="0"/>
              <a:t>(2) The alarm panel shall be located in an area of continuous surveillance while the facility is in operation.</a:t>
            </a:r>
          </a:p>
          <a:p>
            <a:pPr marL="344488" indent="-344488">
              <a:buNone/>
            </a:pPr>
            <a:r>
              <a:rPr lang="en-US" sz="2200" dirty="0"/>
              <a:t>(3) Pressure and vacuum switches/sensors shall be mounted at the source equipment with a pressure indicator at the master alarm panel.</a:t>
            </a:r>
          </a:p>
        </p:txBody>
      </p:sp>
    </p:spTree>
    <p:extLst>
      <p:ext uri="{BB962C8B-B14F-4D97-AF65-F5344CB8AC3E}">
        <p14:creationId xmlns:p14="http://schemas.microsoft.com/office/powerpoint/2010/main" val="3889140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5.3.1.2 Category 3 piped gas and vacuum systems shall be permitted when all of the following criteria are met:</a:t>
            </a:r>
          </a:p>
          <a:p>
            <a:pPr marL="344488" indent="-344488">
              <a:buNone/>
            </a:pPr>
            <a:r>
              <a:rPr lang="en-US" sz="2200" dirty="0"/>
              <a:t>(1) Only moderate sedation; minimal sedation, as defined in 3.3.65.3 and 3.3.65.4; or no sedation is performed. Deep sedation and general anesthesia are not performed.</a:t>
            </a:r>
          </a:p>
          <a:p>
            <a:pPr marL="0" indent="0">
              <a:buNone/>
            </a:pPr>
            <a:r>
              <a:rPr lang="en-US" sz="2200" dirty="0"/>
              <a:t>5.3.3.6.1 Medical Air Supply Systems. Category 3 systems shall comply with 5.1.3.5 and 5.1.3.6, except as follows:</a:t>
            </a:r>
          </a:p>
          <a:p>
            <a:pPr marL="344488" indent="-344488">
              <a:buNone/>
            </a:pPr>
            <a:r>
              <a:rPr lang="en-US" sz="2200" dirty="0"/>
              <a:t>(1) </a:t>
            </a:r>
            <a:r>
              <a:rPr lang="en-US" sz="2200" u="sng" dirty="0"/>
              <a:t>Medical air compressors, dryers, aftercoolers, filters, and regulators shall be permitted to be simplex</a:t>
            </a:r>
            <a:r>
              <a:rPr lang="en-US" sz="2200" dirty="0"/>
              <a:t>.</a:t>
            </a:r>
          </a:p>
          <a:p>
            <a:pPr marL="0" indent="0">
              <a:buNone/>
            </a:pPr>
            <a:r>
              <a:rPr lang="en-US" sz="2200" dirty="0"/>
              <a:t>5.3.3.7 Medical–Surgical Vacuum. Category 3 systems shall comply with 5.1.3.7, except as follows:</a:t>
            </a:r>
          </a:p>
          <a:p>
            <a:pPr marL="0" indent="0">
              <a:buNone/>
            </a:pPr>
            <a:r>
              <a:rPr lang="en-US" sz="2200" dirty="0"/>
              <a:t>(1) </a:t>
            </a:r>
            <a:r>
              <a:rPr lang="en-US" sz="2200" u="sng" dirty="0"/>
              <a:t>Medical–surgical vacuum systems shall be permitted to be simplex</a:t>
            </a:r>
            <a:r>
              <a:rPr lang="en-US" sz="2200" dirty="0"/>
              <a:t>.</a:t>
            </a:r>
          </a:p>
        </p:txBody>
      </p:sp>
    </p:spTree>
    <p:extLst>
      <p:ext uri="{BB962C8B-B14F-4D97-AF65-F5344CB8AC3E}">
        <p14:creationId xmlns:p14="http://schemas.microsoft.com/office/powerpoint/2010/main" val="148075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200" dirty="0"/>
              <a:t>5.3.3.8 WAGD. Category 3 systems shall comply with 5.1.3.8, except as follows:</a:t>
            </a:r>
          </a:p>
          <a:p>
            <a:pPr marL="457200" indent="-457200">
              <a:buAutoNum type="arabicParenBoth"/>
            </a:pPr>
            <a:r>
              <a:rPr lang="en-US" sz="2200" u="sng" dirty="0"/>
              <a:t>Medical WAGD pumps shall be permitted to be simplex</a:t>
            </a:r>
            <a:r>
              <a:rPr lang="en-US" sz="2200" dirty="0"/>
              <a:t>.</a:t>
            </a:r>
          </a:p>
          <a:p>
            <a:pPr marL="0" indent="0">
              <a:buNone/>
            </a:pPr>
            <a:r>
              <a:rPr lang="en-US" sz="2200" dirty="0"/>
              <a:t>5.3.9 Warning Systems. Warning systems associated with Category 3 systems shall provide the master, area, and local alarm functions of a Category 1 system as required in 5.1.9, except as follows:</a:t>
            </a:r>
          </a:p>
          <a:p>
            <a:pPr marL="344488" indent="-344488">
              <a:buNone/>
            </a:pPr>
            <a:r>
              <a:rPr lang="en-US" sz="2200" dirty="0"/>
              <a:t>(1) </a:t>
            </a:r>
            <a:r>
              <a:rPr lang="en-US" sz="2200" u="sng" dirty="0"/>
              <a:t>Warning systems shall be permitted to be a single alarm panel</a:t>
            </a:r>
            <a:r>
              <a:rPr lang="en-US" sz="2200" dirty="0"/>
              <a:t>.</a:t>
            </a:r>
          </a:p>
          <a:p>
            <a:pPr marL="344488" indent="-344488">
              <a:buNone/>
            </a:pPr>
            <a:r>
              <a:rPr lang="en-US" sz="2200" dirty="0"/>
              <a:t>(2) The alarm panel shall be located in an area of continuous surveillance while the facility is in operation.</a:t>
            </a:r>
          </a:p>
          <a:p>
            <a:pPr marL="344488" indent="-344488">
              <a:buNone/>
            </a:pPr>
            <a:r>
              <a:rPr lang="en-US" sz="2200" dirty="0"/>
              <a:t>(3) Pressure and vacuum switches/sensors shall be mounted at the source equipment with a pressure indicator at the master alarm panel.</a:t>
            </a:r>
          </a:p>
        </p:txBody>
      </p:sp>
    </p:spTree>
    <p:extLst>
      <p:ext uri="{BB962C8B-B14F-4D97-AF65-F5344CB8AC3E}">
        <p14:creationId xmlns:p14="http://schemas.microsoft.com/office/powerpoint/2010/main" val="3218298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5.1.12.2.4 Initial Cross-Connection Test. It shall be determined that no cross-connections exist between the various medical gas and vacuum piping systems.</a:t>
            </a:r>
          </a:p>
          <a:p>
            <a:pPr marL="0" indent="0">
              <a:buNone/>
            </a:pPr>
            <a:r>
              <a:rPr lang="en-US" sz="2200" dirty="0"/>
              <a:t>5.1.12.2.4.1 All piping systems shall be reduced to atmospheric pressure.</a:t>
            </a:r>
          </a:p>
          <a:p>
            <a:pPr marL="0" indent="0">
              <a:buNone/>
            </a:pPr>
            <a:r>
              <a:rPr lang="en-US" sz="2200" dirty="0"/>
              <a:t>5.1.12.2.4.2 Sources of test gas </a:t>
            </a:r>
            <a:r>
              <a:rPr lang="en-US" sz="2200" u="sng" dirty="0"/>
              <a:t>shall be disconnected from all piping systems, except for the one system being tested.</a:t>
            </a:r>
          </a:p>
          <a:p>
            <a:pPr marL="0" indent="0">
              <a:buNone/>
            </a:pPr>
            <a:r>
              <a:rPr lang="en-US" sz="2200" dirty="0"/>
              <a:t>5.1.12.2.4.3 The system under test </a:t>
            </a:r>
            <a:r>
              <a:rPr lang="en-US" sz="2200" u="sng" dirty="0"/>
              <a:t>shall be charged with oil-free, dry nitrogen NF to a gauge pressure of 345 kPa (50 psi).</a:t>
            </a:r>
          </a:p>
          <a:p>
            <a:pPr marL="0" indent="0">
              <a:buNone/>
            </a:pPr>
            <a:r>
              <a:rPr lang="en-US" sz="2200" dirty="0"/>
              <a:t>5.1.12.2.4.4 After the installation of the individual faceplates with appropriate adapters matching outlet/inlet labels, each individual outlet/inlet in each installed medical gas and vacuum piping system shall be checked to determine that the test gas is being dispensed only from the piping system being tested.</a:t>
            </a:r>
          </a:p>
        </p:txBody>
      </p:sp>
    </p:spTree>
    <p:extLst>
      <p:ext uri="{BB962C8B-B14F-4D97-AF65-F5344CB8AC3E}">
        <p14:creationId xmlns:p14="http://schemas.microsoft.com/office/powerpoint/2010/main" val="1376178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6F20A60-D749-41FE-91EB-C53D26A0793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5325" y="685800"/>
            <a:ext cx="5253350" cy="5440363"/>
          </a:xfrm>
        </p:spPr>
      </p:pic>
    </p:spTree>
    <p:extLst>
      <p:ext uri="{BB962C8B-B14F-4D97-AF65-F5344CB8AC3E}">
        <p14:creationId xmlns:p14="http://schemas.microsoft.com/office/powerpoint/2010/main" val="1758173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able&#10;&#10;Description automatically generated">
            <a:extLst>
              <a:ext uri="{FF2B5EF4-FFF2-40B4-BE49-F238E27FC236}">
                <a16:creationId xmlns:a16="http://schemas.microsoft.com/office/drawing/2014/main" id="{942E6863-E212-4333-B90A-F4E1029203A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2886" y="457200"/>
            <a:ext cx="3898228" cy="5668963"/>
          </a:xfrm>
        </p:spPr>
      </p:pic>
    </p:spTree>
    <p:extLst>
      <p:ext uri="{BB962C8B-B14F-4D97-AF65-F5344CB8AC3E}">
        <p14:creationId xmlns:p14="http://schemas.microsoft.com/office/powerpoint/2010/main" val="580227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buNone/>
            </a:pPr>
            <a:r>
              <a:rPr lang="en-US" sz="1800" dirty="0">
                <a:latin typeface="+mj-lt"/>
              </a:rPr>
              <a:t>5.1.12.2.4.5 The cross-connection test referenced in 5.1.12.2.4 shall be repeated for each installed medical gas and vacuum piping system.</a:t>
            </a:r>
          </a:p>
          <a:p>
            <a:pPr marL="0" indent="0">
              <a:buNone/>
            </a:pPr>
            <a:r>
              <a:rPr lang="en-US" sz="1800" dirty="0">
                <a:latin typeface="+mj-lt"/>
              </a:rPr>
              <a:t>5.1.12.2.4.6 The proper labeling and identification of system outlets/inlets shall be confirmed during these tests.</a:t>
            </a:r>
          </a:p>
          <a:p>
            <a:pPr marL="0" indent="0" algn="l">
              <a:buNone/>
            </a:pPr>
            <a:r>
              <a:rPr lang="en-US" sz="1800" b="1" i="0" dirty="0">
                <a:solidFill>
                  <a:srgbClr val="000000"/>
                </a:solidFill>
                <a:effectLst/>
                <a:latin typeface="+mj-lt"/>
              </a:rPr>
              <a:t>5.1.12.2.5 Initial Piping Purge Test.</a:t>
            </a:r>
          </a:p>
          <a:p>
            <a:pPr marL="0" indent="0" algn="l">
              <a:buNone/>
            </a:pPr>
            <a:r>
              <a:rPr lang="en-US" sz="1800" b="0" i="0" dirty="0">
                <a:solidFill>
                  <a:srgbClr val="606060"/>
                </a:solidFill>
                <a:effectLst/>
                <a:latin typeface="+mj-lt"/>
              </a:rPr>
              <a:t>The outlets in each medical gas piping system shall be purged to remove any particulate matter from the distribution piping.</a:t>
            </a:r>
          </a:p>
          <a:p>
            <a:pPr marL="0" indent="0">
              <a:buNone/>
            </a:pPr>
            <a:r>
              <a:rPr lang="en-US" sz="1800" dirty="0">
                <a:latin typeface="+mj-lt"/>
              </a:rPr>
              <a:t>5.1.12.2.5.1 Using appropriate adapters, each outlet shall be purged with an intermittent high-volume flow of test gas until the purge produces no discoloration in a clean white cloth.</a:t>
            </a:r>
          </a:p>
          <a:p>
            <a:pPr marL="0" indent="0">
              <a:buNone/>
            </a:pPr>
            <a:r>
              <a:rPr lang="en-US" sz="1800" dirty="0">
                <a:latin typeface="+mj-lt"/>
              </a:rPr>
              <a:t>5.1.12.2.5.2 The purging required in 5.1.12.2.5.1 shall be started at the closest outlet/inlet to the zone valve and continue to the furthest outlet/inlet within the zone.</a:t>
            </a:r>
          </a:p>
          <a:p>
            <a:pPr marL="0" indent="0">
              <a:buNone/>
            </a:pPr>
            <a:r>
              <a:rPr lang="en-US" sz="1800" dirty="0">
                <a:latin typeface="+mj-lt"/>
              </a:rPr>
              <a:t>5.1.12.2.6 Standing Pressure Test for Positive Pressure Medical Gas Piping. After successful completion of the initial pressure tests under 5.1.12.2.3, medical gas distribution piping shall be subject to a standing pressure test.</a:t>
            </a:r>
          </a:p>
        </p:txBody>
      </p:sp>
    </p:spTree>
    <p:extLst>
      <p:ext uri="{BB962C8B-B14F-4D97-AF65-F5344CB8AC3E}">
        <p14:creationId xmlns:p14="http://schemas.microsoft.com/office/powerpoint/2010/main" val="3194020107"/>
      </p:ext>
    </p:extLst>
  </p:cSld>
  <p:clrMapOvr>
    <a:masterClrMapping/>
  </p:clrMapOvr>
</p:sld>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1" Type="http://schemas.openxmlformats.org/officeDocument/2006/relationships/image" Target="../media/image2.jpeg"/></Relationships>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UA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A Background" id="{F14A7940-12C2-4347-AC88-02B25961C95F}" vid="{BE418033-B445-4759-AB8D-A3133E9941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UA Background</Template>
  <TotalTime>357</TotalTime>
  <Words>3081</Words>
  <Application>Microsoft Office PowerPoint</Application>
  <PresentationFormat>On-screen Show (4:3)</PresentationFormat>
  <Paragraphs>250</Paragraphs>
  <Slides>53</Slides>
  <Notes>0</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53</vt:i4>
      </vt:variant>
    </vt:vector>
  </HeadingPairs>
  <TitlesOfParts>
    <vt:vector size="64" baseType="lpstr">
      <vt:lpstr>Arial</vt:lpstr>
      <vt:lpstr>Calibri</vt:lpstr>
      <vt:lpstr>Constantia</vt:lpstr>
      <vt:lpstr>Wingdings 2</vt:lpstr>
      <vt:lpstr>UA Background</vt:lpstr>
      <vt:lpstr>Office Theme</vt:lpstr>
      <vt:lpstr>2_Office Theme</vt:lpstr>
      <vt:lpstr>1_Office Theme</vt:lpstr>
      <vt:lpstr>Flow</vt:lpstr>
      <vt:lpstr>1_Flow</vt:lpstr>
      <vt:lpstr>2_Flow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UA Local 190 JATC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Randall Whitaker</dc:creator>
  <cp:lastModifiedBy>Alexis Strickland</cp:lastModifiedBy>
  <cp:revision>20</cp:revision>
  <dcterms:created xsi:type="dcterms:W3CDTF">2018-02-22T13:40:53Z</dcterms:created>
  <dcterms:modified xsi:type="dcterms:W3CDTF">2022-07-08T18:04:26Z</dcterms:modified>
</cp:coreProperties>
</file>