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45.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2" r:id="rId2"/>
    <p:sldMasterId id="2147483706" r:id="rId3"/>
    <p:sldMasterId id="2147483715" r:id="rId4"/>
    <p:sldMasterId id="2147483724" r:id="rId5"/>
    <p:sldMasterId id="2147483726" r:id="rId6"/>
    <p:sldMasterId id="2147483728" r:id="rId7"/>
  </p:sldMasterIdLst>
  <p:sldIdLst>
    <p:sldId id="265" r:id="rId8"/>
    <p:sldId id="256" r:id="rId9"/>
    <p:sldId id="258" r:id="rId10"/>
    <p:sldId id="264" r:id="rId11"/>
    <p:sldId id="263" r:id="rId12"/>
    <p:sldId id="262" r:id="rId13"/>
    <p:sldId id="261" r:id="rId14"/>
    <p:sldId id="260" r:id="rId15"/>
    <p:sldId id="259" r:id="rId16"/>
    <p:sldId id="257" r:id="rId17"/>
    <p:sldId id="374" r:id="rId18"/>
    <p:sldId id="462" r:id="rId19"/>
    <p:sldId id="463" r:id="rId20"/>
    <p:sldId id="271" r:id="rId21"/>
    <p:sldId id="270" r:id="rId22"/>
    <p:sldId id="269" r:id="rId23"/>
    <p:sldId id="376" r:id="rId24"/>
    <p:sldId id="461" r:id="rId25"/>
    <p:sldId id="267" r:id="rId26"/>
    <p:sldId id="268" r:id="rId27"/>
    <p:sldId id="266" r:id="rId28"/>
    <p:sldId id="273" r:id="rId29"/>
    <p:sldId id="272" r:id="rId30"/>
    <p:sldId id="274" r:id="rId31"/>
    <p:sldId id="275" r:id="rId32"/>
    <p:sldId id="380"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144080-319F-4338-973A-C86E8C17AC4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178982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44080-319F-4338-973A-C86E8C17AC4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104320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44080-319F-4338-973A-C86E8C17AC4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92544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r>
              <a:rPr lang="en-US"/>
              <a:t>Click icon to add online image</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DB144080-319F-4338-973A-C86E8C17AC4E}"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9906A6E-AF17-4322-8207-072123A6C11C}" type="slidenum">
              <a:rPr lang="en-US" smtClean="0"/>
              <a:t>‹#›</a:t>
            </a:fld>
            <a:endParaRPr lang="en-US"/>
          </a:p>
        </p:txBody>
      </p:sp>
    </p:spTree>
    <p:extLst>
      <p:ext uri="{BB962C8B-B14F-4D97-AF65-F5344CB8AC3E}">
        <p14:creationId xmlns:p14="http://schemas.microsoft.com/office/powerpoint/2010/main" val="2582573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DB144080-319F-4338-973A-C86E8C17AC4E}" type="datetimeFigureOut">
              <a:rPr lang="en-US" smtClean="0"/>
              <a:t>7/8/2022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9906A6E-AF17-4322-8207-072123A6C11C}" type="slidenum">
              <a:rPr lang="en-US" smtClean="0"/>
              <a:t>‹#›</a:t>
            </a:fld>
            <a:endParaRPr lang="en-US"/>
          </a:p>
        </p:txBody>
      </p:sp>
    </p:spTree>
    <p:extLst>
      <p:ext uri="{BB962C8B-B14F-4D97-AF65-F5344CB8AC3E}">
        <p14:creationId xmlns:p14="http://schemas.microsoft.com/office/powerpoint/2010/main" val="45678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2767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1572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363477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86494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77F8B-9406-9742-9888-B31FD2106918}" type="datetimeFigureOut">
              <a:rPr lang="en-US" smtClean="0"/>
              <a:pPr/>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170453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60207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44080-319F-4338-973A-C86E8C17AC4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3488024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77F8B-9406-9742-9888-B31FD2106918}" type="datetimeFigureOut">
              <a:rPr lang="en-US" smtClean="0"/>
              <a:pPr/>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4135645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567196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580326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460613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777F8B-9406-9742-9888-B31FD2106918}" type="datetimeFigureOut">
              <a:rPr lang="en-US" smtClean="0"/>
              <a:pPr/>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827852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2177510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907015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CD89AB6-68C0-4CA9-9E2D-B545075C8E1F}" type="datetimeFigureOut">
              <a:rPr lang="en-US"/>
              <a:pPr>
                <a:defRPr/>
              </a:pPr>
              <a:t>7/8/2022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5297E12-5900-4580-ADE6-4334CF8BB506}" type="slidenum">
              <a:rPr lang="en-US" altLang="en-US"/>
              <a:pPr/>
              <a:t>‹#›</a:t>
            </a:fld>
            <a:endParaRPr lang="en-US" altLang="en-US"/>
          </a:p>
        </p:txBody>
      </p:sp>
    </p:spTree>
    <p:extLst>
      <p:ext uri="{BB962C8B-B14F-4D97-AF65-F5344CB8AC3E}">
        <p14:creationId xmlns:p14="http://schemas.microsoft.com/office/powerpoint/2010/main" val="3330152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147888"/>
            <a:ext cx="3810000" cy="4114800"/>
          </a:xfrm>
        </p:spPr>
        <p:txBody>
          <a:bodyPr rtlCol="0">
            <a:normAutofit/>
          </a:bodyPr>
          <a:lstStyle/>
          <a:p>
            <a:pPr lvl="0"/>
            <a:r>
              <a:rPr lang="en-US" noProof="0"/>
              <a:t>Click icon to add online image</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547E607-EB58-44D3-8ED8-F58AF44D1D42}" type="slidenum">
              <a:rPr lang="en-US" altLang="en-US"/>
              <a:pPr/>
              <a:t>‹#›</a:t>
            </a:fld>
            <a:endParaRPr lang="en-US" altLang="en-US"/>
          </a:p>
        </p:txBody>
      </p:sp>
    </p:spTree>
    <p:extLst>
      <p:ext uri="{BB962C8B-B14F-4D97-AF65-F5344CB8AC3E}">
        <p14:creationId xmlns:p14="http://schemas.microsoft.com/office/powerpoint/2010/main" val="112859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EF1D8-AD62-4527-BAF0-5B60D709C5F2}" type="datetimeFigureOut">
              <a:rPr lang="en-US"/>
              <a:pPr>
                <a:defRPr/>
              </a:pPr>
              <a:t>7/8/2022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4F1BDD8-99D0-4E3B-BC14-DA0A35D32FA2}" type="slidenum">
              <a:rPr lang="en-US" altLang="en-US"/>
              <a:pPr/>
              <a:t>‹#›</a:t>
            </a:fld>
            <a:endParaRPr lang="en-US" altLang="en-US"/>
          </a:p>
        </p:txBody>
      </p:sp>
    </p:spTree>
    <p:extLst>
      <p:ext uri="{BB962C8B-B14F-4D97-AF65-F5344CB8AC3E}">
        <p14:creationId xmlns:p14="http://schemas.microsoft.com/office/powerpoint/2010/main" val="249349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44080-319F-4338-973A-C86E8C17AC4E}"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3770084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2147888"/>
            <a:ext cx="3810000"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444B366C-DB19-4B19-A79A-2FA187A7719C}" type="slidenum">
              <a:rPr lang="en-US" altLang="en-US"/>
              <a:pPr/>
              <a:t>‹#›</a:t>
            </a:fld>
            <a:endParaRPr lang="en-US" altLang="en-US"/>
          </a:p>
        </p:txBody>
      </p:sp>
    </p:spTree>
    <p:extLst>
      <p:ext uri="{BB962C8B-B14F-4D97-AF65-F5344CB8AC3E}">
        <p14:creationId xmlns:p14="http://schemas.microsoft.com/office/powerpoint/2010/main" val="1167768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7A6FC1-D947-46FC-9989-916A6AA01B49}"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A85B98-C6E1-4C1E-AEED-70CB217BE42D}" type="slidenum">
              <a:rPr lang="en-US" altLang="en-US"/>
              <a:pPr/>
              <a:t>‹#›</a:t>
            </a:fld>
            <a:endParaRPr lang="en-US" altLang="en-US"/>
          </a:p>
        </p:txBody>
      </p:sp>
    </p:spTree>
    <p:extLst>
      <p:ext uri="{BB962C8B-B14F-4D97-AF65-F5344CB8AC3E}">
        <p14:creationId xmlns:p14="http://schemas.microsoft.com/office/powerpoint/2010/main" val="1501204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1478224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924537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1310851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7715EA-FA8A-4050-A97A-9E95922AF67F}" type="datetimeFigureOut">
              <a:rPr lang="en-US"/>
              <a:pPr>
                <a:defRPr/>
              </a:pPr>
              <a:t>7/8/2022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0B2F2-E5B5-4146-BCCF-889385B96C89}" type="slidenum">
              <a:rPr lang="en-US" altLang="en-US"/>
              <a:pPr/>
              <a:t>‹#›</a:t>
            </a:fld>
            <a:endParaRPr lang="en-US" altLang="en-US"/>
          </a:p>
        </p:txBody>
      </p:sp>
    </p:spTree>
    <p:extLst>
      <p:ext uri="{BB962C8B-B14F-4D97-AF65-F5344CB8AC3E}">
        <p14:creationId xmlns:p14="http://schemas.microsoft.com/office/powerpoint/2010/main" val="2354210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a:t>Click to edit Master title style</a:t>
            </a:r>
          </a:p>
        </p:txBody>
      </p:sp>
      <p:sp>
        <p:nvSpPr>
          <p:cNvPr id="3" name="ClipArt Placeholder 2"/>
          <p:cNvSpPr>
            <a:spLocks noGrp="1"/>
          </p:cNvSpPr>
          <p:nvPr>
            <p:ph type="clipArt" sz="half" idx="1"/>
          </p:nvPr>
        </p:nvSpPr>
        <p:spPr>
          <a:xfrm>
            <a:off x="1479550" y="1981200"/>
            <a:ext cx="3736975" cy="4114800"/>
          </a:xfrm>
        </p:spPr>
        <p:txBody>
          <a:bodyPr rtlCol="0">
            <a:normAutofit/>
          </a:bodyPr>
          <a:lstStyle/>
          <a:p>
            <a:pPr lvl="0"/>
            <a:r>
              <a:rPr lang="en-US" noProof="0"/>
              <a:t>Click icon to add online image</a:t>
            </a:r>
          </a:p>
        </p:txBody>
      </p:sp>
      <p:sp>
        <p:nvSpPr>
          <p:cNvPr id="4" name="Text Placeholder 3"/>
          <p:cNvSpPr>
            <a:spLocks noGrp="1"/>
          </p:cNvSpPr>
          <p:nvPr>
            <p:ph type="body" sz="half" idx="2"/>
          </p:nvPr>
        </p:nvSpPr>
        <p:spPr>
          <a:xfrm>
            <a:off x="5368925" y="1981200"/>
            <a:ext cx="37369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81138" y="6248400"/>
            <a:ext cx="1782762"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96EF1E72-158F-4975-8D15-ACFB009A903D}" type="slidenum">
              <a:rPr lang="en-US" altLang="en-US"/>
              <a:pPr/>
              <a:t>‹#›</a:t>
            </a:fld>
            <a:endParaRPr lang="en-US" altLang="en-US"/>
          </a:p>
        </p:txBody>
      </p:sp>
    </p:spTree>
    <p:extLst>
      <p:ext uri="{BB962C8B-B14F-4D97-AF65-F5344CB8AC3E}">
        <p14:creationId xmlns:p14="http://schemas.microsoft.com/office/powerpoint/2010/main" val="2881536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41705D-98F9-4017-B8DE-F7E946C69845}"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079544-D3BE-4E73-8E25-9B9C1961DB6A}" type="slidenum">
              <a:rPr lang="en-US" altLang="en-US"/>
              <a:pPr/>
              <a:t>‹#›</a:t>
            </a:fld>
            <a:endParaRPr lang="en-US" altLang="en-US"/>
          </a:p>
        </p:txBody>
      </p:sp>
    </p:spTree>
    <p:extLst>
      <p:ext uri="{BB962C8B-B14F-4D97-AF65-F5344CB8AC3E}">
        <p14:creationId xmlns:p14="http://schemas.microsoft.com/office/powerpoint/2010/main" val="3511132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B48B5B3-57FB-4372-BDC1-74111E171CD4}" type="datetimeFigureOut">
              <a:rPr lang="en-US"/>
              <a:pPr>
                <a:defRPr/>
              </a:pPr>
              <a:t>7/8/2022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D7CD46A-BEC5-4ABD-BFBF-DA75F989DD3B}" type="slidenum">
              <a:rPr lang="en-US" altLang="en-US"/>
              <a:pPr/>
              <a:t>‹#›</a:t>
            </a:fld>
            <a:endParaRPr lang="en-US" altLang="en-US"/>
          </a:p>
        </p:txBody>
      </p:sp>
    </p:spTree>
    <p:extLst>
      <p:ext uri="{BB962C8B-B14F-4D97-AF65-F5344CB8AC3E}">
        <p14:creationId xmlns:p14="http://schemas.microsoft.com/office/powerpoint/2010/main" val="371444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23829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144080-319F-4338-973A-C86E8C17AC4E}"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3408840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777F8B-9406-9742-9888-B31FD2106918}" type="datetimeFigureOut">
              <a:rPr lang="en-US" smtClean="0"/>
              <a:pPr/>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2578843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r>
              <a:rPr lang="en-US"/>
              <a:t>Click icon to add online image</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6F74201-0DB8-4EFF-A9DF-5B99DA2E7C81}" type="slidenum">
              <a:rPr lang="en-US"/>
              <a:pPr/>
              <a:t>‹#›</a:t>
            </a:fld>
            <a:endParaRPr lang="en-US"/>
          </a:p>
        </p:txBody>
      </p:sp>
    </p:spTree>
    <p:extLst>
      <p:ext uri="{BB962C8B-B14F-4D97-AF65-F5344CB8AC3E}">
        <p14:creationId xmlns:p14="http://schemas.microsoft.com/office/powerpoint/2010/main" val="1355601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777F8B-9406-9742-9888-B31FD2106918}" type="datetimeFigureOut">
              <a:rPr lang="en-US" smtClean="0"/>
              <a:pPr/>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41EBA-E197-B941-96EB-A0159BA1F8B4}" type="slidenum">
              <a:rPr lang="en-US" smtClean="0"/>
              <a:pPr/>
              <a:t>‹#›</a:t>
            </a:fld>
            <a:endParaRPr lang="en-US"/>
          </a:p>
        </p:txBody>
      </p:sp>
    </p:spTree>
    <p:extLst>
      <p:ext uri="{BB962C8B-B14F-4D97-AF65-F5344CB8AC3E}">
        <p14:creationId xmlns:p14="http://schemas.microsoft.com/office/powerpoint/2010/main" val="3734883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DDF2F77-9F21-48E9-A483-4BB7DF8F4ACD}"/>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090599A6-9582-4BB5-AC27-12137B7D7D7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A272BC6-E307-4F98-A8CA-38183AB7E045}"/>
              </a:ext>
            </a:extLst>
          </p:cNvPr>
          <p:cNvSpPr>
            <a:spLocks noGrp="1"/>
          </p:cNvSpPr>
          <p:nvPr>
            <p:ph type="sldNum" sz="quarter" idx="12"/>
          </p:nvPr>
        </p:nvSpPr>
        <p:spPr/>
        <p:txBody>
          <a:bodyPr/>
          <a:lstStyle>
            <a:lvl1pPr>
              <a:defRPr/>
            </a:lvl1pPr>
          </a:lstStyle>
          <a:p>
            <a:fld id="{B9C06420-6C5E-4726-BDC2-9D1BF84C85D6}" type="slidenum">
              <a:rPr lang="en-US" altLang="en-US"/>
              <a:pPr/>
              <a:t>‹#›</a:t>
            </a:fld>
            <a:endParaRPr lang="en-US" altLang="en-US"/>
          </a:p>
        </p:txBody>
      </p:sp>
    </p:spTree>
    <p:extLst>
      <p:ext uri="{BB962C8B-B14F-4D97-AF65-F5344CB8AC3E}">
        <p14:creationId xmlns:p14="http://schemas.microsoft.com/office/powerpoint/2010/main" val="4236163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378461948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6FDAC63-122B-4209-AC56-02190A2B52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A4A326-80FD-405A-AA04-57C4048CC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A3F2A-B459-4AA3-B48B-9DD73F460A60}"/>
              </a:ext>
            </a:extLst>
          </p:cNvPr>
          <p:cNvSpPr>
            <a:spLocks noGrp="1"/>
          </p:cNvSpPr>
          <p:nvPr>
            <p:ph type="sldNum" sz="quarter" idx="12"/>
          </p:nvPr>
        </p:nvSpPr>
        <p:spPr/>
        <p:txBody>
          <a:bodyPr/>
          <a:lstStyle>
            <a:lvl1pPr>
              <a:defRPr>
                <a:solidFill>
                  <a:srgbClr val="D1EAEE"/>
                </a:solidFill>
              </a:defRPr>
            </a:lvl1pPr>
          </a:lstStyle>
          <a:p>
            <a:fld id="{2A9C8AEC-3BF1-48F5-8999-197CEE0595E9}" type="slidenum">
              <a:rPr lang="en-US" altLang="en-US"/>
              <a:pPr/>
              <a:t>‹#›</a:t>
            </a:fld>
            <a:endParaRPr lang="en-US" altLang="en-US"/>
          </a:p>
        </p:txBody>
      </p:sp>
    </p:spTree>
    <p:extLst>
      <p:ext uri="{BB962C8B-B14F-4D97-AF65-F5344CB8AC3E}">
        <p14:creationId xmlns:p14="http://schemas.microsoft.com/office/powerpoint/2010/main" val="15134241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44080-319F-4338-973A-C86E8C17AC4E}"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93169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144080-319F-4338-973A-C86E8C17AC4E}"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220995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4080-319F-4338-973A-C86E8C17AC4E}"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81606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144080-319F-4338-973A-C86E8C17AC4E}"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5531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144080-319F-4338-973A-C86E8C17AC4E}"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06A6E-AF17-4322-8207-072123A6C11C}" type="slidenum">
              <a:rPr lang="en-US" smtClean="0"/>
              <a:t>‹#›</a:t>
            </a:fld>
            <a:endParaRPr lang="en-US"/>
          </a:p>
        </p:txBody>
      </p:sp>
    </p:spTree>
    <p:extLst>
      <p:ext uri="{BB962C8B-B14F-4D97-AF65-F5344CB8AC3E}">
        <p14:creationId xmlns:p14="http://schemas.microsoft.com/office/powerpoint/2010/main" val="255705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e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44080-319F-4338-973A-C86E8C17AC4E}" type="datetimeFigureOut">
              <a:rPr lang="en-US" smtClean="0"/>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06A6E-AF17-4322-8207-072123A6C11C}" type="slidenum">
              <a:rPr lang="en-US" smtClean="0"/>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8143233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77F8B-9406-9742-9888-B31FD2106918}" type="datetimeFigureOut">
              <a:rPr lang="en-US" smtClean="0"/>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41EBA-E197-B941-96EB-A0159BA1F8B4}" type="slidenum">
              <a:rPr lang="en-US" smtClean="0"/>
              <a:pPr/>
              <a:t>‹#›</a:t>
            </a:fld>
            <a:endParaRPr lang="en-US"/>
          </a:p>
        </p:txBody>
      </p:sp>
      <p:pic>
        <p:nvPicPr>
          <p:cNvPr id="7" name="Picture 6" descr="PowerPtTemplate_MedicalGas.jpg"/>
          <p:cNvPicPr>
            <a:picLocks noChangeAspect="1"/>
          </p:cNvPicPr>
          <p:nvPr/>
        </p:nvPicPr>
        <p:blipFill>
          <a:blip r:embed="rId1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0601120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D0A9A7-24BF-40E7-860A-C76472841330}"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19EF17-8358-4847-AB8C-B6ED7402663E}"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901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FF04D1A-8C50-463C-8EBA-D1F7190C37E8}" type="datetimeFigureOut">
              <a:rPr lang="en-US"/>
              <a:pPr>
                <a:defRPr/>
              </a:pPr>
              <a:t>7/8/2022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56263B7-731A-4D04-832E-6A59B8501547}" type="slidenum">
              <a:rPr lang="en-US" altLang="en-US"/>
              <a:pPr/>
              <a:t>‹#›</a:t>
            </a:fld>
            <a:endParaRPr lang="en-US" altLang="en-US"/>
          </a:p>
        </p:txBody>
      </p:sp>
      <p:pic>
        <p:nvPicPr>
          <p:cNvPr id="1031" name="Picture 6" descr="PowerPtTemplate_MedicalGa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29040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2187066599"/>
      </p:ext>
    </p:extLst>
  </p:cSld>
  <p:clrMap bg1="lt1" tx1="dk1" bg2="lt2" tx2="dk2" accent1="accent1" accent2="accent2" accent3="accent3" accent4="accent4" accent5="accent5" accent6="accent6" hlink="hlink" folHlink="folHlink"/>
  <p:sldLayoutIdLst>
    <p:sldLayoutId id="2147483725"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345897247"/>
      </p:ext>
    </p:extLst>
  </p:cSld>
  <p:clrMap bg1="lt1" tx1="dk1" bg2="lt2" tx2="dk2" accent1="accent1" accent2="accent2" accent3="accent3" accent4="accent4" accent5="accent5" accent6="accent6" hlink="hlink" folHlink="folHlink"/>
  <p:sldLayoutIdLst>
    <p:sldLayoutId id="2147483727"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F9A4D49-2BD9-4330-8B16-291C654DF8D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0849FE2A-C944-4D35-A56B-4F957EBFFB8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3482C926-CCA4-4E0C-866C-9EE52173497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C3EE14B9-29EA-4AB1-AD1C-C19D2FBFD41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96EB43C-B178-4CF2-9F31-CF552B212EA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BE04A5BD-C7AD-47D9-A15F-11853DA205A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1D6C19B5-2C90-43F4-863B-C7C35BECDF1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C686AED-4A8C-4C9A-8D2E-1B1173C2D3AF}" type="slidenum">
              <a:rPr lang="en-US" altLang="en-US"/>
              <a:pPr/>
              <a:t>‹#›</a:t>
            </a:fld>
            <a:endParaRPr lang="en-US" altLang="en-US"/>
          </a:p>
        </p:txBody>
      </p:sp>
      <p:grpSp>
        <p:nvGrpSpPr>
          <p:cNvPr id="1033" name="Group 1">
            <a:extLst>
              <a:ext uri="{FF2B5EF4-FFF2-40B4-BE49-F238E27FC236}">
                <a16:creationId xmlns:a16="http://schemas.microsoft.com/office/drawing/2014/main" id="{D6E8014F-98E9-4CA8-88B8-6CAFA3031F0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7ED8E293-904F-4D27-8F0E-6F3EBC77462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F27ED01C-FF66-4012-B157-C32FE975CAB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extLst>
      <p:ext uri="{BB962C8B-B14F-4D97-AF65-F5344CB8AC3E}">
        <p14:creationId xmlns:p14="http://schemas.microsoft.com/office/powerpoint/2010/main" val="689262878"/>
      </p:ext>
    </p:extLst>
  </p:cSld>
  <p:clrMap bg1="lt1" tx1="dk1" bg2="lt2" tx2="dk2" accent1="accent1" accent2="accent2" accent3="accent3" accent4="accent4" accent5="accent5" accent6="accent6" hlink="hlink" folHlink="folHlink"/>
  <p:sldLayoutIdLst>
    <p:sldLayoutId id="2147483729" r:id="rId1"/>
  </p:sldLayoutIdLst>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lgn="ctr">
              <a:buNone/>
            </a:pPr>
            <a:r>
              <a:rPr lang="en-US" sz="4400" dirty="0"/>
              <a:t>2021 Code</a:t>
            </a:r>
          </a:p>
          <a:p>
            <a:pPr marL="0" indent="0">
              <a:buNone/>
            </a:pPr>
            <a:r>
              <a:rPr lang="en-US" sz="2200" dirty="0"/>
              <a:t>5.1.9* Category 1 Warning Systems.</a:t>
            </a:r>
          </a:p>
          <a:p>
            <a:pPr marL="0" indent="0">
              <a:buNone/>
            </a:pPr>
            <a:r>
              <a:rPr lang="en-US" sz="2200" dirty="0"/>
              <a:t>5.1.9.1 General. All master, area, and local alarm systems used for medical gas and vacuum systems shall include the following:</a:t>
            </a:r>
          </a:p>
          <a:p>
            <a:pPr marL="403225" indent="-403225">
              <a:buNone/>
            </a:pPr>
            <a:r>
              <a:rPr lang="en-US" sz="2200" dirty="0"/>
              <a:t>(1) Separate visual indicators for each condition monitored, except as permitted in 5.1.9.5.2 for local alarms that are displayed on master alarm panels</a:t>
            </a:r>
          </a:p>
          <a:p>
            <a:pPr marL="403225" indent="-403225">
              <a:buNone/>
            </a:pPr>
            <a:r>
              <a:rPr lang="en-US" sz="2200" dirty="0"/>
              <a:t>(3) Cancelable audible indication of each alarm condition that produces a sound with a minimum level of 80 dBA at 0.92 m (3 ft)</a:t>
            </a:r>
          </a:p>
          <a:p>
            <a:pPr marL="403225" indent="-403225">
              <a:buNone/>
            </a:pPr>
            <a:r>
              <a:rPr lang="en-US" sz="2200" dirty="0"/>
              <a:t>(4) Means to indicate a lamp or LED failure and audible failure</a:t>
            </a:r>
          </a:p>
          <a:p>
            <a:pPr marL="403225" indent="-403225">
              <a:buNone/>
            </a:pPr>
            <a:r>
              <a:rPr lang="en-US" sz="2200" dirty="0"/>
              <a:t>(5) Visual and audible indication that the communication with an alarm-initiating device is disconnected</a:t>
            </a:r>
          </a:p>
        </p:txBody>
      </p:sp>
    </p:spTree>
    <p:extLst>
      <p:ext uri="{BB962C8B-B14F-4D97-AF65-F5344CB8AC3E}">
        <p14:creationId xmlns:p14="http://schemas.microsoft.com/office/powerpoint/2010/main" val="149999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344488" indent="-344488">
              <a:buNone/>
            </a:pPr>
            <a:r>
              <a:rPr lang="en-US" sz="2200" dirty="0"/>
              <a:t>(d) For each </a:t>
            </a:r>
            <a:r>
              <a:rPr lang="en-US" sz="2200" u="sng" dirty="0"/>
              <a:t>cylinder header used as a source, an alarm indication that the cylinder contents are below one average day’s supply </a:t>
            </a:r>
          </a:p>
          <a:p>
            <a:pPr marL="344488" indent="-344488">
              <a:buNone/>
            </a:pPr>
            <a:r>
              <a:rPr lang="en-US" sz="2200" dirty="0"/>
              <a:t>(e) If the source in use </a:t>
            </a:r>
            <a:r>
              <a:rPr lang="en-US" sz="2200" u="sng" dirty="0"/>
              <a:t>changes because of a failure to appropriately supply the system, an alarm indication indicating an unexpected oxygen supply change has occurred </a:t>
            </a:r>
          </a:p>
          <a:p>
            <a:pPr marL="344488" indent="-344488">
              <a:buNone/>
            </a:pPr>
            <a:r>
              <a:rPr lang="en-US" sz="2200" dirty="0"/>
              <a:t>(f) An </a:t>
            </a:r>
            <a:r>
              <a:rPr lang="en-US" sz="2200" u="sng" dirty="0"/>
              <a:t>alarm indication that the pressure in the common line on the source side of the line pressure controls is low</a:t>
            </a:r>
          </a:p>
          <a:p>
            <a:pPr marL="344488" indent="-344488">
              <a:buNone/>
            </a:pPr>
            <a:r>
              <a:rPr lang="en-US" sz="2200" dirty="0"/>
              <a:t>(g) An </a:t>
            </a:r>
            <a:r>
              <a:rPr lang="en-US" sz="2200" u="sng" dirty="0"/>
              <a:t>alarm indication that the oxygen concentration from the supply system is below 91 percent</a:t>
            </a:r>
          </a:p>
          <a:p>
            <a:pPr marL="0" indent="0">
              <a:buNone/>
            </a:pPr>
            <a:endParaRPr lang="en-US" sz="2200" u="sng" dirty="0"/>
          </a:p>
        </p:txBody>
      </p:sp>
    </p:spTree>
    <p:extLst>
      <p:ext uri="{BB962C8B-B14F-4D97-AF65-F5344CB8AC3E}">
        <p14:creationId xmlns:p14="http://schemas.microsoft.com/office/powerpoint/2010/main" val="357332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383" y="998537"/>
            <a:ext cx="6481233"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3"/>
          <p:cNvGrpSpPr>
            <a:grpSpLocks/>
          </p:cNvGrpSpPr>
          <p:nvPr/>
        </p:nvGrpSpPr>
        <p:grpSpPr bwMode="auto">
          <a:xfrm>
            <a:off x="2897188" y="1519238"/>
            <a:ext cx="4532313" cy="1330325"/>
            <a:chOff x="1897" y="440"/>
            <a:chExt cx="2855" cy="838"/>
          </a:xfrm>
        </p:grpSpPr>
        <p:sp>
          <p:nvSpPr>
            <p:cNvPr id="36882" name="Line 4"/>
            <p:cNvSpPr>
              <a:spLocks noChangeShapeType="1"/>
            </p:cNvSpPr>
            <p:nvPr/>
          </p:nvSpPr>
          <p:spPr bwMode="auto">
            <a:xfrm flipV="1">
              <a:off x="2256" y="440"/>
              <a:ext cx="1704" cy="52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99276" tIns="49638" rIns="99276" bIns="49638">
              <a:spAutoFit/>
            </a:bodyPr>
            <a:lstStyle/>
            <a:p>
              <a:endParaRPr lang="en-US"/>
            </a:p>
          </p:txBody>
        </p:sp>
        <p:sp>
          <p:nvSpPr>
            <p:cNvPr id="36883" name="Line 5"/>
            <p:cNvSpPr>
              <a:spLocks noChangeShapeType="1"/>
            </p:cNvSpPr>
            <p:nvPr/>
          </p:nvSpPr>
          <p:spPr bwMode="auto">
            <a:xfrm flipH="1" flipV="1">
              <a:off x="1897" y="743"/>
              <a:ext cx="455" cy="21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99276" tIns="49638" rIns="99276" bIns="49638">
              <a:spAutoFit/>
            </a:bodyPr>
            <a:lstStyle/>
            <a:p>
              <a:endParaRPr lang="en-US"/>
            </a:p>
          </p:txBody>
        </p:sp>
        <p:sp>
          <p:nvSpPr>
            <p:cNvPr id="36884" name="Text Box 6"/>
            <p:cNvSpPr txBox="1">
              <a:spLocks noChangeArrowheads="1"/>
            </p:cNvSpPr>
            <p:nvPr/>
          </p:nvSpPr>
          <p:spPr bwMode="auto">
            <a:xfrm>
              <a:off x="2208" y="912"/>
              <a:ext cx="2544" cy="366"/>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rgbClr val="FFFFFF"/>
                  </a:solidFill>
                  <a:latin typeface="Arial" panose="020B0604020202020204" pitchFamily="34" charset="0"/>
                </a:rPr>
                <a:t>1. Two Separate Locations Required for </a:t>
              </a:r>
            </a:p>
            <a:p>
              <a:pPr algn="ctr"/>
              <a:r>
                <a:rPr lang="en-US" altLang="en-US" sz="1600" b="1">
                  <a:solidFill>
                    <a:srgbClr val="FFFFFF"/>
                  </a:solidFill>
                  <a:latin typeface="Arial" panose="020B0604020202020204" pitchFamily="34" charset="0"/>
                </a:rPr>
                <a:t>Master Alarm Panels</a:t>
              </a:r>
            </a:p>
          </p:txBody>
        </p:sp>
      </p:grpSp>
      <p:grpSp>
        <p:nvGrpSpPr>
          <p:cNvPr id="3" name="Group 7"/>
          <p:cNvGrpSpPr>
            <a:grpSpLocks/>
          </p:cNvGrpSpPr>
          <p:nvPr/>
        </p:nvGrpSpPr>
        <p:grpSpPr bwMode="auto">
          <a:xfrm>
            <a:off x="2534179" y="3117850"/>
            <a:ext cx="3468688" cy="1143000"/>
            <a:chOff x="1367" y="2064"/>
            <a:chExt cx="2185" cy="720"/>
          </a:xfrm>
        </p:grpSpPr>
        <p:sp>
          <p:nvSpPr>
            <p:cNvPr id="36879" name="Line 8"/>
            <p:cNvSpPr>
              <a:spLocks noChangeShapeType="1"/>
            </p:cNvSpPr>
            <p:nvPr/>
          </p:nvSpPr>
          <p:spPr bwMode="auto">
            <a:xfrm flipH="1">
              <a:off x="1367" y="2256"/>
              <a:ext cx="793" cy="528"/>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99276" tIns="49638" rIns="99276" bIns="49638">
              <a:spAutoFit/>
            </a:bodyPr>
            <a:lstStyle/>
            <a:p>
              <a:endParaRPr lang="en-US"/>
            </a:p>
          </p:txBody>
        </p:sp>
        <p:sp>
          <p:nvSpPr>
            <p:cNvPr id="36880" name="Line 9"/>
            <p:cNvSpPr>
              <a:spLocks noChangeShapeType="1"/>
            </p:cNvSpPr>
            <p:nvPr/>
          </p:nvSpPr>
          <p:spPr bwMode="auto">
            <a:xfrm>
              <a:off x="2160" y="2256"/>
              <a:ext cx="48" cy="528"/>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36881" name="Text Box 10"/>
            <p:cNvSpPr txBox="1">
              <a:spLocks noChangeArrowheads="1"/>
            </p:cNvSpPr>
            <p:nvPr/>
          </p:nvSpPr>
          <p:spPr bwMode="auto">
            <a:xfrm>
              <a:off x="2016" y="2064"/>
              <a:ext cx="1536" cy="212"/>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2. Switches or Sensors</a:t>
              </a:r>
            </a:p>
          </p:txBody>
        </p:sp>
      </p:grpSp>
      <p:grpSp>
        <p:nvGrpSpPr>
          <p:cNvPr id="4" name="Group 11"/>
          <p:cNvGrpSpPr>
            <a:grpSpLocks/>
          </p:cNvGrpSpPr>
          <p:nvPr/>
        </p:nvGrpSpPr>
        <p:grpSpPr bwMode="auto">
          <a:xfrm>
            <a:off x="5410200" y="2911475"/>
            <a:ext cx="2895600" cy="1724025"/>
            <a:chOff x="3744" y="1680"/>
            <a:chExt cx="1824" cy="1086"/>
          </a:xfrm>
        </p:grpSpPr>
        <p:sp>
          <p:nvSpPr>
            <p:cNvPr id="36876" name="Line 12"/>
            <p:cNvSpPr>
              <a:spLocks noChangeShapeType="1"/>
            </p:cNvSpPr>
            <p:nvPr/>
          </p:nvSpPr>
          <p:spPr bwMode="auto">
            <a:xfrm flipV="1">
              <a:off x="3888" y="1680"/>
              <a:ext cx="192" cy="768"/>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36877" name="Line 13"/>
            <p:cNvSpPr>
              <a:spLocks noChangeShapeType="1"/>
            </p:cNvSpPr>
            <p:nvPr/>
          </p:nvSpPr>
          <p:spPr bwMode="auto">
            <a:xfrm flipV="1">
              <a:off x="3840" y="2006"/>
              <a:ext cx="624" cy="44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99276" tIns="49638" rIns="99276" bIns="49638">
              <a:spAutoFit/>
            </a:bodyPr>
            <a:lstStyle/>
            <a:p>
              <a:endParaRPr lang="en-US"/>
            </a:p>
          </p:txBody>
        </p:sp>
        <p:sp>
          <p:nvSpPr>
            <p:cNvPr id="36878" name="Text Box 14"/>
            <p:cNvSpPr txBox="1">
              <a:spLocks noChangeArrowheads="1"/>
            </p:cNvSpPr>
            <p:nvPr/>
          </p:nvSpPr>
          <p:spPr bwMode="auto">
            <a:xfrm>
              <a:off x="3744" y="2400"/>
              <a:ext cx="1824" cy="366"/>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3. Separate Visual Alarm Indicators for Each Signal</a:t>
              </a:r>
            </a:p>
          </p:txBody>
        </p:sp>
      </p:grpSp>
      <p:sp>
        <p:nvSpPr>
          <p:cNvPr id="99343" name="Text Box 15"/>
          <p:cNvSpPr txBox="1">
            <a:spLocks noChangeArrowheads="1"/>
          </p:cNvSpPr>
          <p:nvPr/>
        </p:nvSpPr>
        <p:spPr bwMode="auto">
          <a:xfrm>
            <a:off x="6972300" y="4567237"/>
            <a:ext cx="1600200" cy="336550"/>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rgbClr val="FFFFFF"/>
                </a:solidFill>
                <a:latin typeface="Arial" panose="020B0604020202020204" pitchFamily="34" charset="0"/>
              </a:rPr>
              <a:t>5. Test Button</a:t>
            </a:r>
          </a:p>
        </p:txBody>
      </p:sp>
      <p:grpSp>
        <p:nvGrpSpPr>
          <p:cNvPr id="5" name="Group 16"/>
          <p:cNvGrpSpPr>
            <a:grpSpLocks/>
          </p:cNvGrpSpPr>
          <p:nvPr/>
        </p:nvGrpSpPr>
        <p:grpSpPr bwMode="auto">
          <a:xfrm>
            <a:off x="4838700" y="4883150"/>
            <a:ext cx="3657600" cy="717550"/>
            <a:chOff x="3312" y="3408"/>
            <a:chExt cx="2304" cy="452"/>
          </a:xfrm>
        </p:grpSpPr>
        <p:sp>
          <p:nvSpPr>
            <p:cNvPr id="36873" name="Line 17"/>
            <p:cNvSpPr>
              <a:spLocks noChangeShapeType="1"/>
            </p:cNvSpPr>
            <p:nvPr/>
          </p:nvSpPr>
          <p:spPr bwMode="auto">
            <a:xfrm flipV="1">
              <a:off x="3888" y="3408"/>
              <a:ext cx="192" cy="24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36874" name="Line 18"/>
            <p:cNvSpPr>
              <a:spLocks noChangeShapeType="1"/>
            </p:cNvSpPr>
            <p:nvPr/>
          </p:nvSpPr>
          <p:spPr bwMode="auto">
            <a:xfrm flipH="1" flipV="1">
              <a:off x="3696" y="3408"/>
              <a:ext cx="192" cy="24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36875" name="Text Box 19"/>
            <p:cNvSpPr txBox="1">
              <a:spLocks noChangeArrowheads="1"/>
            </p:cNvSpPr>
            <p:nvPr/>
          </p:nvSpPr>
          <p:spPr bwMode="auto">
            <a:xfrm>
              <a:off x="3312" y="3648"/>
              <a:ext cx="2304" cy="212"/>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4. Cancelable Audible Indicator</a:t>
              </a:r>
            </a:p>
          </p:txBody>
        </p:sp>
      </p:grpSp>
      <p:sp>
        <p:nvSpPr>
          <p:cNvPr id="36872" name="Rectangle 20"/>
          <p:cNvSpPr>
            <a:spLocks noGrp="1" noChangeArrowheads="1"/>
          </p:cNvSpPr>
          <p:nvPr>
            <p:ph type="title" idx="4294967295"/>
          </p:nvPr>
        </p:nvSpPr>
        <p:spPr>
          <a:xfrm>
            <a:off x="1951830" y="304800"/>
            <a:ext cx="5240338" cy="762000"/>
          </a:xfrm>
        </p:spPr>
        <p:txBody>
          <a:bodyPr/>
          <a:lstStyle/>
          <a:p>
            <a:pPr eaLnBrk="1" hangingPunct="1"/>
            <a:r>
              <a:rPr lang="en-US" altLang="en-US" dirty="0"/>
              <a:t>5.1.9.2 Master Alarms</a:t>
            </a:r>
          </a:p>
        </p:txBody>
      </p:sp>
    </p:spTree>
    <p:extLst>
      <p:ext uri="{BB962C8B-B14F-4D97-AF65-F5344CB8AC3E}">
        <p14:creationId xmlns:p14="http://schemas.microsoft.com/office/powerpoint/2010/main" val="17716060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99343"/>
                                        </p:tgtEl>
                                        <p:attrNameLst>
                                          <p:attrName>style.visibility</p:attrName>
                                        </p:attrNameLst>
                                      </p:cBhvr>
                                      <p:to>
                                        <p:strVal val="visible"/>
                                      </p:to>
                                    </p:set>
                                    <p:anim calcmode="lin" valueType="num">
                                      <p:cBhvr additive="base">
                                        <p:cTn id="31" dur="500" fill="hold"/>
                                        <p:tgtEl>
                                          <p:spTgt spid="99343"/>
                                        </p:tgtEl>
                                        <p:attrNameLst>
                                          <p:attrName>ppt_x</p:attrName>
                                        </p:attrNameLst>
                                      </p:cBhvr>
                                      <p:tavLst>
                                        <p:tav tm="0">
                                          <p:val>
                                            <p:strVal val="1+#ppt_w/2"/>
                                          </p:val>
                                        </p:tav>
                                        <p:tav tm="100000">
                                          <p:val>
                                            <p:strVal val="#ppt_x"/>
                                          </p:val>
                                        </p:tav>
                                      </p:tavLst>
                                    </p:anim>
                                    <p:anim calcmode="lin" valueType="num">
                                      <p:cBhvr additive="base">
                                        <p:cTn id="32" dur="500" fill="hold"/>
                                        <p:tgtEl>
                                          <p:spTgt spid="99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DBC1D3B-8CFC-4227-9072-BCAAD277A31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1" b="31"/>
          <a:stretch>
            <a:fillRect/>
          </a:stretch>
        </p:blipFill>
        <p:spPr>
          <a:xfrm>
            <a:off x="1792288" y="612774"/>
            <a:ext cx="5486400" cy="4568825"/>
          </a:xfrm>
        </p:spPr>
      </p:pic>
      <p:sp>
        <p:nvSpPr>
          <p:cNvPr id="4" name="Text Placeholder 3">
            <a:extLst>
              <a:ext uri="{FF2B5EF4-FFF2-40B4-BE49-F238E27FC236}">
                <a16:creationId xmlns:a16="http://schemas.microsoft.com/office/drawing/2014/main" id="{534B2862-006A-455C-B774-D6588C0E9FD8}"/>
              </a:ext>
            </a:extLst>
          </p:cNvPr>
          <p:cNvSpPr>
            <a:spLocks noGrp="1"/>
          </p:cNvSpPr>
          <p:nvPr>
            <p:ph type="body" sz="half" idx="2"/>
          </p:nvPr>
        </p:nvSpPr>
        <p:spPr/>
        <p:txBody>
          <a:bodyPr>
            <a:noAutofit/>
          </a:bodyPr>
          <a:lstStyle/>
          <a:p>
            <a:pPr algn="ctr"/>
            <a:r>
              <a:rPr lang="en-US" sz="4400" dirty="0"/>
              <a:t>Master Alarm Panel</a:t>
            </a:r>
          </a:p>
        </p:txBody>
      </p:sp>
    </p:spTree>
    <p:extLst>
      <p:ext uri="{BB962C8B-B14F-4D97-AF65-F5344CB8AC3E}">
        <p14:creationId xmlns:p14="http://schemas.microsoft.com/office/powerpoint/2010/main" val="127561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15A75-6D96-4636-AB16-2D14CB91D097}"/>
              </a:ext>
            </a:extLst>
          </p:cNvPr>
          <p:cNvPicPr>
            <a:picLocks noChangeAspect="1"/>
          </p:cNvPicPr>
          <p:nvPr/>
        </p:nvPicPr>
        <p:blipFill rotWithShape="1">
          <a:blip r:embed="rId2"/>
          <a:srcRect l="2621" t="1523" r="1942" b="1988"/>
          <a:stretch/>
        </p:blipFill>
        <p:spPr>
          <a:xfrm>
            <a:off x="1181100" y="609600"/>
            <a:ext cx="6781800" cy="5001835"/>
          </a:xfrm>
          <a:prstGeom prst="rect">
            <a:avLst/>
          </a:prstGeom>
        </p:spPr>
      </p:pic>
    </p:spTree>
    <p:extLst>
      <p:ext uri="{BB962C8B-B14F-4D97-AF65-F5344CB8AC3E}">
        <p14:creationId xmlns:p14="http://schemas.microsoft.com/office/powerpoint/2010/main" val="138407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200" dirty="0"/>
              <a:t>5.1.9.2.5 The alarm indications required in 5.1.9.2.4(7) and</a:t>
            </a:r>
          </a:p>
          <a:p>
            <a:pPr marL="0" indent="0">
              <a:buNone/>
            </a:pPr>
            <a:r>
              <a:rPr lang="en-US" sz="2200" dirty="0"/>
              <a:t>5.1.9.2.4(8) shall originate from sensors installed in the main lines </a:t>
            </a:r>
            <a:r>
              <a:rPr lang="en-US" sz="2200" u="sng" dirty="0"/>
              <a:t>immediately downstream (on the patient or use side) of the source valves. </a:t>
            </a:r>
            <a:r>
              <a:rPr lang="en-US" sz="2200" dirty="0"/>
              <a:t>Where it is necessary to install a main line valve in addition to a source valve (see 5.1.4.3), </a:t>
            </a:r>
            <a:r>
              <a:rPr lang="en-US" sz="2200" u="sng" dirty="0"/>
              <a:t>the sensors shall be located downstream (on the patient or use side) of the main valve.</a:t>
            </a:r>
          </a:p>
          <a:p>
            <a:pPr marL="0" indent="0">
              <a:buNone/>
            </a:pPr>
            <a:r>
              <a:rPr lang="en-US" sz="2200" dirty="0"/>
              <a:t>5.1.9.3 Master Alarms by Computer Systems. Computer systems used as substitute master alarms as required by</a:t>
            </a:r>
          </a:p>
          <a:p>
            <a:pPr marL="0" indent="0">
              <a:buNone/>
            </a:pPr>
            <a:r>
              <a:rPr lang="en-US" sz="2200" dirty="0"/>
              <a:t>5.1.9.2.1(2) shall have the mechanical and electrical characteristics described in 5.1.9.3.1 and the programming characteristics described in 5.1.9.3.2.</a:t>
            </a:r>
          </a:p>
          <a:p>
            <a:pPr marL="0" indent="0">
              <a:buNone/>
            </a:pPr>
            <a:r>
              <a:rPr lang="en-US" sz="2200" dirty="0"/>
              <a:t>5.1.9.3.1 Computer systems used to substitute for alarms shall have the following mechanical and electrical characteristics:</a:t>
            </a:r>
          </a:p>
        </p:txBody>
      </p:sp>
    </p:spTree>
    <p:extLst>
      <p:ext uri="{BB962C8B-B14F-4D97-AF65-F5344CB8AC3E}">
        <p14:creationId xmlns:p14="http://schemas.microsoft.com/office/powerpoint/2010/main" val="179751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344488" indent="-344488">
              <a:buNone/>
            </a:pPr>
            <a:r>
              <a:rPr lang="en-US" sz="2200" dirty="0"/>
              <a:t>(1) The computer system shall be in continuous uninterrupted operation and provided with power supplies as needed to ensure such reliability.</a:t>
            </a:r>
          </a:p>
          <a:p>
            <a:pPr marL="344488" indent="-344488">
              <a:buNone/>
            </a:pPr>
            <a:r>
              <a:rPr lang="en-US" sz="2200" dirty="0"/>
              <a:t>(2) The computer system shall be continuously attended by responsible individuals or shall provide remote signaling of responsible parties (e.g., through pagers, telephone </a:t>
            </a:r>
            <a:r>
              <a:rPr lang="en-US" sz="2200" dirty="0" err="1"/>
              <a:t>autodialers</a:t>
            </a:r>
            <a:r>
              <a:rPr lang="en-US" sz="2200" dirty="0"/>
              <a:t>, or other such means).</a:t>
            </a:r>
          </a:p>
          <a:p>
            <a:pPr marL="344488" indent="-344488">
              <a:buNone/>
            </a:pPr>
            <a:r>
              <a:rPr lang="en-US" sz="2200" dirty="0"/>
              <a:t>(5) Computer systems shall be permitted to communicate directly to the sensors/switches in 5.1.9.2.3 in the same manner as an alarm panel if operation of another alarm panel(s) is not impaired.</a:t>
            </a:r>
          </a:p>
          <a:p>
            <a:pPr marL="344488" indent="-344488">
              <a:buNone/>
            </a:pPr>
            <a:r>
              <a:rPr lang="en-US" sz="2200" dirty="0"/>
              <a:t>(6) Communication from the computer system to the signaling switches or sensors shall be supervised such that failure of communication shall initiate an alarm.</a:t>
            </a:r>
          </a:p>
        </p:txBody>
      </p:sp>
    </p:spTree>
    <p:extLst>
      <p:ext uri="{BB962C8B-B14F-4D97-AF65-F5344CB8AC3E}">
        <p14:creationId xmlns:p14="http://schemas.microsoft.com/office/powerpoint/2010/main" val="122793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2200" dirty="0"/>
              <a:t>5.1.9.4* Area Alarms. Area alarm panels shall be provided to monitor all medical gas, medical–surgical vacuum, and piped WAGD systems supplying the following:</a:t>
            </a:r>
          </a:p>
          <a:p>
            <a:pPr marL="344488" indent="-344488">
              <a:buNone/>
            </a:pPr>
            <a:r>
              <a:rPr lang="en-US" sz="2200" u="sng" dirty="0"/>
              <a:t>(1) Anesthetizing locations where moderate sedation, deep sedation, or general anesthesia is administered</a:t>
            </a:r>
          </a:p>
          <a:p>
            <a:pPr marL="344488" indent="-344488">
              <a:buNone/>
            </a:pPr>
            <a:r>
              <a:rPr lang="en-US" sz="2200" dirty="0"/>
              <a:t>(2)* Category 1 space</a:t>
            </a:r>
          </a:p>
          <a:p>
            <a:pPr marL="0" indent="0">
              <a:buNone/>
            </a:pPr>
            <a:r>
              <a:rPr lang="en-US" sz="2200" dirty="0"/>
              <a:t>5.1.9.4.1* Area alarms shall be located at a </a:t>
            </a:r>
            <a:r>
              <a:rPr lang="en-US" sz="2200" u="sng" dirty="0"/>
              <a:t>nurse’s station </a:t>
            </a:r>
            <a:r>
              <a:rPr lang="en-US" sz="2200" dirty="0"/>
              <a:t>or other </a:t>
            </a:r>
            <a:r>
              <a:rPr lang="en-US" sz="2200" u="sng" dirty="0"/>
              <a:t>similar location that will provide for surveillance.</a:t>
            </a:r>
          </a:p>
          <a:p>
            <a:pPr marL="0" indent="0">
              <a:buNone/>
            </a:pPr>
            <a:r>
              <a:rPr lang="en-US" sz="2200" dirty="0"/>
              <a:t>5.1.9.4.2 Area alarm panels for medical gas systems shall indicate if the pressure in the lines in the area being monitored </a:t>
            </a:r>
            <a:r>
              <a:rPr lang="en-US" sz="2200" u="sng" dirty="0"/>
              <a:t>increases or decreases by 20 percent from the normal line pressure</a:t>
            </a:r>
            <a:r>
              <a:rPr lang="en-US" sz="2200" dirty="0"/>
              <a:t>.</a:t>
            </a:r>
          </a:p>
          <a:p>
            <a:pPr marL="0" indent="0">
              <a:buNone/>
            </a:pPr>
            <a:r>
              <a:rPr lang="en-US" sz="2200" dirty="0"/>
              <a:t>5.1.9.4.3 Area alarm panels for medical–surgical vacuum systems shall indicate if the </a:t>
            </a:r>
            <a:r>
              <a:rPr lang="en-US" sz="2200" u="sng" dirty="0"/>
              <a:t>vacuum in the area drops to or below 300 mm (12 in.) gauge </a:t>
            </a:r>
            <a:r>
              <a:rPr lang="en-US" sz="2200" u="sng" dirty="0" err="1"/>
              <a:t>HgV</a:t>
            </a:r>
            <a:r>
              <a:rPr lang="en-US" sz="2200" dirty="0"/>
              <a:t>.</a:t>
            </a:r>
          </a:p>
          <a:p>
            <a:pPr marL="0" indent="0">
              <a:buNone/>
            </a:pPr>
            <a:endParaRPr lang="en-US" sz="2000" dirty="0"/>
          </a:p>
        </p:txBody>
      </p:sp>
    </p:spTree>
    <p:extLst>
      <p:ext uri="{BB962C8B-B14F-4D97-AF65-F5344CB8AC3E}">
        <p14:creationId xmlns:p14="http://schemas.microsoft.com/office/powerpoint/2010/main" val="59292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898" y="891349"/>
            <a:ext cx="6770203" cy="507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02403" name="Text Box 3"/>
          <p:cNvSpPr txBox="1">
            <a:spLocks noChangeArrowheads="1"/>
          </p:cNvSpPr>
          <p:nvPr/>
        </p:nvSpPr>
        <p:spPr bwMode="auto">
          <a:xfrm>
            <a:off x="1186898" y="4210050"/>
            <a:ext cx="3276600" cy="336550"/>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1. Pressure or Vacuum Sensors</a:t>
            </a:r>
          </a:p>
        </p:txBody>
      </p:sp>
      <p:grpSp>
        <p:nvGrpSpPr>
          <p:cNvPr id="2" name="Group 4"/>
          <p:cNvGrpSpPr>
            <a:grpSpLocks/>
          </p:cNvGrpSpPr>
          <p:nvPr/>
        </p:nvGrpSpPr>
        <p:grpSpPr bwMode="auto">
          <a:xfrm>
            <a:off x="6968850" y="898525"/>
            <a:ext cx="1752600" cy="1066800"/>
            <a:chOff x="4368" y="144"/>
            <a:chExt cx="1104" cy="672"/>
          </a:xfrm>
        </p:grpSpPr>
        <p:sp>
          <p:nvSpPr>
            <p:cNvPr id="38923" name="Line 5"/>
            <p:cNvSpPr>
              <a:spLocks noChangeShapeType="1"/>
            </p:cNvSpPr>
            <p:nvPr/>
          </p:nvSpPr>
          <p:spPr bwMode="auto">
            <a:xfrm flipH="1">
              <a:off x="4368" y="432"/>
              <a:ext cx="288" cy="384"/>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38924" name="Text Box 6"/>
            <p:cNvSpPr txBox="1">
              <a:spLocks noChangeArrowheads="1"/>
            </p:cNvSpPr>
            <p:nvPr/>
          </p:nvSpPr>
          <p:spPr bwMode="auto">
            <a:xfrm>
              <a:off x="4512" y="144"/>
              <a:ext cx="960" cy="366"/>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2. Visual Indicators</a:t>
              </a:r>
            </a:p>
          </p:txBody>
        </p:sp>
      </p:grpSp>
      <p:grpSp>
        <p:nvGrpSpPr>
          <p:cNvPr id="3" name="Group 7"/>
          <p:cNvGrpSpPr>
            <a:grpSpLocks/>
          </p:cNvGrpSpPr>
          <p:nvPr/>
        </p:nvGrpSpPr>
        <p:grpSpPr bwMode="auto">
          <a:xfrm>
            <a:off x="4756701" y="3908425"/>
            <a:ext cx="3200400" cy="1174750"/>
            <a:chOff x="3120" y="2592"/>
            <a:chExt cx="2016" cy="740"/>
          </a:xfrm>
        </p:grpSpPr>
        <p:sp>
          <p:nvSpPr>
            <p:cNvPr id="38920" name="Line 8"/>
            <p:cNvSpPr>
              <a:spLocks noChangeShapeType="1"/>
            </p:cNvSpPr>
            <p:nvPr/>
          </p:nvSpPr>
          <p:spPr bwMode="auto">
            <a:xfrm flipV="1">
              <a:off x="3216" y="2592"/>
              <a:ext cx="48" cy="528"/>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38921" name="Line 9"/>
            <p:cNvSpPr>
              <a:spLocks noChangeShapeType="1"/>
            </p:cNvSpPr>
            <p:nvPr/>
          </p:nvSpPr>
          <p:spPr bwMode="auto">
            <a:xfrm flipV="1">
              <a:off x="3264" y="2828"/>
              <a:ext cx="652" cy="34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99276" tIns="49638" rIns="99276" bIns="49638">
              <a:spAutoFit/>
            </a:bodyPr>
            <a:lstStyle/>
            <a:p>
              <a:endParaRPr lang="en-US"/>
            </a:p>
          </p:txBody>
        </p:sp>
        <p:sp>
          <p:nvSpPr>
            <p:cNvPr id="38922" name="Text Box 10"/>
            <p:cNvSpPr txBox="1">
              <a:spLocks noChangeArrowheads="1"/>
            </p:cNvSpPr>
            <p:nvPr/>
          </p:nvSpPr>
          <p:spPr bwMode="auto">
            <a:xfrm>
              <a:off x="3120" y="3120"/>
              <a:ext cx="2016" cy="212"/>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rgbClr val="FFFFFF"/>
                  </a:solidFill>
                  <a:latin typeface="Arial" panose="020B0604020202020204" pitchFamily="34" charset="0"/>
                </a:rPr>
                <a:t>3. Cancelable Audible Indicator</a:t>
              </a:r>
            </a:p>
          </p:txBody>
        </p:sp>
      </p:grpSp>
      <p:sp>
        <p:nvSpPr>
          <p:cNvPr id="102411" name="Text Box 11"/>
          <p:cNvSpPr txBox="1">
            <a:spLocks noChangeArrowheads="1"/>
          </p:cNvSpPr>
          <p:nvPr/>
        </p:nvSpPr>
        <p:spPr bwMode="auto">
          <a:xfrm>
            <a:off x="6739076" y="3946525"/>
            <a:ext cx="1600200" cy="336550"/>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4. Test Button</a:t>
            </a:r>
          </a:p>
        </p:txBody>
      </p:sp>
      <p:sp>
        <p:nvSpPr>
          <p:cNvPr id="38919" name="Rectangle 12"/>
          <p:cNvSpPr>
            <a:spLocks noGrp="1" noChangeArrowheads="1"/>
          </p:cNvSpPr>
          <p:nvPr>
            <p:ph type="title" idx="4294967295"/>
          </p:nvPr>
        </p:nvSpPr>
        <p:spPr>
          <a:xfrm>
            <a:off x="0" y="0"/>
            <a:ext cx="9144000" cy="1219200"/>
          </a:xfrm>
        </p:spPr>
        <p:txBody>
          <a:bodyPr>
            <a:noAutofit/>
          </a:bodyPr>
          <a:lstStyle/>
          <a:p>
            <a:pPr eaLnBrk="1" hangingPunct="1"/>
            <a:r>
              <a:rPr lang="en-US" altLang="en-US" dirty="0"/>
              <a:t>5.1.9.3 Area Alarm</a:t>
            </a:r>
          </a:p>
        </p:txBody>
      </p:sp>
    </p:spTree>
    <p:extLst>
      <p:ext uri="{BB962C8B-B14F-4D97-AF65-F5344CB8AC3E}">
        <p14:creationId xmlns:p14="http://schemas.microsoft.com/office/powerpoint/2010/main" val="2316399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0-#ppt_w/2"/>
                                          </p:val>
                                        </p:tav>
                                        <p:tav tm="100000">
                                          <p:val>
                                            <p:strVal val="#ppt_x"/>
                                          </p:val>
                                        </p:tav>
                                      </p:tavLst>
                                    </p:anim>
                                    <p:anim calcmode="lin" valueType="num">
                                      <p:cBhvr additive="base">
                                        <p:cTn id="8" dur="500" fill="hold"/>
                                        <p:tgtEl>
                                          <p:spTgt spid="10240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40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411"/>
                                        </p:tgtEl>
                                        <p:attrNameLst>
                                          <p:attrName>style.visibility</p:attrName>
                                        </p:attrNameLst>
                                      </p:cBhvr>
                                      <p:to>
                                        <p:strVal val="visible"/>
                                      </p:to>
                                    </p:set>
                                    <p:anim calcmode="lin" valueType="num">
                                      <p:cBhvr additive="base">
                                        <p:cTn id="25" dur="500" fill="hold"/>
                                        <p:tgtEl>
                                          <p:spTgt spid="102411"/>
                                        </p:tgtEl>
                                        <p:attrNameLst>
                                          <p:attrName>ppt_x</p:attrName>
                                        </p:attrNameLst>
                                      </p:cBhvr>
                                      <p:tavLst>
                                        <p:tav tm="0">
                                          <p:val>
                                            <p:strVal val="1+#ppt_w/2"/>
                                          </p:val>
                                        </p:tav>
                                        <p:tav tm="100000">
                                          <p:val>
                                            <p:strVal val="#ppt_x"/>
                                          </p:val>
                                        </p:tav>
                                      </p:tavLst>
                                    </p:anim>
                                    <p:anim calcmode="lin" valueType="num">
                                      <p:cBhvr additive="base">
                                        <p:cTn id="26" dur="500" fill="hold"/>
                                        <p:tgtEl>
                                          <p:spTgt spid="1024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autoUpdateAnimBg="0"/>
      <p:bldP spid="10241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B2B1E3B-D830-4EB1-8927-C08EFE5007B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926" r="1926"/>
          <a:stretch>
            <a:fillRect/>
          </a:stretch>
        </p:blipFill>
        <p:spPr>
          <a:xfrm>
            <a:off x="1792288" y="612774"/>
            <a:ext cx="5486400" cy="4568825"/>
          </a:xfrm>
        </p:spPr>
      </p:pic>
      <p:sp>
        <p:nvSpPr>
          <p:cNvPr id="4" name="Text Placeholder 3">
            <a:extLst>
              <a:ext uri="{FF2B5EF4-FFF2-40B4-BE49-F238E27FC236}">
                <a16:creationId xmlns:a16="http://schemas.microsoft.com/office/drawing/2014/main" id="{D0201A13-8D1F-4820-B1FE-619D993E242E}"/>
              </a:ext>
            </a:extLst>
          </p:cNvPr>
          <p:cNvSpPr>
            <a:spLocks noGrp="1"/>
          </p:cNvSpPr>
          <p:nvPr>
            <p:ph type="body" sz="half" idx="2"/>
          </p:nvPr>
        </p:nvSpPr>
        <p:spPr/>
        <p:txBody>
          <a:bodyPr>
            <a:normAutofit/>
          </a:bodyPr>
          <a:lstStyle/>
          <a:p>
            <a:pPr algn="ctr"/>
            <a:r>
              <a:rPr lang="en-US" sz="4400" dirty="0"/>
              <a:t>Area Alarm Panel</a:t>
            </a:r>
          </a:p>
        </p:txBody>
      </p:sp>
    </p:spTree>
    <p:extLst>
      <p:ext uri="{BB962C8B-B14F-4D97-AF65-F5344CB8AC3E}">
        <p14:creationId xmlns:p14="http://schemas.microsoft.com/office/powerpoint/2010/main" val="260589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en-US" sz="2200" dirty="0"/>
              <a:t>5.1.9.4.4 Alarm sensors for area alarms shall be located as follows:</a:t>
            </a:r>
          </a:p>
          <a:p>
            <a:pPr marL="461963" indent="-461963">
              <a:buNone/>
            </a:pPr>
            <a:r>
              <a:rPr lang="en-US" sz="2200" dirty="0"/>
              <a:t>(1)* Category 1 spaces, other than anesthetizing locations addressed in 5.1.9.4.4(2), shall have the alarm sensors installed on the patient or use side of each individual zone valve box assemblies.</a:t>
            </a:r>
          </a:p>
          <a:p>
            <a:pPr marL="461963" indent="-461963">
              <a:buNone/>
            </a:pPr>
            <a:r>
              <a:rPr lang="en-US" sz="2200" dirty="0"/>
              <a:t>(2)* Anesthetizing locations where moderate sedation, deep sedation, or general anesthesia is administered </a:t>
            </a:r>
            <a:r>
              <a:rPr lang="en-US" sz="2200" u="sng" dirty="0"/>
              <a:t>shall have the sensors installed either on the source side of any of the individual room zone valve box assemblies or on the patient or use side of each of the individual zone valve box assemblies.</a:t>
            </a:r>
          </a:p>
          <a:p>
            <a:pPr marL="0" indent="0">
              <a:buNone/>
            </a:pPr>
            <a:endParaRPr lang="en-US" sz="2200" dirty="0"/>
          </a:p>
        </p:txBody>
      </p:sp>
    </p:spTree>
    <p:extLst>
      <p:ext uri="{BB962C8B-B14F-4D97-AF65-F5344CB8AC3E}">
        <p14:creationId xmlns:p14="http://schemas.microsoft.com/office/powerpoint/2010/main" val="23632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a:bodyPr>
          <a:lstStyle/>
          <a:p>
            <a:pPr marL="403225" indent="-403225">
              <a:buNone/>
            </a:pPr>
            <a:r>
              <a:rPr lang="en-US" sz="2200" dirty="0"/>
              <a:t>(8) Reinitiating of the audible signal if another alarm condition occurs while the audible alarm is silenced</a:t>
            </a:r>
          </a:p>
          <a:p>
            <a:pPr marL="511175" indent="-511175">
              <a:buNone/>
            </a:pPr>
            <a:r>
              <a:rPr lang="en-US" sz="2200" dirty="0"/>
              <a:t>(11) Where used for communications, wiring from switches or sensors that is supervised or protected as required by 517.30(C)(3) of NFPA 70 for life safety and critical branches circuits in which protection is any of the following types:</a:t>
            </a:r>
          </a:p>
          <a:p>
            <a:pPr marL="403225" indent="-403225">
              <a:buNone/>
            </a:pPr>
            <a:r>
              <a:rPr lang="en-US" sz="2200" dirty="0"/>
              <a:t>(a) Conduit</a:t>
            </a:r>
          </a:p>
          <a:p>
            <a:pPr marL="403225" indent="-403225">
              <a:buNone/>
            </a:pPr>
            <a:r>
              <a:rPr lang="en-US" sz="2200" dirty="0"/>
              <a:t>(b) Free air</a:t>
            </a:r>
          </a:p>
          <a:p>
            <a:pPr marL="403225" indent="-403225">
              <a:buNone/>
            </a:pPr>
            <a:r>
              <a:rPr lang="en-US" sz="2200" dirty="0"/>
              <a:t>(c) Wire</a:t>
            </a:r>
          </a:p>
          <a:p>
            <a:pPr marL="403225" indent="-403225">
              <a:buNone/>
            </a:pPr>
            <a:r>
              <a:rPr lang="en-US" sz="2200" dirty="0"/>
              <a:t>(d) Cable tray</a:t>
            </a:r>
          </a:p>
          <a:p>
            <a:pPr marL="403225" indent="-403225">
              <a:buNone/>
            </a:pPr>
            <a:r>
              <a:rPr lang="en-US" sz="2200" dirty="0"/>
              <a:t>(e) Raceways</a:t>
            </a:r>
          </a:p>
          <a:p>
            <a:pPr marL="511175" indent="-511175">
              <a:buNone/>
            </a:pPr>
            <a:r>
              <a:rPr lang="en-US" sz="2200" dirty="0"/>
              <a:t>(12) Communication devices </a:t>
            </a:r>
            <a:r>
              <a:rPr lang="en-US" sz="2200" u="sng" dirty="0"/>
              <a:t>that do not use electrical wiring for signal transmission and are supervised </a:t>
            </a:r>
            <a:r>
              <a:rPr lang="en-US" sz="2200" dirty="0"/>
              <a:t>such that failure of communication initiates an alarm.</a:t>
            </a:r>
          </a:p>
        </p:txBody>
      </p:sp>
    </p:spTree>
    <p:extLst>
      <p:ext uri="{BB962C8B-B14F-4D97-AF65-F5344CB8AC3E}">
        <p14:creationId xmlns:p14="http://schemas.microsoft.com/office/powerpoint/2010/main" val="1538764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marL="0" indent="0">
              <a:buNone/>
            </a:pPr>
            <a:r>
              <a:rPr lang="en-US" sz="2200" dirty="0"/>
              <a:t>5.1.9.4.5 One area alarm panel shall be acceptable to monitor multiple rooms located within an immediate vicinity meeting the requirements of 5.1.9.4.4(2).</a:t>
            </a:r>
          </a:p>
          <a:p>
            <a:pPr marL="0" indent="0">
              <a:buNone/>
            </a:pPr>
            <a:r>
              <a:rPr lang="en-US" sz="2200" dirty="0"/>
              <a:t>5.1.9.4.6 </a:t>
            </a:r>
            <a:r>
              <a:rPr lang="en-US" sz="2200" u="sng" dirty="0"/>
              <a:t>Area alarm panels for medical gas systems shall provide visual and audible indication in the event a mismatch occurs between the transducer(s) and its associated circuit board(s).</a:t>
            </a:r>
          </a:p>
          <a:p>
            <a:pPr marL="0" indent="0">
              <a:buNone/>
            </a:pPr>
            <a:r>
              <a:rPr lang="en-US" sz="2200" dirty="0"/>
              <a:t>5.1.9.5* Local Alarms. Local alarms shall be installed to monitor the function of the air compressor system(s), medical–surgical vacuum pump system(s), WAGD systems, instrument air systems, and proportioning systems.</a:t>
            </a:r>
          </a:p>
          <a:p>
            <a:pPr marL="0" indent="0">
              <a:buNone/>
            </a:pPr>
            <a:r>
              <a:rPr lang="en-US" sz="2200" dirty="0"/>
              <a:t>5.1.9.5.1 The signals referenced in 5.1.9.5.4 shall be permitted to be located as follows:</a:t>
            </a:r>
          </a:p>
          <a:p>
            <a:pPr marL="344488" indent="-344488">
              <a:buNone/>
            </a:pPr>
            <a:r>
              <a:rPr lang="en-US" sz="2200" dirty="0"/>
              <a:t>(1) On or in the control panel(s) for the central supply system or supply source being monitored</a:t>
            </a:r>
          </a:p>
        </p:txBody>
      </p:sp>
    </p:spTree>
    <p:extLst>
      <p:ext uri="{BB962C8B-B14F-4D97-AF65-F5344CB8AC3E}">
        <p14:creationId xmlns:p14="http://schemas.microsoft.com/office/powerpoint/2010/main" val="256615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403225" indent="-403225">
              <a:buNone/>
            </a:pPr>
            <a:r>
              <a:rPr lang="en-US" sz="2200" dirty="0"/>
              <a:t>(2) Within a monitoring device (e.g., dew point monitor or carbon monoxide monitor)</a:t>
            </a:r>
          </a:p>
          <a:p>
            <a:pPr marL="403225" indent="-403225">
              <a:buNone/>
            </a:pPr>
            <a:r>
              <a:rPr lang="en-US" sz="2200" dirty="0"/>
              <a:t>(3) On a separate alarm panel(s)</a:t>
            </a:r>
          </a:p>
          <a:p>
            <a:pPr marL="0" indent="0">
              <a:buNone/>
            </a:pPr>
            <a:r>
              <a:rPr lang="en-US" sz="2200" dirty="0"/>
              <a:t>5.1.9.5.2 The master alarm shall include at least one signal from the source equipment to indicate a problem with the source equipment at this location. This master alarm signal shall activate when any of the required local alarm signals for this source equipment activates.</a:t>
            </a:r>
          </a:p>
          <a:p>
            <a:pPr marL="0" indent="0">
              <a:buNone/>
            </a:pPr>
            <a:r>
              <a:rPr lang="en-US" sz="2200" dirty="0"/>
              <a:t>5.1.9.5.3 If there is more than one central supply system, for a specific gas or vacuum pipeline or more than one central supply system and pipeline for the same gas in the building, then it shall be necessary for each location to have separate local alarms per 5.1.9.5.4 and signals at the master panels per 5.1.9.2.4.</a:t>
            </a:r>
          </a:p>
        </p:txBody>
      </p:sp>
    </p:spTree>
    <p:extLst>
      <p:ext uri="{BB962C8B-B14F-4D97-AF65-F5344CB8AC3E}">
        <p14:creationId xmlns:p14="http://schemas.microsoft.com/office/powerpoint/2010/main" val="367858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0" indent="0">
              <a:buNone/>
            </a:pPr>
            <a:r>
              <a:rPr lang="en-US" sz="2000" dirty="0"/>
              <a:t>5.1.9.5.4 The following functions shall be monitored at each local alarm site:</a:t>
            </a:r>
          </a:p>
          <a:p>
            <a:pPr marL="344488" indent="-344488">
              <a:buNone/>
            </a:pPr>
            <a:r>
              <a:rPr lang="en-US" sz="2000" dirty="0"/>
              <a:t>(1) Low medical air reserve capacity, to </a:t>
            </a:r>
            <a:r>
              <a:rPr lang="en-US" sz="2000" u="sng" dirty="0"/>
              <a:t>indicate when the medical air source is operating under a demand that could not be managed if one compressor ceased to operate</a:t>
            </a:r>
          </a:p>
          <a:p>
            <a:pPr marL="344488" indent="-344488">
              <a:buNone/>
            </a:pPr>
            <a:r>
              <a:rPr lang="en-US" sz="2000" dirty="0"/>
              <a:t>(2) High carbon monoxide level, to indicate when the </a:t>
            </a:r>
            <a:r>
              <a:rPr lang="en-US" sz="2000" u="sng" dirty="0"/>
              <a:t>carbon monoxide level in the medical air system is 10 ppm or higher</a:t>
            </a:r>
          </a:p>
          <a:p>
            <a:pPr marL="344488" indent="-344488">
              <a:buNone/>
            </a:pPr>
            <a:r>
              <a:rPr lang="en-US" sz="2000" dirty="0"/>
              <a:t>(3) Medical air dew point high, to </a:t>
            </a:r>
            <a:r>
              <a:rPr lang="en-US" sz="2000" u="sng" dirty="0"/>
              <a:t>indicate when the line pressure dew point is greater than +2°C (+35°F)</a:t>
            </a:r>
          </a:p>
          <a:p>
            <a:pPr marL="344488" indent="-344488">
              <a:buNone/>
            </a:pPr>
            <a:r>
              <a:rPr lang="en-US" sz="2000" dirty="0"/>
              <a:t>(4) Low medical vacuum reserve capacity, to indicate when the </a:t>
            </a:r>
            <a:r>
              <a:rPr lang="en-US" sz="2000" u="sng" dirty="0"/>
              <a:t>medical vacuum source is operating under a demand that could not be managed if one pump ceased to operate</a:t>
            </a:r>
          </a:p>
          <a:p>
            <a:pPr marL="344488" indent="-344488">
              <a:buNone/>
            </a:pPr>
            <a:r>
              <a:rPr lang="en-US" sz="2000" dirty="0"/>
              <a:t>(5) Low WAGD reserve capacity, to </a:t>
            </a:r>
            <a:r>
              <a:rPr lang="en-US" sz="2000" u="sng" dirty="0"/>
              <a:t>indicate when the WAGD source is operating under a demand that could not be managed if one producer ceased to operate</a:t>
            </a:r>
          </a:p>
        </p:txBody>
      </p:sp>
    </p:spTree>
    <p:extLst>
      <p:ext uri="{BB962C8B-B14F-4D97-AF65-F5344CB8AC3E}">
        <p14:creationId xmlns:p14="http://schemas.microsoft.com/office/powerpoint/2010/main" val="235271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marL="344488" indent="-344488">
              <a:buNone/>
            </a:pPr>
            <a:r>
              <a:rPr lang="en-US" sz="2000" dirty="0"/>
              <a:t>(6) Instrument air dew point high, </a:t>
            </a:r>
            <a:r>
              <a:rPr lang="en-US" sz="2000" u="sng" dirty="0"/>
              <a:t>to indicate when the line pressure dew point is greater than −30°C (−22°F)</a:t>
            </a:r>
          </a:p>
          <a:p>
            <a:pPr marL="344488" indent="-344488">
              <a:buNone/>
            </a:pPr>
            <a:r>
              <a:rPr lang="en-US" sz="2000" dirty="0"/>
              <a:t>(7) Low instrument air reserve capacity, if instrument air is provided by a source with more than one compressor, to </a:t>
            </a:r>
            <a:r>
              <a:rPr lang="en-US" sz="2000" u="sng" dirty="0"/>
              <a:t>indicate when the instrument air source is operating under a demand that could not be managed if one compressor ceased to operate</a:t>
            </a:r>
          </a:p>
          <a:p>
            <a:pPr marL="344488" indent="-344488">
              <a:buNone/>
            </a:pPr>
            <a:r>
              <a:rPr lang="en-US" sz="2000" dirty="0"/>
              <a:t>(8) For compressor systems </a:t>
            </a:r>
            <a:r>
              <a:rPr lang="en-US" sz="2000" u="sng" dirty="0"/>
              <a:t>using liquid ring compressors or compressors with water-cooled components, high water in the receiver tank, to indicate when the water level in the receiver tank has reached a level determined to be detrimental to the operation of the system</a:t>
            </a:r>
          </a:p>
          <a:p>
            <a:pPr marL="344488" indent="-344488">
              <a:buNone/>
            </a:pPr>
            <a:r>
              <a:rPr lang="en-US" sz="2000" dirty="0"/>
              <a:t>(9) For compressor systems </a:t>
            </a:r>
            <a:r>
              <a:rPr lang="en-US" sz="2000" u="sng" dirty="0"/>
              <a:t>using liquid ring compressors, high water in the separator</a:t>
            </a:r>
          </a:p>
          <a:p>
            <a:pPr marL="461963" indent="-461963">
              <a:buNone/>
            </a:pPr>
            <a:r>
              <a:rPr lang="en-US" sz="2000" dirty="0"/>
              <a:t>(10) For compressor systems using other than liquid ring compressors</a:t>
            </a:r>
            <a:r>
              <a:rPr lang="en-US" sz="2000" u="sng" dirty="0"/>
              <a:t>, high discharge air temperature</a:t>
            </a:r>
          </a:p>
        </p:txBody>
      </p:sp>
    </p:spTree>
    <p:extLst>
      <p:ext uri="{BB962C8B-B14F-4D97-AF65-F5344CB8AC3E}">
        <p14:creationId xmlns:p14="http://schemas.microsoft.com/office/powerpoint/2010/main" val="343602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511175" indent="-511175">
              <a:buNone/>
            </a:pPr>
            <a:r>
              <a:rPr lang="en-US" sz="2200" dirty="0"/>
              <a:t>(11) Proportioning </a:t>
            </a:r>
            <a:r>
              <a:rPr lang="en-US" sz="2200" u="sng" dirty="0"/>
              <a:t>systems high/low indicator when the oxygen concentration is outside the 19.5 percent to 23.5 percent oxygen range</a:t>
            </a:r>
          </a:p>
          <a:p>
            <a:pPr marL="511175" indent="-511175">
              <a:buNone/>
            </a:pPr>
            <a:r>
              <a:rPr lang="en-US" sz="2200" dirty="0"/>
              <a:t>(12) </a:t>
            </a:r>
            <a:r>
              <a:rPr lang="en-US" sz="2200" u="sng" dirty="0"/>
              <a:t>Proportion systems reserve system in operation</a:t>
            </a:r>
          </a:p>
          <a:p>
            <a:pPr marL="511175" indent="-511175">
              <a:buNone/>
            </a:pPr>
            <a:r>
              <a:rPr lang="en-US" sz="2200" dirty="0"/>
              <a:t>(13) When oxygen is supplied from an oxygen central supply system using concentrators (see 5.1.3.9), the following signals shall be provided at the system’s local alarm site(s):</a:t>
            </a:r>
          </a:p>
          <a:p>
            <a:pPr marL="344488" indent="-344488">
              <a:buNone/>
            </a:pPr>
            <a:r>
              <a:rPr lang="en-US" sz="2200" dirty="0"/>
              <a:t>(a) For each cylinder header </a:t>
            </a:r>
            <a:r>
              <a:rPr lang="en-US" sz="2200" u="sng" dirty="0"/>
              <a:t>used as a source, an alarm indication that the header is in use</a:t>
            </a:r>
          </a:p>
          <a:p>
            <a:pPr marL="344488" indent="-344488">
              <a:buNone/>
            </a:pPr>
            <a:r>
              <a:rPr lang="en-US" sz="2200" dirty="0"/>
              <a:t>(b) For each cylinder header used as a source, </a:t>
            </a:r>
            <a:r>
              <a:rPr lang="en-US" sz="2200" u="sng" dirty="0"/>
              <a:t>an alarm indication that the cylinder contents are below one average day’s supply</a:t>
            </a:r>
          </a:p>
        </p:txBody>
      </p:sp>
    </p:spTree>
    <p:extLst>
      <p:ext uri="{BB962C8B-B14F-4D97-AF65-F5344CB8AC3E}">
        <p14:creationId xmlns:p14="http://schemas.microsoft.com/office/powerpoint/2010/main" val="216022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344488" indent="-344488">
              <a:buNone/>
            </a:pPr>
            <a:r>
              <a:rPr lang="en-US" sz="2200" dirty="0"/>
              <a:t>(c) If the source in use changes </a:t>
            </a:r>
            <a:r>
              <a:rPr lang="en-US" sz="2200" u="sng" dirty="0"/>
              <a:t>because of a failure to appropriately supply the system, an alarm indication indicating an unexpected oxygen supply change has occurred</a:t>
            </a:r>
          </a:p>
          <a:p>
            <a:pPr marL="344488" indent="-344488">
              <a:buNone/>
            </a:pPr>
            <a:r>
              <a:rPr lang="en-US" sz="2200" dirty="0"/>
              <a:t>(d) An alarm indication that the </a:t>
            </a:r>
            <a:r>
              <a:rPr lang="en-US" sz="2200" u="sng" dirty="0"/>
              <a:t>pressure in the common line on the source side of the line pressure controls is low</a:t>
            </a:r>
          </a:p>
          <a:p>
            <a:pPr marL="344488" indent="-344488">
              <a:buNone/>
            </a:pPr>
            <a:r>
              <a:rPr lang="en-US" sz="2200" dirty="0"/>
              <a:t>(e) An </a:t>
            </a:r>
            <a:r>
              <a:rPr lang="en-US" sz="2200" u="sng" dirty="0"/>
              <a:t>alarm indication that the oxygen concentration from the supply system is below 91 percent</a:t>
            </a:r>
          </a:p>
        </p:txBody>
      </p:sp>
    </p:spTree>
    <p:extLst>
      <p:ext uri="{BB962C8B-B14F-4D97-AF65-F5344CB8AC3E}">
        <p14:creationId xmlns:p14="http://schemas.microsoft.com/office/powerpoint/2010/main" val="101842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819150"/>
            <a:ext cx="6819900" cy="509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nvGrpSpPr>
          <p:cNvPr id="2" name="Group 2"/>
          <p:cNvGrpSpPr>
            <a:grpSpLocks/>
          </p:cNvGrpSpPr>
          <p:nvPr/>
        </p:nvGrpSpPr>
        <p:grpSpPr bwMode="auto">
          <a:xfrm>
            <a:off x="190500" y="1524794"/>
            <a:ext cx="3276600" cy="1751013"/>
            <a:chOff x="0" y="1025"/>
            <a:chExt cx="2064" cy="1103"/>
          </a:xfrm>
        </p:grpSpPr>
        <p:sp>
          <p:nvSpPr>
            <p:cNvPr id="43023" name="Line 3"/>
            <p:cNvSpPr>
              <a:spLocks noChangeShapeType="1"/>
            </p:cNvSpPr>
            <p:nvPr/>
          </p:nvSpPr>
          <p:spPr bwMode="auto">
            <a:xfrm>
              <a:off x="1776" y="1632"/>
              <a:ext cx="216" cy="496"/>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99276" tIns="49638" rIns="99276" bIns="49638">
              <a:spAutoFit/>
            </a:bodyPr>
            <a:lstStyle/>
            <a:p>
              <a:endParaRPr lang="en-US"/>
            </a:p>
          </p:txBody>
        </p:sp>
        <p:sp>
          <p:nvSpPr>
            <p:cNvPr id="43024" name="Line 4"/>
            <p:cNvSpPr>
              <a:spLocks noChangeShapeType="1"/>
            </p:cNvSpPr>
            <p:nvPr/>
          </p:nvSpPr>
          <p:spPr bwMode="auto">
            <a:xfrm flipV="1">
              <a:off x="1728" y="1025"/>
              <a:ext cx="336" cy="271"/>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99276" tIns="49638" rIns="99276" bIns="49638">
              <a:spAutoFit/>
            </a:bodyPr>
            <a:lstStyle/>
            <a:p>
              <a:endParaRPr lang="en-US"/>
            </a:p>
          </p:txBody>
        </p:sp>
        <p:sp>
          <p:nvSpPr>
            <p:cNvPr id="43025" name="Text Box 5"/>
            <p:cNvSpPr txBox="1">
              <a:spLocks noChangeArrowheads="1"/>
            </p:cNvSpPr>
            <p:nvPr/>
          </p:nvSpPr>
          <p:spPr bwMode="auto">
            <a:xfrm>
              <a:off x="0" y="1296"/>
              <a:ext cx="2064" cy="366"/>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rgbClr val="FFFFFF"/>
                  </a:solidFill>
                  <a:latin typeface="Arial" panose="020B0604020202020204" pitchFamily="34" charset="0"/>
                </a:rPr>
                <a:t>1. Connected Medical Pipeline Source Equipment</a:t>
              </a:r>
            </a:p>
          </p:txBody>
        </p:sp>
      </p:grpSp>
      <p:grpSp>
        <p:nvGrpSpPr>
          <p:cNvPr id="3" name="Group 6"/>
          <p:cNvGrpSpPr>
            <a:grpSpLocks/>
          </p:cNvGrpSpPr>
          <p:nvPr/>
        </p:nvGrpSpPr>
        <p:grpSpPr bwMode="auto">
          <a:xfrm>
            <a:off x="5819775" y="3123406"/>
            <a:ext cx="2438400" cy="1651000"/>
            <a:chOff x="3984" y="2206"/>
            <a:chExt cx="1536" cy="1040"/>
          </a:xfrm>
        </p:grpSpPr>
        <p:sp>
          <p:nvSpPr>
            <p:cNvPr id="43020" name="Line 7"/>
            <p:cNvSpPr>
              <a:spLocks noChangeShapeType="1"/>
            </p:cNvSpPr>
            <p:nvPr/>
          </p:nvSpPr>
          <p:spPr bwMode="auto">
            <a:xfrm flipH="1" flipV="1">
              <a:off x="3984" y="2448"/>
              <a:ext cx="288" cy="48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43021" name="Line 8"/>
            <p:cNvSpPr>
              <a:spLocks noChangeShapeType="1"/>
            </p:cNvSpPr>
            <p:nvPr/>
          </p:nvSpPr>
          <p:spPr bwMode="auto">
            <a:xfrm flipV="1">
              <a:off x="4224" y="2206"/>
              <a:ext cx="216" cy="721"/>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wrap="square" lIns="99276" tIns="49638" rIns="99276" bIns="49638">
              <a:spAutoFit/>
            </a:bodyPr>
            <a:lstStyle/>
            <a:p>
              <a:endParaRPr lang="en-US"/>
            </a:p>
          </p:txBody>
        </p:sp>
        <p:sp>
          <p:nvSpPr>
            <p:cNvPr id="43022" name="Text Box 9"/>
            <p:cNvSpPr txBox="1">
              <a:spLocks noChangeArrowheads="1"/>
            </p:cNvSpPr>
            <p:nvPr/>
          </p:nvSpPr>
          <p:spPr bwMode="auto">
            <a:xfrm>
              <a:off x="4128" y="2880"/>
              <a:ext cx="1392" cy="366"/>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rgbClr val="FFFFFF"/>
                  </a:solidFill>
                  <a:latin typeface="Arial" panose="020B0604020202020204" pitchFamily="34" charset="0"/>
                </a:rPr>
                <a:t>2. Required Medical Air System Signals</a:t>
              </a:r>
            </a:p>
          </p:txBody>
        </p:sp>
      </p:grpSp>
      <p:sp>
        <p:nvSpPr>
          <p:cNvPr id="106506" name="Text Box 10"/>
          <p:cNvSpPr txBox="1">
            <a:spLocks noChangeArrowheads="1"/>
          </p:cNvSpPr>
          <p:nvPr/>
        </p:nvSpPr>
        <p:spPr bwMode="auto">
          <a:xfrm>
            <a:off x="7105650" y="3465513"/>
            <a:ext cx="1752600" cy="825500"/>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3. Signals From Other Source Equipment</a:t>
            </a:r>
          </a:p>
        </p:txBody>
      </p:sp>
      <p:grpSp>
        <p:nvGrpSpPr>
          <p:cNvPr id="4" name="Group 11"/>
          <p:cNvGrpSpPr>
            <a:grpSpLocks/>
          </p:cNvGrpSpPr>
          <p:nvPr/>
        </p:nvGrpSpPr>
        <p:grpSpPr bwMode="auto">
          <a:xfrm>
            <a:off x="5372100" y="4830564"/>
            <a:ext cx="3352800" cy="641350"/>
            <a:chOff x="3648" y="3408"/>
            <a:chExt cx="2112" cy="404"/>
          </a:xfrm>
        </p:grpSpPr>
        <p:sp>
          <p:nvSpPr>
            <p:cNvPr id="43017" name="Line 12"/>
            <p:cNvSpPr>
              <a:spLocks noChangeShapeType="1"/>
            </p:cNvSpPr>
            <p:nvPr/>
          </p:nvSpPr>
          <p:spPr bwMode="auto">
            <a:xfrm flipV="1">
              <a:off x="3840" y="3408"/>
              <a:ext cx="192" cy="24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43018" name="Line 13"/>
            <p:cNvSpPr>
              <a:spLocks noChangeShapeType="1"/>
            </p:cNvSpPr>
            <p:nvPr/>
          </p:nvSpPr>
          <p:spPr bwMode="auto">
            <a:xfrm flipH="1" flipV="1">
              <a:off x="3648" y="3408"/>
              <a:ext cx="192" cy="24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lIns="99276" tIns="49638" rIns="99276" bIns="49638">
              <a:spAutoFit/>
            </a:bodyPr>
            <a:lstStyle/>
            <a:p>
              <a:endParaRPr lang="en-US"/>
            </a:p>
          </p:txBody>
        </p:sp>
        <p:sp>
          <p:nvSpPr>
            <p:cNvPr id="43019" name="Text Box 14"/>
            <p:cNvSpPr txBox="1">
              <a:spLocks noChangeArrowheads="1"/>
            </p:cNvSpPr>
            <p:nvPr/>
          </p:nvSpPr>
          <p:spPr bwMode="auto">
            <a:xfrm>
              <a:off x="3744" y="3600"/>
              <a:ext cx="2016" cy="212"/>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4. Cancelable Audible Indicator</a:t>
              </a:r>
            </a:p>
          </p:txBody>
        </p:sp>
      </p:grpSp>
      <p:sp>
        <p:nvSpPr>
          <p:cNvPr id="106511" name="Text Box 15"/>
          <p:cNvSpPr txBox="1">
            <a:spLocks noChangeArrowheads="1"/>
          </p:cNvSpPr>
          <p:nvPr/>
        </p:nvSpPr>
        <p:spPr bwMode="auto">
          <a:xfrm>
            <a:off x="7048500" y="4639468"/>
            <a:ext cx="1752600" cy="336550"/>
          </a:xfrm>
          <a:prstGeom prst="rect">
            <a:avLst/>
          </a:prstGeom>
          <a:solidFill>
            <a:srgbClr val="0000CC"/>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1433" tIns="45717" rIns="91433" bIns="4571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solidFill>
                  <a:srgbClr val="FFFFFF"/>
                </a:solidFill>
                <a:latin typeface="Arial" panose="020B0604020202020204" pitchFamily="34" charset="0"/>
              </a:rPr>
              <a:t>5. Test Button</a:t>
            </a:r>
          </a:p>
        </p:txBody>
      </p:sp>
      <p:sp>
        <p:nvSpPr>
          <p:cNvPr id="106513" name="Rectangle 17"/>
          <p:cNvSpPr>
            <a:spLocks noGrp="1" noChangeArrowheads="1"/>
          </p:cNvSpPr>
          <p:nvPr>
            <p:ph type="title" idx="4294967295"/>
          </p:nvPr>
        </p:nvSpPr>
        <p:spPr>
          <a:xfrm>
            <a:off x="0" y="176213"/>
            <a:ext cx="9144000" cy="609600"/>
          </a:xfrm>
        </p:spPr>
        <p:txBody>
          <a:bodyPr rtlCol="0">
            <a:noAutofit/>
          </a:bodyPr>
          <a:lstStyle/>
          <a:p>
            <a:pPr eaLnBrk="1" fontAlgn="auto" hangingPunct="1">
              <a:spcAft>
                <a:spcPts val="0"/>
              </a:spcAft>
              <a:defRPr/>
            </a:pPr>
            <a:r>
              <a:rPr lang="en-US" dirty="0"/>
              <a:t> 5.1.9.5 Local Alarm:</a:t>
            </a:r>
          </a:p>
        </p:txBody>
      </p:sp>
    </p:spTree>
    <p:extLst>
      <p:ext uri="{BB962C8B-B14F-4D97-AF65-F5344CB8AC3E}">
        <p14:creationId xmlns:p14="http://schemas.microsoft.com/office/powerpoint/2010/main" val="2471768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06506"/>
                                        </p:tgtEl>
                                        <p:attrNameLst>
                                          <p:attrName>style.visibility</p:attrName>
                                        </p:attrNameLst>
                                      </p:cBhvr>
                                      <p:to>
                                        <p:strVal val="visible"/>
                                      </p:to>
                                    </p:set>
                                    <p:anim calcmode="lin" valueType="num">
                                      <p:cBhvr additive="base">
                                        <p:cTn id="19" dur="500" fill="hold"/>
                                        <p:tgtEl>
                                          <p:spTgt spid="106506"/>
                                        </p:tgtEl>
                                        <p:attrNameLst>
                                          <p:attrName>ppt_x</p:attrName>
                                        </p:attrNameLst>
                                      </p:cBhvr>
                                      <p:tavLst>
                                        <p:tav tm="0">
                                          <p:val>
                                            <p:strVal val="1+#ppt_w/2"/>
                                          </p:val>
                                        </p:tav>
                                        <p:tav tm="100000">
                                          <p:val>
                                            <p:strVal val="#ppt_x"/>
                                          </p:val>
                                        </p:tav>
                                      </p:tavLst>
                                    </p:anim>
                                    <p:anim calcmode="lin" valueType="num">
                                      <p:cBhvr additive="base">
                                        <p:cTn id="20" dur="500" fill="hold"/>
                                        <p:tgtEl>
                                          <p:spTgt spid="10650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6506"/>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06511"/>
                                        </p:tgtEl>
                                        <p:attrNameLst>
                                          <p:attrName>style.visibility</p:attrName>
                                        </p:attrNameLst>
                                      </p:cBhvr>
                                      <p:to>
                                        <p:strVal val="visible"/>
                                      </p:to>
                                    </p:set>
                                    <p:anim calcmode="lin" valueType="num">
                                      <p:cBhvr additive="base">
                                        <p:cTn id="31" dur="500" fill="hold"/>
                                        <p:tgtEl>
                                          <p:spTgt spid="106511"/>
                                        </p:tgtEl>
                                        <p:attrNameLst>
                                          <p:attrName>ppt_x</p:attrName>
                                        </p:attrNameLst>
                                      </p:cBhvr>
                                      <p:tavLst>
                                        <p:tav tm="0">
                                          <p:val>
                                            <p:strVal val="1+#ppt_w/2"/>
                                          </p:val>
                                        </p:tav>
                                        <p:tav tm="100000">
                                          <p:val>
                                            <p:strVal val="#ppt_x"/>
                                          </p:val>
                                        </p:tav>
                                      </p:tavLst>
                                    </p:anim>
                                    <p:anim calcmode="lin" valueType="num">
                                      <p:cBhvr additive="base">
                                        <p:cTn id="32" dur="500" fill="hold"/>
                                        <p:tgtEl>
                                          <p:spTgt spid="106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6" grpId="0" animBg="1" autoUpdateAnimBg="0"/>
      <p:bldP spid="10651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461963" indent="-461963">
              <a:buNone/>
            </a:pPr>
            <a:r>
              <a:rPr lang="en-US" sz="2000" dirty="0"/>
              <a:t>(14) Provisions for automatic restart after a power loss of 10 seconds (e.g., during generator start-up) without giving false signals or requiring manual reset</a:t>
            </a:r>
          </a:p>
          <a:p>
            <a:pPr marL="461963" indent="-461963">
              <a:buNone/>
            </a:pPr>
            <a:r>
              <a:rPr lang="en-US" sz="2000" dirty="0"/>
              <a:t>(15) </a:t>
            </a:r>
            <a:r>
              <a:rPr lang="en-US" sz="2000" u="sng" dirty="0"/>
              <a:t>Alarm switches/sensors installed so as to be removable and accessible for service and testing.</a:t>
            </a:r>
          </a:p>
          <a:p>
            <a:pPr marL="0" indent="0">
              <a:buNone/>
            </a:pPr>
            <a:r>
              <a:rPr lang="en-US" sz="2000" dirty="0"/>
              <a:t>5.1.9.2* Master Alarms. A master alarm system shall be provided to monitor the operation and condition of the source of supply, the reserve source (if any), and the pressure in the main lines of each medical gas and vacuum piping system.</a:t>
            </a:r>
          </a:p>
          <a:p>
            <a:pPr marL="0" indent="0">
              <a:buNone/>
            </a:pPr>
            <a:r>
              <a:rPr lang="en-US" sz="2000" dirty="0"/>
              <a:t>5.1.9.2.1 The master alarm system </a:t>
            </a:r>
            <a:r>
              <a:rPr lang="en-US" sz="2000" u="sng" dirty="0"/>
              <a:t>shall consist of two or more alarm panels</a:t>
            </a:r>
            <a:r>
              <a:rPr lang="en-US" sz="2000" dirty="0"/>
              <a:t> located in at least two separate locations, as follows:</a:t>
            </a:r>
          </a:p>
          <a:p>
            <a:pPr marL="344488" indent="-344488">
              <a:buNone/>
            </a:pPr>
            <a:r>
              <a:rPr lang="en-US" sz="2000" dirty="0"/>
              <a:t>(1) One master alarm panel shall be located in the office or work space of the on-site individual responsible for the maintenance of the medical gas and vacuum piping systems.</a:t>
            </a:r>
          </a:p>
        </p:txBody>
      </p:sp>
    </p:spTree>
    <p:extLst>
      <p:ext uri="{BB962C8B-B14F-4D97-AF65-F5344CB8AC3E}">
        <p14:creationId xmlns:p14="http://schemas.microsoft.com/office/powerpoint/2010/main" val="191742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344488" indent="-344488">
              <a:buNone/>
            </a:pPr>
            <a:r>
              <a:rPr lang="en-US" sz="2200" dirty="0"/>
              <a:t>(2) In order to ensure continuous surveillance of the medical gas and vacuum systems while the facility is in operation, the second master alarm panel shall be located in an area of continuous observation (e.g., the telephone switchboard, security office, or other continuously staffed location).</a:t>
            </a:r>
          </a:p>
          <a:p>
            <a:pPr marL="0" indent="0">
              <a:buNone/>
            </a:pPr>
            <a:r>
              <a:rPr lang="en-US" sz="2200" dirty="0"/>
              <a:t>5.1.9.2.2 A centralized computer system shall be permitted to be substituted for one of the master alarms required in</a:t>
            </a:r>
          </a:p>
          <a:p>
            <a:pPr marL="0" indent="0">
              <a:buNone/>
            </a:pPr>
            <a:r>
              <a:rPr lang="en-US" sz="2200" dirty="0"/>
              <a:t>5.1.9.2.1 if the computer system complies with 5.1.9.3.</a:t>
            </a:r>
          </a:p>
          <a:p>
            <a:pPr marL="0" indent="0">
              <a:buNone/>
            </a:pPr>
            <a:r>
              <a:rPr lang="en-US" sz="2200" dirty="0"/>
              <a:t>5.1.9.2.3 The master alarm panels required in </a:t>
            </a:r>
            <a:r>
              <a:rPr lang="en-US" sz="2200" u="sng" dirty="0"/>
              <a:t>5.1.9.2.1 shall communicate directly to the alarm-initiating devices that they monitor.</a:t>
            </a:r>
          </a:p>
          <a:p>
            <a:pPr marL="0" indent="0">
              <a:buNone/>
            </a:pPr>
            <a:r>
              <a:rPr lang="en-US" sz="2200" dirty="0"/>
              <a:t>5.1.9.2.3.1 If communication is achieved by wires, the following shall apply:</a:t>
            </a:r>
          </a:p>
        </p:txBody>
      </p:sp>
    </p:spTree>
    <p:extLst>
      <p:ext uri="{BB962C8B-B14F-4D97-AF65-F5344CB8AC3E}">
        <p14:creationId xmlns:p14="http://schemas.microsoft.com/office/powerpoint/2010/main" val="66259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403225" indent="-403225">
              <a:buNone/>
            </a:pPr>
            <a:r>
              <a:rPr lang="en-US" sz="2200" dirty="0"/>
              <a:t>(A) Each of the two mandatory alarms shall be wired independently to the initiating device(s) for each signal.</a:t>
            </a:r>
          </a:p>
          <a:p>
            <a:pPr marL="403225" indent="-403225">
              <a:buNone/>
            </a:pPr>
            <a:r>
              <a:rPr lang="en-US" sz="2200" dirty="0"/>
              <a:t>(B) The wiring between each mandatory alarm(s) and the initiating device(s) </a:t>
            </a:r>
            <a:r>
              <a:rPr lang="en-US" sz="2200" u="sng" dirty="0"/>
              <a:t>shall not utilize common conductors</a:t>
            </a:r>
            <a:r>
              <a:rPr lang="en-US" sz="2200" dirty="0"/>
              <a:t> that, if interrupted, would disable more than one signal.</a:t>
            </a:r>
          </a:p>
          <a:p>
            <a:pPr marL="403225" indent="-403225">
              <a:buNone/>
            </a:pPr>
            <a:r>
              <a:rPr lang="en-US" sz="2200" dirty="0"/>
              <a:t>(C) </a:t>
            </a:r>
            <a:r>
              <a:rPr lang="en-US" sz="2200" u="sng" dirty="0"/>
              <a:t>Each set of wires (in whatever number as required by the alarm) shall run to the initiating device(s) without interruption other than in-line splices necessary to complete the necessary length of wire</a:t>
            </a:r>
            <a:r>
              <a:rPr lang="en-US" sz="2200" dirty="0"/>
              <a:t>.</a:t>
            </a:r>
          </a:p>
          <a:p>
            <a:pPr marL="403225" indent="-403225">
              <a:buNone/>
            </a:pPr>
            <a:r>
              <a:rPr lang="en-US" sz="2200" dirty="0"/>
              <a:t>(D) Where initiating devices are remote from the building and the wiring is to run underground in compliance with NFPA 70, the following exceptions shall be permitted to be used:</a:t>
            </a:r>
          </a:p>
        </p:txBody>
      </p:sp>
    </p:spTree>
    <p:extLst>
      <p:ext uri="{BB962C8B-B14F-4D97-AF65-F5344CB8AC3E}">
        <p14:creationId xmlns:p14="http://schemas.microsoft.com/office/powerpoint/2010/main" val="183453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344488" indent="-344488">
              <a:buNone/>
            </a:pPr>
            <a:r>
              <a:rPr lang="en-US" sz="2200" dirty="0"/>
              <a:t>(1) Wiring from the initiating device and through the underground section shall be permitted to be run to a junction box located where the wiring first enters the building.</a:t>
            </a:r>
          </a:p>
          <a:p>
            <a:pPr marL="344488" indent="-344488">
              <a:buNone/>
            </a:pPr>
            <a:r>
              <a:rPr lang="en-US" sz="2200" dirty="0"/>
              <a:t>(2) </a:t>
            </a:r>
            <a:r>
              <a:rPr lang="en-US" sz="2200" u="sng" dirty="0"/>
              <a:t>A single set of wires </a:t>
            </a:r>
            <a:r>
              <a:rPr lang="en-US" sz="2200" dirty="0"/>
              <a:t>complying with 5.1.9.2.3.1(B) and 5.1.9.2.3.1(C) for each signal shall be permitted to connect the initiating device and the junction box.</a:t>
            </a:r>
          </a:p>
          <a:p>
            <a:pPr marL="0" indent="0">
              <a:buNone/>
            </a:pPr>
            <a:r>
              <a:rPr lang="en-US" sz="2200" dirty="0"/>
              <a:t>5.1.9.2.3.2 If communication is achieved by means other than wires, the following shall apply:</a:t>
            </a:r>
          </a:p>
          <a:p>
            <a:pPr marL="344488" indent="-344488">
              <a:buNone/>
            </a:pPr>
            <a:r>
              <a:rPr lang="en-US" sz="2200" dirty="0"/>
              <a:t>(A) Each of the mandatory alarms shall communicate independently to the initiating device(s) for each signal.</a:t>
            </a:r>
          </a:p>
          <a:p>
            <a:pPr marL="344488" indent="-344488">
              <a:buNone/>
            </a:pPr>
            <a:r>
              <a:rPr lang="en-US" sz="2200" dirty="0"/>
              <a:t>(B) The means of communication between each mandatory alarm(s) and the initiating device(s) shall not utilize a common communication device that, if interrupted, would disable the signal from another initiating device.</a:t>
            </a:r>
          </a:p>
        </p:txBody>
      </p:sp>
    </p:spTree>
    <p:extLst>
      <p:ext uri="{BB962C8B-B14F-4D97-AF65-F5344CB8AC3E}">
        <p14:creationId xmlns:p14="http://schemas.microsoft.com/office/powerpoint/2010/main" val="258642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000" dirty="0"/>
              <a:t>5.1.9.2.3.3 A single initiating device shall be permitted to actuate multiple master alarms.</a:t>
            </a:r>
          </a:p>
          <a:p>
            <a:pPr marL="0" indent="0">
              <a:buNone/>
            </a:pPr>
            <a:r>
              <a:rPr lang="en-US" sz="2000" dirty="0"/>
              <a:t>5.1.9.2.3.6 Master alarm signals shall not be relayed from one master alarm panel to another.</a:t>
            </a:r>
          </a:p>
          <a:p>
            <a:pPr marL="0" indent="0">
              <a:buNone/>
            </a:pPr>
            <a:r>
              <a:rPr lang="en-US" sz="2000" dirty="0"/>
              <a:t>5.1.9.2.3.8 Multiple master alarms shall be permitted to monitor a single initiating device.</a:t>
            </a:r>
          </a:p>
          <a:p>
            <a:pPr marL="0" indent="0">
              <a:buNone/>
            </a:pPr>
            <a:r>
              <a:rPr lang="en-US" sz="2000" dirty="0"/>
              <a:t>5.1.9.2.4 Master alarm panels for medical gas and vacuum systems shall each include the following signals:</a:t>
            </a:r>
          </a:p>
          <a:p>
            <a:pPr marL="344488" indent="-344488">
              <a:buNone/>
            </a:pPr>
            <a:r>
              <a:rPr lang="en-US" sz="2000" dirty="0"/>
              <a:t>(1) </a:t>
            </a:r>
            <a:r>
              <a:rPr lang="en-US" sz="2000" u="sng" dirty="0"/>
              <a:t>Alarm indication when, or just before, changeover occurs </a:t>
            </a:r>
            <a:r>
              <a:rPr lang="en-US" sz="2000" dirty="0"/>
              <a:t>in a medical gas system that is </a:t>
            </a:r>
            <a:r>
              <a:rPr lang="en-US" sz="2000" u="sng" dirty="0"/>
              <a:t>supplied by a manifold or other alternating-type bulk system t</a:t>
            </a:r>
            <a:r>
              <a:rPr lang="en-US" sz="2000" dirty="0"/>
              <a:t>hat has as a part of its normal operation a changeover from one portion of the operating supply to another</a:t>
            </a:r>
          </a:p>
          <a:p>
            <a:pPr marL="344488" indent="-344488">
              <a:buNone/>
            </a:pPr>
            <a:r>
              <a:rPr lang="en-US" sz="2000" dirty="0"/>
              <a:t>(2) </a:t>
            </a:r>
            <a:r>
              <a:rPr lang="en-US" sz="2000" u="sng" dirty="0"/>
              <a:t>Alarm indication for a bulk cryogenic liquid system when the main supply reaches one average day’s supply, indicating low contents</a:t>
            </a:r>
          </a:p>
        </p:txBody>
      </p:sp>
    </p:spTree>
    <p:extLst>
      <p:ext uri="{BB962C8B-B14F-4D97-AF65-F5344CB8AC3E}">
        <p14:creationId xmlns:p14="http://schemas.microsoft.com/office/powerpoint/2010/main" val="263086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344488" indent="-344488">
              <a:buNone/>
            </a:pPr>
            <a:r>
              <a:rPr lang="en-US" sz="2200" dirty="0"/>
              <a:t>(3) </a:t>
            </a:r>
            <a:r>
              <a:rPr lang="en-US" sz="2200" u="sng" dirty="0"/>
              <a:t>Alarm indication when, or just before, the changeover to the reserve supply occurs in a medical gas system that consists of one or more units that continuously supply the piping system while another unit remains as the reserve supply and operates only in the case of an emergency</a:t>
            </a:r>
          </a:p>
          <a:p>
            <a:pPr marL="344488" indent="-344488">
              <a:buNone/>
            </a:pPr>
            <a:r>
              <a:rPr lang="en-US" sz="2200" dirty="0"/>
              <a:t>(7) Alarm indication when the pressure in the main line of each separate </a:t>
            </a:r>
            <a:r>
              <a:rPr lang="en-US" sz="2200" u="sng" dirty="0"/>
              <a:t>medical gas system increases 20 percent or decreases 20 percent from the normal operating </a:t>
            </a:r>
            <a:r>
              <a:rPr lang="en-US" sz="2200" dirty="0"/>
              <a:t>pressure</a:t>
            </a:r>
          </a:p>
          <a:p>
            <a:pPr marL="344488" indent="-344488">
              <a:buNone/>
            </a:pPr>
            <a:r>
              <a:rPr lang="en-US" sz="2200" dirty="0"/>
              <a:t>(8) Alarm indication when the medical–surgical vacuum </a:t>
            </a:r>
            <a:r>
              <a:rPr lang="en-US" sz="2200" u="sng" dirty="0"/>
              <a:t>pressure in the main line of each vacuum system drops to or below 300 mm (12 in.) gauge </a:t>
            </a:r>
            <a:r>
              <a:rPr lang="en-US" sz="2200" u="sng" dirty="0" err="1"/>
              <a:t>HgV</a:t>
            </a:r>
            <a:endParaRPr lang="en-US" sz="2200" u="sng" dirty="0"/>
          </a:p>
          <a:p>
            <a:pPr marL="511175" indent="-511175">
              <a:buNone/>
            </a:pPr>
            <a:r>
              <a:rPr lang="en-US" sz="2200" dirty="0"/>
              <a:t>(10) Medical air dew point high alarm from each compressor site to indicate when the </a:t>
            </a:r>
            <a:r>
              <a:rPr lang="en-US" sz="2200" u="sng" dirty="0"/>
              <a:t>line pressure dew point is greater than +2°C (+35°F)</a:t>
            </a:r>
          </a:p>
        </p:txBody>
      </p:sp>
    </p:spTree>
    <p:extLst>
      <p:ext uri="{BB962C8B-B14F-4D97-AF65-F5344CB8AC3E}">
        <p14:creationId xmlns:p14="http://schemas.microsoft.com/office/powerpoint/2010/main" val="248293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16563"/>
          </a:xfrm>
        </p:spPr>
        <p:txBody>
          <a:bodyPr>
            <a:noAutofit/>
          </a:bodyPr>
          <a:lstStyle/>
          <a:p>
            <a:pPr marL="511175" indent="-511175">
              <a:buNone/>
            </a:pPr>
            <a:r>
              <a:rPr lang="en-US" sz="2200" dirty="0"/>
              <a:t>(12) An instrument air dew point high alarm from each compressor site to indicate </a:t>
            </a:r>
            <a:r>
              <a:rPr lang="en-US" sz="2200" u="sng" dirty="0"/>
              <a:t>when the line pressure dew point is greater than −30°C (−22°F</a:t>
            </a:r>
            <a:r>
              <a:rPr lang="en-US" sz="2200" dirty="0"/>
              <a:t>)</a:t>
            </a:r>
          </a:p>
          <a:p>
            <a:pPr marL="511175" indent="-511175">
              <a:buNone/>
            </a:pPr>
            <a:r>
              <a:rPr lang="en-US" sz="2200" dirty="0"/>
              <a:t>(14) When oxygen is supplied from an oxygen central supply system using concentrators (see 5.1.3.9), the following signals shall be provided:</a:t>
            </a:r>
          </a:p>
          <a:p>
            <a:pPr marL="344488" indent="-344488">
              <a:buNone/>
            </a:pPr>
            <a:r>
              <a:rPr lang="en-US" sz="2200" dirty="0"/>
              <a:t>(a) For each concentrator unit used in the oxygen central supply system, </a:t>
            </a:r>
            <a:r>
              <a:rPr lang="en-US" sz="2200" u="sng" dirty="0"/>
              <a:t>an alarm indication that oxygen concentration from that oxygen concentrator unit is below 91 percent</a:t>
            </a:r>
          </a:p>
          <a:p>
            <a:pPr marL="344488" indent="-344488">
              <a:buNone/>
            </a:pPr>
            <a:r>
              <a:rPr lang="en-US" sz="2200" dirty="0"/>
              <a:t>(b) For each oxygen concentrator unit used in the oxygen central supply system, </a:t>
            </a:r>
            <a:r>
              <a:rPr lang="en-US" sz="2200" u="sng" dirty="0"/>
              <a:t>an alarm indication that the isolating valve for that oxygen concentrator unit is closed and the unit is isolated</a:t>
            </a:r>
          </a:p>
          <a:p>
            <a:pPr marL="344488" indent="-344488">
              <a:buNone/>
            </a:pPr>
            <a:r>
              <a:rPr lang="en-US" sz="2200" dirty="0"/>
              <a:t>(c) For each cylinder header used as a </a:t>
            </a:r>
            <a:r>
              <a:rPr lang="en-US" sz="2200" u="sng" dirty="0"/>
              <a:t>source, an alarm indication that the header is in use</a:t>
            </a:r>
          </a:p>
        </p:txBody>
      </p:sp>
    </p:spTree>
    <p:extLst>
      <p:ext uri="{BB962C8B-B14F-4D97-AF65-F5344CB8AC3E}">
        <p14:creationId xmlns:p14="http://schemas.microsoft.com/office/powerpoint/2010/main" val="94116968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A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 Background" id="{F14A7940-12C2-4347-AC88-02B25961C95F}" vid="{BE418033-B445-4759-AB8D-A3133E9941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UA Background</Template>
  <TotalTime>323</TotalTime>
  <Words>2675</Words>
  <Application>Microsoft Office PowerPoint</Application>
  <PresentationFormat>On-screen Show (4:3)</PresentationFormat>
  <Paragraphs>119</Paragraphs>
  <Slides>26</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26</vt:i4>
      </vt:variant>
    </vt:vector>
  </HeadingPairs>
  <TitlesOfParts>
    <vt:vector size="37" baseType="lpstr">
      <vt:lpstr>Arial</vt:lpstr>
      <vt:lpstr>Calibri</vt:lpstr>
      <vt:lpstr>Constantia</vt:lpstr>
      <vt:lpstr>Wingdings 2</vt:lpstr>
      <vt:lpstr>UA Background</vt:lpstr>
      <vt:lpstr>Office Theme</vt:lpstr>
      <vt:lpstr>2_Office Theme</vt:lpstr>
      <vt:lpstr>1_Office Theme</vt:lpstr>
      <vt:lpstr>Flow</vt:lpstr>
      <vt:lpstr>1_Flow</vt:lpstr>
      <vt:lpstr>2_Flow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5.1.9.2 Master Alarms</vt:lpstr>
      <vt:lpstr>PowerPoint Presentation</vt:lpstr>
      <vt:lpstr>PowerPoint Presentation</vt:lpstr>
      <vt:lpstr>PowerPoint Presentation</vt:lpstr>
      <vt:lpstr>PowerPoint Presentation</vt:lpstr>
      <vt:lpstr>PowerPoint Presentation</vt:lpstr>
      <vt:lpstr>5.1.9.3 Area Alarm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5.1.9.5 Local Alarm:</vt:lpstr>
    </vt:vector>
  </TitlesOfParts>
  <Company>UA Local 190 JATC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Whitaker</dc:creator>
  <cp:lastModifiedBy>Alexis Strickland</cp:lastModifiedBy>
  <cp:revision>16</cp:revision>
  <dcterms:created xsi:type="dcterms:W3CDTF">2018-02-14T17:16:14Z</dcterms:created>
  <dcterms:modified xsi:type="dcterms:W3CDTF">2022-07-08T18:00:02Z</dcterms:modified>
</cp:coreProperties>
</file>