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2" r:id="rId2"/>
    <p:sldMasterId id="2147483706" r:id="rId3"/>
    <p:sldMasterId id="2147483715" r:id="rId4"/>
    <p:sldMasterId id="2147483724" r:id="rId5"/>
    <p:sldMasterId id="2147483726" r:id="rId6"/>
    <p:sldMasterId id="2147483728" r:id="rId7"/>
  </p:sldMasterIdLst>
  <p:sldIdLst>
    <p:sldId id="256" r:id="rId8"/>
    <p:sldId id="257" r:id="rId9"/>
    <p:sldId id="435" r:id="rId10"/>
    <p:sldId id="436" r:id="rId11"/>
    <p:sldId id="437" r:id="rId12"/>
    <p:sldId id="463" r:id="rId13"/>
    <p:sldId id="464" r:id="rId14"/>
    <p:sldId id="465" r:id="rId15"/>
    <p:sldId id="262" r:id="rId16"/>
    <p:sldId id="261" r:id="rId17"/>
    <p:sldId id="260" r:id="rId18"/>
    <p:sldId id="259" r:id="rId19"/>
    <p:sldId id="258" r:id="rId20"/>
    <p:sldId id="263" r:id="rId21"/>
    <p:sldId id="439" r:id="rId22"/>
    <p:sldId id="438" r:id="rId23"/>
    <p:sldId id="457" r:id="rId24"/>
    <p:sldId id="458" r:id="rId25"/>
    <p:sldId id="459" r:id="rId26"/>
    <p:sldId id="460" r:id="rId27"/>
    <p:sldId id="475" r:id="rId28"/>
    <p:sldId id="474" r:id="rId29"/>
    <p:sldId id="472" r:id="rId30"/>
    <p:sldId id="473" r:id="rId31"/>
    <p:sldId id="506" r:id="rId32"/>
    <p:sldId id="507" r:id="rId33"/>
    <p:sldId id="508" r:id="rId34"/>
    <p:sldId id="434" r:id="rId35"/>
    <p:sldId id="433" r:id="rId36"/>
    <p:sldId id="264" r:id="rId37"/>
    <p:sldId id="265" r:id="rId38"/>
    <p:sldId id="266" r:id="rId39"/>
    <p:sldId id="509" r:id="rId40"/>
    <p:sldId id="510" r:id="rId41"/>
    <p:sldId id="267" r:id="rId42"/>
    <p:sldId id="511"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CE4177-D81D-4278-BD04-136633E9A43B}"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51057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E4177-D81D-4278-BD04-136633E9A43B}"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76714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E4177-D81D-4278-BD04-136633E9A43B}"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124313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r>
              <a:rPr lang="en-US"/>
              <a:t>Click icon to add online image</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81CE4177-D81D-4278-BD04-136633E9A43B}"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EA90310-783F-490F-AC1B-4F50ADFF5386}" type="slidenum">
              <a:rPr lang="en-US" smtClean="0"/>
              <a:t>‹#›</a:t>
            </a:fld>
            <a:endParaRPr lang="en-US"/>
          </a:p>
        </p:txBody>
      </p:sp>
    </p:spTree>
    <p:extLst>
      <p:ext uri="{BB962C8B-B14F-4D97-AF65-F5344CB8AC3E}">
        <p14:creationId xmlns:p14="http://schemas.microsoft.com/office/powerpoint/2010/main" val="285609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81CE4177-D81D-4278-BD04-136633E9A43B}"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EA90310-783F-490F-AC1B-4F50ADFF5386}" type="slidenum">
              <a:rPr lang="en-US" smtClean="0"/>
              <a:t>‹#›</a:t>
            </a:fld>
            <a:endParaRPr lang="en-US"/>
          </a:p>
        </p:txBody>
      </p:sp>
    </p:spTree>
    <p:extLst>
      <p:ext uri="{BB962C8B-B14F-4D97-AF65-F5344CB8AC3E}">
        <p14:creationId xmlns:p14="http://schemas.microsoft.com/office/powerpoint/2010/main" val="3855394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42597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68010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040213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773628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77F8B-9406-9742-9888-B31FD2106918}"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732388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96406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E4177-D81D-4278-BD04-136633E9A43B}"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3452934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77F8B-9406-9742-9888-B31FD2106918}"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72802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417797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823116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987629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162555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2004131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1512128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D89AB6-68C0-4CA9-9E2D-B545075C8E1F}" type="datetimeFigureOut">
              <a:rPr lang="en-US"/>
              <a:pPr>
                <a:defRPr/>
              </a:pPr>
              <a:t>7/8/2022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5297E12-5900-4580-ADE6-4334CF8BB506}" type="slidenum">
              <a:rPr lang="en-US" altLang="en-US"/>
              <a:pPr/>
              <a:t>‹#›</a:t>
            </a:fld>
            <a:endParaRPr lang="en-US" altLang="en-US"/>
          </a:p>
        </p:txBody>
      </p:sp>
    </p:spTree>
    <p:extLst>
      <p:ext uri="{BB962C8B-B14F-4D97-AF65-F5344CB8AC3E}">
        <p14:creationId xmlns:p14="http://schemas.microsoft.com/office/powerpoint/2010/main" val="781107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3669107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EF1D8-AD62-4527-BAF0-5B60D709C5F2}" type="datetimeFigureOut">
              <a:rPr lang="en-US"/>
              <a:pPr>
                <a:defRPr/>
              </a:pPr>
              <a:t>7/8/2022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4F1BDD8-99D0-4E3B-BC14-DA0A35D32FA2}" type="slidenum">
              <a:rPr lang="en-US" altLang="en-US"/>
              <a:pPr/>
              <a:t>‹#›</a:t>
            </a:fld>
            <a:endParaRPr lang="en-US" altLang="en-US"/>
          </a:p>
        </p:txBody>
      </p:sp>
    </p:spTree>
    <p:extLst>
      <p:ext uri="{BB962C8B-B14F-4D97-AF65-F5344CB8AC3E}">
        <p14:creationId xmlns:p14="http://schemas.microsoft.com/office/powerpoint/2010/main" val="248470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CE4177-D81D-4278-BD04-136633E9A43B}"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1381981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47276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7A6FC1-D947-46FC-9989-916A6AA01B49}"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A85B98-C6E1-4C1E-AEED-70CB217BE42D}" type="slidenum">
              <a:rPr lang="en-US" altLang="en-US"/>
              <a:pPr/>
              <a:t>‹#›</a:t>
            </a:fld>
            <a:endParaRPr lang="en-US" altLang="en-US"/>
          </a:p>
        </p:txBody>
      </p:sp>
    </p:spTree>
    <p:extLst>
      <p:ext uri="{BB962C8B-B14F-4D97-AF65-F5344CB8AC3E}">
        <p14:creationId xmlns:p14="http://schemas.microsoft.com/office/powerpoint/2010/main" val="1733433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2201627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198949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88378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1262563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a:t>Click to edit Master title style</a:t>
            </a:r>
          </a:p>
        </p:txBody>
      </p:sp>
      <p:sp>
        <p:nvSpPr>
          <p:cNvPr id="3" name="ClipArt Placeholder 2"/>
          <p:cNvSpPr>
            <a:spLocks noGrp="1"/>
          </p:cNvSpPr>
          <p:nvPr>
            <p:ph type="clipArt" sz="half" idx="1"/>
          </p:nvPr>
        </p:nvSpPr>
        <p:spPr>
          <a:xfrm>
            <a:off x="1479550" y="1981200"/>
            <a:ext cx="3736975"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5368925" y="1981200"/>
            <a:ext cx="37369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81138" y="6248400"/>
            <a:ext cx="1782762"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96EF1E72-158F-4975-8D15-ACFB009A903D}" type="slidenum">
              <a:rPr lang="en-US" altLang="en-US"/>
              <a:pPr/>
              <a:t>‹#›</a:t>
            </a:fld>
            <a:endParaRPr lang="en-US" altLang="en-US"/>
          </a:p>
        </p:txBody>
      </p:sp>
    </p:spTree>
    <p:extLst>
      <p:ext uri="{BB962C8B-B14F-4D97-AF65-F5344CB8AC3E}">
        <p14:creationId xmlns:p14="http://schemas.microsoft.com/office/powerpoint/2010/main" val="2620500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41705D-98F9-4017-B8DE-F7E946C69845}"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079544-D3BE-4E73-8E25-9B9C1961DB6A}" type="slidenum">
              <a:rPr lang="en-US" altLang="en-US"/>
              <a:pPr/>
              <a:t>‹#›</a:t>
            </a:fld>
            <a:endParaRPr lang="en-US" altLang="en-US"/>
          </a:p>
        </p:txBody>
      </p:sp>
    </p:spTree>
    <p:extLst>
      <p:ext uri="{BB962C8B-B14F-4D97-AF65-F5344CB8AC3E}">
        <p14:creationId xmlns:p14="http://schemas.microsoft.com/office/powerpoint/2010/main" val="4222762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39843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90463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E4177-D81D-4278-BD04-136633E9A43B}"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2306745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794831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6F74201-0DB8-4EFF-A9DF-5B99DA2E7C81}" type="slidenum">
              <a:rPr lang="en-US"/>
              <a:pPr/>
              <a:t>‹#›</a:t>
            </a:fld>
            <a:endParaRPr lang="en-US"/>
          </a:p>
        </p:txBody>
      </p:sp>
    </p:spTree>
    <p:extLst>
      <p:ext uri="{BB962C8B-B14F-4D97-AF65-F5344CB8AC3E}">
        <p14:creationId xmlns:p14="http://schemas.microsoft.com/office/powerpoint/2010/main" val="1691791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491654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3995180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353108195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263255109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CE4177-D81D-4278-BD04-136633E9A43B}"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158983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CE4177-D81D-4278-BD04-136633E9A43B}"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398731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E4177-D81D-4278-BD04-136633E9A43B}"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311453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E4177-D81D-4278-BD04-136633E9A43B}"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106066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E4177-D81D-4278-BD04-136633E9A43B}"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90310-783F-490F-AC1B-4F50ADFF5386}" type="slidenum">
              <a:rPr lang="en-US" smtClean="0"/>
              <a:t>‹#›</a:t>
            </a:fld>
            <a:endParaRPr lang="en-US"/>
          </a:p>
        </p:txBody>
      </p:sp>
    </p:spTree>
    <p:extLst>
      <p:ext uri="{BB962C8B-B14F-4D97-AF65-F5344CB8AC3E}">
        <p14:creationId xmlns:p14="http://schemas.microsoft.com/office/powerpoint/2010/main" val="419701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E4177-D81D-4278-BD04-136633E9A43B}" type="datetimeFigureOut">
              <a:rPr lang="en-US" smtClean="0"/>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90310-783F-490F-AC1B-4F50ADFF5386}" type="slidenum">
              <a:rPr lang="en-US" smtClean="0"/>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7893024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7F8B-9406-9742-9888-B31FD2106918}"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41EBA-E197-B941-96EB-A0159BA1F8B4}" type="slidenum">
              <a:rPr lang="en-US" smtClean="0"/>
              <a:pPr/>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0574621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D0A9A7-24BF-40E7-860A-C76472841330}"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19EF17-8358-4847-AB8C-B6ED7402663E}"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56627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FF04D1A-8C50-463C-8EBA-D1F7190C37E8}"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56263B7-731A-4D04-832E-6A59B8501547}"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60939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3903477241"/>
      </p:ext>
    </p:extLst>
  </p:cSld>
  <p:clrMap bg1="lt1" tx1="dk1" bg2="lt2" tx2="dk2" accent1="accent1" accent2="accent2" accent3="accent3" accent4="accent4" accent5="accent5" accent6="accent6" hlink="hlink" folHlink="folHlink"/>
  <p:sldLayoutIdLst>
    <p:sldLayoutId id="2147483725"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887711324"/>
      </p:ext>
    </p:extLst>
  </p:cSld>
  <p:clrMap bg1="lt1" tx1="dk1" bg2="lt2" tx2="dk2" accent1="accent1" accent2="accent2" accent3="accent3" accent4="accent4" accent5="accent5" accent6="accent6" hlink="hlink" folHlink="folHlink"/>
  <p:sldLayoutIdLst>
    <p:sldLayoutId id="2147483727"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1697374104"/>
      </p:ext>
    </p:extLst>
  </p:cSld>
  <p:clrMap bg1="lt1" tx1="dk1" bg2="lt2" tx2="dk2" accent1="accent1" accent2="accent2" accent3="accent3" accent4="accent4" accent5="accent5" accent6="accent6" hlink="hlink" folHlink="folHlink"/>
  <p:sldLayoutIdLst>
    <p:sldLayoutId id="2147483729"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desonline.nfpa.org/code/f2dff7ff-7c38-4d28-a62c-2b50579979ad/d466ae94-372b-4f30-beb3-6581826bdc55/np_4dc3f9ab-af1e-11ea-ad2d-657199739608.html#ID000990008512" TargetMode="External"/><Relationship Id="rId2" Type="http://schemas.openxmlformats.org/officeDocument/2006/relationships/hyperlink" Target="https://codesonline.nfpa.org/code/f2dff7ff-7c38-4d28-a62c-2b50579979ad/d466ae94-372b-4f30-beb3-6581826bdc55/np_acf61b59-4cdb-11ea-b5e5-176131c58cf4.html#ID000990005932" TargetMode="External"/><Relationship Id="rId1" Type="http://schemas.openxmlformats.org/officeDocument/2006/relationships/slideLayout" Target="../slideLayouts/slideLayout2.xml"/><Relationship Id="rId4" Type="http://schemas.openxmlformats.org/officeDocument/2006/relationships/hyperlink" Target="https://codesonline.nfpa.org/code/f2dff7ff-7c38-4d28-a62c-2b50579979ad/d466ae94-372b-4f30-beb3-6581826bdc55/np_588ebe6d-4cdb-11ea-b5e5-176131c58cf4.html#ID000990003576"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odesonline.nfpa.org/code/f2dff7ff-7c38-4d28-a62c-2b50579979ad/d466ae94-372b-4f30-beb3-6581826bdc55/np_4a78c9f8-4cdb-11ea-b5e5-176131c58cf4.html#ID000990003268" TargetMode="External"/><Relationship Id="rId3" Type="http://schemas.openxmlformats.org/officeDocument/2006/relationships/hyperlink" Target="https://codesonline.nfpa.org/code/f2dff7ff-7c38-4d28-a62c-2b50579979ad/d466ae94-372b-4f30-beb3-6581826bdc55/np_5ae024a0-af1e-11ea-ad2d-657199739608.html" TargetMode="External"/><Relationship Id="rId7" Type="http://schemas.openxmlformats.org/officeDocument/2006/relationships/hyperlink" Target="https://codesonline.nfpa.org/code/f2dff7ff-7c38-4d28-a62c-2b50579979ad/d466ae94-372b-4f30-beb3-6581826bdc55/np_5ad63a8d-af1e-11ea-ad2d-657199739608.html" TargetMode="External"/><Relationship Id="rId2" Type="http://schemas.openxmlformats.org/officeDocument/2006/relationships/hyperlink" Target="https://codesonline.nfpa.org/code/f2dff7ff-7c38-4d28-a62c-2b50579979ad/d466ae94-372b-4f30-beb3-6581826bdc55/np_5ae358f1-af1e-11ea-ad2d-657199739608.html" TargetMode="External"/><Relationship Id="rId1" Type="http://schemas.openxmlformats.org/officeDocument/2006/relationships/slideLayout" Target="../slideLayouts/slideLayout2.xml"/><Relationship Id="rId6" Type="http://schemas.openxmlformats.org/officeDocument/2006/relationships/hyperlink" Target="https://codesonline.nfpa.org/code/f2dff7ff-7c38-4d28-a62c-2b50579979ad/d466ae94-372b-4f30-beb3-6581826bdc55/np_5ad96ede-af1e-11ea-ad2d-657199739608.html" TargetMode="External"/><Relationship Id="rId5" Type="http://schemas.openxmlformats.org/officeDocument/2006/relationships/hyperlink" Target="https://codesonline.nfpa.org/code/f2dff7ff-7c38-4d28-a62c-2b50579979ad/d466ae94-372b-4f30-beb3-6581826bdc55/np_5add185f-af1e-11ea-ad2d-657199739608.html" TargetMode="External"/><Relationship Id="rId4" Type="http://schemas.openxmlformats.org/officeDocument/2006/relationships/hyperlink" Target="https://codesonline.nfpa.org/code/f2dff7ff-7c38-4d28-a62c-2b50579979ad/d466ae94-372b-4f30-beb3-6581826bdc55/7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odesonline.nfpa.org/code/f2dff7ff-7c38-4d28-a62c-2b50579979ad/d466ae94-372b-4f30-beb3-6581826bdc55/np_5acc4f7c-af1e-11ea-ad2d-657199739608.html#ID000990008396" TargetMode="External"/><Relationship Id="rId2" Type="http://schemas.openxmlformats.org/officeDocument/2006/relationships/hyperlink" Target="https://codesonline.nfpa.org/code/f2dff7ff-7c38-4d28-a62c-2b50579979ad/d466ae94-372b-4f30-beb3-6581826bdc55/np_4a78c9f8-4cdb-11ea-b5e5-176131c58cf4.html#ID000990003268" TargetMode="External"/><Relationship Id="rId1" Type="http://schemas.openxmlformats.org/officeDocument/2006/relationships/slideLayout" Target="../slideLayouts/slideLayout2.xml"/><Relationship Id="rId5" Type="http://schemas.openxmlformats.org/officeDocument/2006/relationships/hyperlink" Target="https://codesonline.nfpa.org/code/f2dff7ff-7c38-4d28-a62c-2b50579979ad/d466ae94-372b-4f30-beb3-6581826bdc55/np_0f875ea3-4cdb-11ea-b5e5-176131c58cf4.html#ID000990005457" TargetMode="External"/><Relationship Id="rId4" Type="http://schemas.openxmlformats.org/officeDocument/2006/relationships/hyperlink" Target="https://codesonline.nfpa.org/code/f2dff7ff-7c38-4d28-a62c-2b50579979ad/d466ae94-372b-4f30-beb3-6581826bdc55/55"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codesonline.nfpa.org/code/f2dff7ff-7c38-4d28-a62c-2b50579979ad/d466ae94-372b-4f30-beb3-6581826bdc55/np_4745d5ba-af1e-11ea-ad2d-657199739608.html#ID00099000840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5745163"/>
          </a:xfrm>
        </p:spPr>
        <p:txBody>
          <a:bodyPr>
            <a:normAutofit/>
          </a:bodyPr>
          <a:lstStyle/>
          <a:p>
            <a:pPr marL="0" indent="0" algn="ctr">
              <a:buNone/>
            </a:pPr>
            <a:r>
              <a:rPr lang="en-US" sz="4400" dirty="0"/>
              <a:t>2021 Code</a:t>
            </a:r>
          </a:p>
          <a:p>
            <a:pPr marL="0" indent="0">
              <a:buNone/>
            </a:pPr>
            <a:r>
              <a:rPr lang="en-US" sz="2000" dirty="0"/>
              <a:t>5.1.5* Station Outlets/Inlets.</a:t>
            </a:r>
          </a:p>
          <a:p>
            <a:pPr marL="0" indent="0">
              <a:buNone/>
            </a:pPr>
            <a:r>
              <a:rPr lang="en-US" sz="2000" dirty="0"/>
              <a:t>5.1.5.1 Each station outlet/inlet for medical gases or vacuums shall be gas-specific, whether the outlet/inlet is threaded or is a noninterchangeable quick coupler.</a:t>
            </a:r>
          </a:p>
          <a:p>
            <a:pPr marL="0" indent="0">
              <a:buNone/>
            </a:pPr>
            <a:r>
              <a:rPr lang="en-US" sz="2000" dirty="0"/>
              <a:t>5.1.5.2 Each station </a:t>
            </a:r>
            <a:r>
              <a:rPr lang="en-US" sz="2000" u="sng" dirty="0"/>
              <a:t>outlet shall consist of a primary and a secondary valve (or assembly</a:t>
            </a:r>
            <a:r>
              <a:rPr lang="en-US" sz="2000" dirty="0"/>
              <a:t>).</a:t>
            </a:r>
          </a:p>
          <a:p>
            <a:pPr marL="0" indent="0">
              <a:buNone/>
            </a:pPr>
            <a:r>
              <a:rPr lang="en-US" sz="2000" dirty="0"/>
              <a:t>5.1.5.3 Each station </a:t>
            </a:r>
            <a:r>
              <a:rPr lang="en-US" sz="2000" u="sng" dirty="0"/>
              <a:t>inlet shall consist of a primary valve (or assembly) and shall be permitted to include a secondary valve (or assembly</a:t>
            </a:r>
            <a:r>
              <a:rPr lang="en-US" sz="2000" dirty="0"/>
              <a:t>).</a:t>
            </a:r>
          </a:p>
          <a:p>
            <a:pPr marL="0" indent="0">
              <a:buNone/>
            </a:pPr>
            <a:r>
              <a:rPr lang="en-US" sz="2000" dirty="0"/>
              <a:t>5.1.5.5 Each outlet/inlet shall be legibly identified in accordance with 5.1.11.3.</a:t>
            </a:r>
          </a:p>
          <a:p>
            <a:pPr marL="0" indent="0">
              <a:buNone/>
            </a:pPr>
            <a:r>
              <a:rPr lang="en-US" sz="2000" dirty="0"/>
              <a:t>5.1.5.6 Threaded outlets/inlets shall be noninterchangeable connections complying with the mandatory requirements of </a:t>
            </a:r>
            <a:r>
              <a:rPr lang="en-US" sz="2000" u="sng" dirty="0"/>
              <a:t>CGA V-5, Diameter-Index Safety System </a:t>
            </a:r>
            <a:r>
              <a:rPr lang="en-US" sz="2000" dirty="0"/>
              <a:t>(Noninterchangeable Low Pressure Connections for Medical Gas Applications).</a:t>
            </a:r>
            <a:endParaRPr lang="en-US" sz="1800" dirty="0"/>
          </a:p>
        </p:txBody>
      </p:sp>
    </p:spTree>
    <p:extLst>
      <p:ext uri="{BB962C8B-B14F-4D97-AF65-F5344CB8AC3E}">
        <p14:creationId xmlns:p14="http://schemas.microsoft.com/office/powerpoint/2010/main" val="160088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5.1.5.17 Where installed in a down-facing position, such as in a ceiling or ceiling column, station outlets/inlets shall be D.I.S.S. connectors.</a:t>
            </a:r>
          </a:p>
          <a:p>
            <a:pPr marL="0" indent="0">
              <a:buNone/>
            </a:pPr>
            <a:r>
              <a:rPr lang="en-US" sz="2200" dirty="0"/>
              <a:t>5.1.6* Manufactured Assemblies.</a:t>
            </a:r>
          </a:p>
          <a:p>
            <a:pPr marL="0" indent="0">
              <a:buNone/>
            </a:pPr>
            <a:r>
              <a:rPr lang="en-US" sz="2200" dirty="0"/>
              <a:t>5.1.6.2 The leakage from a completed manufactured assembly shall not exceed 0.006 cm</a:t>
            </a:r>
            <a:r>
              <a:rPr lang="en-US" sz="2200" baseline="30000" dirty="0"/>
              <a:t>3</a:t>
            </a:r>
            <a:r>
              <a:rPr lang="en-US" sz="2200" dirty="0"/>
              <a:t>/sec (0.00037 in.</a:t>
            </a:r>
            <a:r>
              <a:rPr lang="en-US" sz="2200" baseline="30000" dirty="0"/>
              <a:t>3</a:t>
            </a:r>
            <a:r>
              <a:rPr lang="en-US" sz="2200" dirty="0"/>
              <a:t>/sec) when tested at 20 percent above operating pressure for pressure pipelines and shall not exceed 0.002 cm</a:t>
            </a:r>
            <a:r>
              <a:rPr lang="en-US" sz="2200" baseline="30000" dirty="0"/>
              <a:t>3</a:t>
            </a:r>
            <a:r>
              <a:rPr lang="en-US" sz="2200" dirty="0"/>
              <a:t>/sec (0.00012 in.</a:t>
            </a:r>
            <a:r>
              <a:rPr lang="en-US" sz="2200" baseline="30000" dirty="0"/>
              <a:t>3</a:t>
            </a:r>
            <a:r>
              <a:rPr lang="en-US" sz="2200" dirty="0"/>
              <a:t>/sec) for vacuum and WAGD systems when started at 635 mm (25 in.) </a:t>
            </a:r>
            <a:r>
              <a:rPr lang="en-US" sz="2200" dirty="0" err="1"/>
              <a:t>HgV</a:t>
            </a:r>
            <a:r>
              <a:rPr lang="en-US" sz="2200" dirty="0"/>
              <a:t>.</a:t>
            </a:r>
          </a:p>
          <a:p>
            <a:pPr marL="0" indent="0">
              <a:buNone/>
            </a:pPr>
            <a:r>
              <a:rPr lang="en-US" sz="2200" dirty="0"/>
              <a:t>5.1.6.3 The manufacturer of the assembly shall provide documentation certifying the performance and successful completion of the tests required in 5.1.6.1.</a:t>
            </a:r>
          </a:p>
          <a:p>
            <a:pPr marL="0" indent="0">
              <a:buNone/>
            </a:pPr>
            <a:r>
              <a:rPr lang="en-US" sz="2200" dirty="0"/>
              <a:t>5.1.6.4 Manufactured assemblies employing flexible hose shall use hose and flexible connectors with </a:t>
            </a:r>
            <a:r>
              <a:rPr lang="en-US" sz="2200" u="sng" dirty="0"/>
              <a:t>a minimum burst gauge pressure of 6895 kPa (1000 psi)</a:t>
            </a:r>
            <a:r>
              <a:rPr lang="en-US" sz="2200" dirty="0"/>
              <a:t>.</a:t>
            </a:r>
          </a:p>
        </p:txBody>
      </p:sp>
    </p:spTree>
    <p:extLst>
      <p:ext uri="{BB962C8B-B14F-4D97-AF65-F5344CB8AC3E}">
        <p14:creationId xmlns:p14="http://schemas.microsoft.com/office/powerpoint/2010/main" val="276374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200" dirty="0"/>
              <a:t>5.1.6.5 The manufacturer of the assembly </a:t>
            </a:r>
            <a:r>
              <a:rPr lang="en-US" sz="2200" u="sng" dirty="0"/>
              <a:t>shall provide documentation certifying that the flexible hose assembly has a minimum burst gauge pressure of 6895 kPa (1000 psi)</a:t>
            </a:r>
            <a:r>
              <a:rPr lang="en-US" sz="2200" dirty="0"/>
              <a:t>.</a:t>
            </a:r>
          </a:p>
          <a:p>
            <a:pPr marL="0" indent="0">
              <a:buNone/>
            </a:pPr>
            <a:r>
              <a:rPr lang="en-US" sz="2200" dirty="0"/>
              <a:t>5.1.6.6 Components of manufactured assemblies shall have a flame spread index of not greater than 200 when tested in accordance with ASTM E84, Standard Test Method for Surface Burning Characteristics of Building Materials, or ANSI/UL 723, Standard for Test for Surface Burning Characteristics of Building Materials, or shall comply with the requirements for heat release in accordance with NFPA 286 as described in Section 10.2 of NFPA 101.</a:t>
            </a:r>
          </a:p>
          <a:p>
            <a:pPr marL="0" indent="0">
              <a:buNone/>
            </a:pPr>
            <a:r>
              <a:rPr lang="en-US" sz="2200" dirty="0"/>
              <a:t>5.1.6.7 Manufactured assemblies employing flexible hose or tubing shall be attached to the pipelines using station outlets/inlets</a:t>
            </a:r>
          </a:p>
        </p:txBody>
      </p:sp>
    </p:spTree>
    <p:extLst>
      <p:ext uri="{BB962C8B-B14F-4D97-AF65-F5344CB8AC3E}">
        <p14:creationId xmlns:p14="http://schemas.microsoft.com/office/powerpoint/2010/main" val="362998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5.1.6.8 Manufactured assemblies employing hose or flexible connectors, where the station outlet/inlet attached to the piping is not fully and immediately accessible (i.e., cannot be manipulated without the removal of panels, doors, and so forth), shall have station outlets/inlets with the following additional characteristics:</a:t>
            </a:r>
          </a:p>
          <a:p>
            <a:pPr marL="344488" indent="-344488">
              <a:buNone/>
            </a:pPr>
            <a:r>
              <a:rPr lang="en-US" sz="2200" dirty="0"/>
              <a:t>(1) They shall be gas-specific connections with positive locking mechanisms that ensure the connector is firmly seated and cannot detach without intentional actuation of the release (e.g., D.I.S.S. connectors).</a:t>
            </a:r>
          </a:p>
          <a:p>
            <a:pPr marL="344488" indent="-344488">
              <a:buNone/>
            </a:pPr>
            <a:r>
              <a:rPr lang="en-US" sz="2200" dirty="0"/>
              <a:t>(3) In vacuum and WAGD, they shall be permitted to omit both primary and secondary valves (or assemblies) for minimum restriction to flow.</a:t>
            </a:r>
          </a:p>
        </p:txBody>
      </p:sp>
    </p:spTree>
    <p:extLst>
      <p:ext uri="{BB962C8B-B14F-4D97-AF65-F5344CB8AC3E}">
        <p14:creationId xmlns:p14="http://schemas.microsoft.com/office/powerpoint/2010/main" val="253166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5.1.6.9 Hose or flexible connectors employed in manufactured assemblies shall be labeled by stenciling or adhesive markers that identify the patient medical gas, the support gas, or the vacuum system and include the following: </a:t>
            </a:r>
          </a:p>
          <a:p>
            <a:pPr marL="344488" indent="-344488">
              <a:buNone/>
            </a:pPr>
            <a:r>
              <a:rPr lang="en-US" sz="2200" dirty="0"/>
              <a:t>(1) Name of the gas or vacuum system or the chemical symbol per Table 5.1.11</a:t>
            </a:r>
          </a:p>
          <a:p>
            <a:pPr marL="344488" indent="-344488">
              <a:buNone/>
            </a:pPr>
            <a:r>
              <a:rPr lang="en-US" sz="2200" dirty="0"/>
              <a:t>(2) Gas or vacuum system color code per Table 5.1.11</a:t>
            </a:r>
          </a:p>
          <a:p>
            <a:pPr marL="344488" indent="-344488">
              <a:buNone/>
            </a:pPr>
            <a:r>
              <a:rPr lang="en-US" sz="2200" dirty="0"/>
              <a:t>(3) Where positive-pressure piping systems operate at pressures other than the standard gauge pressure in Table 5.1.11, the operating pressure in addition to the name of the gas</a:t>
            </a:r>
          </a:p>
          <a:p>
            <a:pPr marL="344488" indent="-344488">
              <a:buNone/>
            </a:pPr>
            <a:r>
              <a:rPr lang="en-US" sz="2200" dirty="0"/>
              <a:t>(4) Date of installation</a:t>
            </a:r>
          </a:p>
          <a:p>
            <a:pPr marL="0" indent="0">
              <a:buNone/>
            </a:pPr>
            <a:r>
              <a:rPr lang="en-US" sz="2200" dirty="0"/>
              <a:t>5.1.6.10 Station outlets/inlets installed in manufactured assemblies connected to the pipeline by brazing shall comply with 5.1.5.</a:t>
            </a:r>
          </a:p>
        </p:txBody>
      </p:sp>
    </p:spTree>
    <p:extLst>
      <p:ext uri="{BB962C8B-B14F-4D97-AF65-F5344CB8AC3E}">
        <p14:creationId xmlns:p14="http://schemas.microsoft.com/office/powerpoint/2010/main" val="332137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2000" dirty="0"/>
              <a:t>5.1.7.3 MGR assemblies </a:t>
            </a:r>
            <a:r>
              <a:rPr lang="en-US" sz="2000" u="sng" dirty="0"/>
              <a:t>shall be made of materials with a melting point of at least 538°C (1000°F</a:t>
            </a:r>
            <a:r>
              <a:rPr lang="en-US" sz="2000" dirty="0"/>
              <a:t>).</a:t>
            </a:r>
          </a:p>
          <a:p>
            <a:pPr marL="0" indent="0">
              <a:buNone/>
            </a:pPr>
            <a:r>
              <a:rPr lang="en-US" sz="2000" dirty="0"/>
              <a:t>5.1.7.5 Station outlets or inlets shall not be placed on the ends of MGR assemblies</a:t>
            </a:r>
          </a:p>
          <a:p>
            <a:pPr marL="0" indent="0">
              <a:buNone/>
            </a:pPr>
            <a:r>
              <a:rPr lang="en-US" sz="2000" dirty="0"/>
              <a:t>5.1.7.7 Openings in the MGR not occupied by station outlets/inlets (e.g., for future use) shall be capped or plugged so that a special tool is required for removal (i.e., cannot be removed by a wrench, pliers, a screwdriver, or other common tool).</a:t>
            </a:r>
          </a:p>
          <a:p>
            <a:pPr marL="0" indent="0">
              <a:buNone/>
            </a:pPr>
            <a:r>
              <a:rPr lang="en-US" sz="2000" dirty="0"/>
              <a:t>5.1.7.8 MGR assemblies </a:t>
            </a:r>
            <a:r>
              <a:rPr lang="en-US" sz="2000" u="sng" dirty="0"/>
              <a:t>shall connect to the pipeline through fittings that are brazed to the pipeline</a:t>
            </a:r>
            <a:r>
              <a:rPr lang="en-US" sz="2000" dirty="0"/>
              <a:t>.</a:t>
            </a:r>
          </a:p>
          <a:p>
            <a:pPr marL="0" indent="0">
              <a:buNone/>
            </a:pPr>
            <a:r>
              <a:rPr lang="en-US" sz="2000" dirty="0"/>
              <a:t>5.1.8.1.3* The scale range of positive pressure analog indicators shall be such that the normal operating pressure is within the middle third of the total range [e.g., an indicator of 0 to 2070 kPa (0 to 300 psi) would have a lower third of 0 to 690 kPa (0 to 100 psig), a middle third of 690 kPa to 1380 kPa (100 psig to 200 psig), and a top third of 1380 kPa to 2070 kPa (200 psig to 300 psig)].</a:t>
            </a:r>
          </a:p>
        </p:txBody>
      </p:sp>
    </p:spTree>
    <p:extLst>
      <p:ext uri="{BB962C8B-B14F-4D97-AF65-F5344CB8AC3E}">
        <p14:creationId xmlns:p14="http://schemas.microsoft.com/office/powerpoint/2010/main" val="213605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3">
            <a:extLst>
              <a:ext uri="{FF2B5EF4-FFF2-40B4-BE49-F238E27FC236}">
                <a16:creationId xmlns:a16="http://schemas.microsoft.com/office/drawing/2014/main" id="{1DA2BA56-9FD5-4D5C-9487-A81BF946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533400"/>
            <a:ext cx="7086600" cy="522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231431" name="Text Box 7">
            <a:extLst>
              <a:ext uri="{FF2B5EF4-FFF2-40B4-BE49-F238E27FC236}">
                <a16:creationId xmlns:a16="http://schemas.microsoft.com/office/drawing/2014/main" id="{B4EE87B3-A031-4E3A-A0AA-398CE583090E}"/>
              </a:ext>
            </a:extLst>
          </p:cNvPr>
          <p:cNvSpPr txBox="1">
            <a:spLocks noChangeArrowheads="1"/>
          </p:cNvSpPr>
          <p:nvPr/>
        </p:nvSpPr>
        <p:spPr bwMode="auto">
          <a:xfrm>
            <a:off x="2514600" y="2209800"/>
            <a:ext cx="3048000" cy="638175"/>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1. Manufactured Assemblies, Connected by Brazing</a:t>
            </a:r>
          </a:p>
        </p:txBody>
      </p:sp>
      <p:grpSp>
        <p:nvGrpSpPr>
          <p:cNvPr id="2" name="Group 20">
            <a:extLst>
              <a:ext uri="{FF2B5EF4-FFF2-40B4-BE49-F238E27FC236}">
                <a16:creationId xmlns:a16="http://schemas.microsoft.com/office/drawing/2014/main" id="{1F363B47-68F8-4549-B22C-E9608CF7A740}"/>
              </a:ext>
            </a:extLst>
          </p:cNvPr>
          <p:cNvGrpSpPr>
            <a:grpSpLocks/>
          </p:cNvGrpSpPr>
          <p:nvPr/>
        </p:nvGrpSpPr>
        <p:grpSpPr bwMode="auto">
          <a:xfrm>
            <a:off x="2209800" y="4356299"/>
            <a:ext cx="3276600" cy="942975"/>
            <a:chOff x="1584" y="3120"/>
            <a:chExt cx="2064" cy="594"/>
          </a:xfrm>
        </p:grpSpPr>
        <p:sp>
          <p:nvSpPr>
            <p:cNvPr id="76811" name="Line 8">
              <a:extLst>
                <a:ext uri="{FF2B5EF4-FFF2-40B4-BE49-F238E27FC236}">
                  <a16:creationId xmlns:a16="http://schemas.microsoft.com/office/drawing/2014/main" id="{D722F646-3525-4EBA-9939-D6D44490CF2E}"/>
                </a:ext>
              </a:extLst>
            </p:cNvPr>
            <p:cNvSpPr>
              <a:spLocks noChangeShapeType="1"/>
            </p:cNvSpPr>
            <p:nvPr/>
          </p:nvSpPr>
          <p:spPr bwMode="auto">
            <a:xfrm flipH="1" flipV="1">
              <a:off x="3456" y="3120"/>
              <a:ext cx="192" cy="192"/>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2" name="Text Box 9">
              <a:extLst>
                <a:ext uri="{FF2B5EF4-FFF2-40B4-BE49-F238E27FC236}">
                  <a16:creationId xmlns:a16="http://schemas.microsoft.com/office/drawing/2014/main" id="{E34A4D6E-CD91-405F-AB26-ACEFEFAC002E}"/>
                </a:ext>
              </a:extLst>
            </p:cNvPr>
            <p:cNvSpPr txBox="1">
              <a:spLocks noChangeArrowheads="1"/>
            </p:cNvSpPr>
            <p:nvPr/>
          </p:nvSpPr>
          <p:spPr bwMode="auto">
            <a:xfrm>
              <a:off x="1584" y="3312"/>
              <a:ext cx="2064" cy="402"/>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2. Manufactured Assemblies, Connected by Flexible Hoses</a:t>
              </a:r>
            </a:p>
          </p:txBody>
        </p:sp>
      </p:grpSp>
      <p:grpSp>
        <p:nvGrpSpPr>
          <p:cNvPr id="3" name="Group 21">
            <a:extLst>
              <a:ext uri="{FF2B5EF4-FFF2-40B4-BE49-F238E27FC236}">
                <a16:creationId xmlns:a16="http://schemas.microsoft.com/office/drawing/2014/main" id="{BE757596-29F0-44C0-AA1B-BEE8302F2122}"/>
              </a:ext>
            </a:extLst>
          </p:cNvPr>
          <p:cNvGrpSpPr>
            <a:grpSpLocks/>
          </p:cNvGrpSpPr>
          <p:nvPr/>
        </p:nvGrpSpPr>
        <p:grpSpPr bwMode="auto">
          <a:xfrm>
            <a:off x="5181600" y="4356299"/>
            <a:ext cx="1905000" cy="698500"/>
            <a:chOff x="3456" y="3216"/>
            <a:chExt cx="1200" cy="440"/>
          </a:xfrm>
        </p:grpSpPr>
        <p:sp>
          <p:nvSpPr>
            <p:cNvPr id="76809" name="Line 12">
              <a:extLst>
                <a:ext uri="{FF2B5EF4-FFF2-40B4-BE49-F238E27FC236}">
                  <a16:creationId xmlns:a16="http://schemas.microsoft.com/office/drawing/2014/main" id="{292E2C87-7997-4425-BB08-D3D6ED4F0424}"/>
                </a:ext>
              </a:extLst>
            </p:cNvPr>
            <p:cNvSpPr>
              <a:spLocks noChangeShapeType="1"/>
            </p:cNvSpPr>
            <p:nvPr/>
          </p:nvSpPr>
          <p:spPr bwMode="auto">
            <a:xfrm flipH="1" flipV="1">
              <a:off x="4272" y="3216"/>
              <a:ext cx="384" cy="192"/>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0" name="Text Box 13">
              <a:extLst>
                <a:ext uri="{FF2B5EF4-FFF2-40B4-BE49-F238E27FC236}">
                  <a16:creationId xmlns:a16="http://schemas.microsoft.com/office/drawing/2014/main" id="{B315C507-71DF-4EC6-B115-6671753BC746}"/>
                </a:ext>
              </a:extLst>
            </p:cNvPr>
            <p:cNvSpPr txBox="1">
              <a:spLocks noChangeArrowheads="1"/>
            </p:cNvSpPr>
            <p:nvPr/>
          </p:nvSpPr>
          <p:spPr bwMode="auto">
            <a:xfrm>
              <a:off x="3456" y="3408"/>
              <a:ext cx="1200"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3. Flexible Hoses</a:t>
              </a:r>
            </a:p>
          </p:txBody>
        </p:sp>
      </p:grpSp>
      <p:grpSp>
        <p:nvGrpSpPr>
          <p:cNvPr id="4" name="Group 22">
            <a:extLst>
              <a:ext uri="{FF2B5EF4-FFF2-40B4-BE49-F238E27FC236}">
                <a16:creationId xmlns:a16="http://schemas.microsoft.com/office/drawing/2014/main" id="{EF254A66-FD34-4C17-9B42-542ECEA5DEC0}"/>
              </a:ext>
            </a:extLst>
          </p:cNvPr>
          <p:cNvGrpSpPr>
            <a:grpSpLocks/>
          </p:cNvGrpSpPr>
          <p:nvPr/>
        </p:nvGrpSpPr>
        <p:grpSpPr bwMode="auto">
          <a:xfrm>
            <a:off x="5435600" y="4170562"/>
            <a:ext cx="2209800" cy="850900"/>
            <a:chOff x="3936" y="3024"/>
            <a:chExt cx="1392" cy="536"/>
          </a:xfrm>
        </p:grpSpPr>
        <p:sp>
          <p:nvSpPr>
            <p:cNvPr id="76807" name="Line 15">
              <a:extLst>
                <a:ext uri="{FF2B5EF4-FFF2-40B4-BE49-F238E27FC236}">
                  <a16:creationId xmlns:a16="http://schemas.microsoft.com/office/drawing/2014/main" id="{C87B2A1F-F35A-4428-B96B-9ACDBC01A100}"/>
                </a:ext>
              </a:extLst>
            </p:cNvPr>
            <p:cNvSpPr>
              <a:spLocks noChangeShapeType="1"/>
            </p:cNvSpPr>
            <p:nvPr/>
          </p:nvSpPr>
          <p:spPr bwMode="auto">
            <a:xfrm flipH="1" flipV="1">
              <a:off x="5088" y="3024"/>
              <a:ext cx="144" cy="384"/>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8" name="Text Box 16">
              <a:extLst>
                <a:ext uri="{FF2B5EF4-FFF2-40B4-BE49-F238E27FC236}">
                  <a16:creationId xmlns:a16="http://schemas.microsoft.com/office/drawing/2014/main" id="{23AB96D5-B906-4076-B422-C31B74AFB098}"/>
                </a:ext>
              </a:extLst>
            </p:cNvPr>
            <p:cNvSpPr txBox="1">
              <a:spLocks noChangeArrowheads="1"/>
            </p:cNvSpPr>
            <p:nvPr/>
          </p:nvSpPr>
          <p:spPr bwMode="auto">
            <a:xfrm>
              <a:off x="3936" y="3312"/>
              <a:ext cx="1392"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4. User Connection</a:t>
              </a:r>
            </a:p>
          </p:txBody>
        </p:sp>
      </p:grpSp>
    </p:spTree>
    <p:extLst>
      <p:ext uri="{BB962C8B-B14F-4D97-AF65-F5344CB8AC3E}">
        <p14:creationId xmlns:p14="http://schemas.microsoft.com/office/powerpoint/2010/main" val="3168761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31431"/>
                                        </p:tgtEl>
                                        <p:attrNameLst>
                                          <p:attrName>style.visibility</p:attrName>
                                        </p:attrNameLst>
                                      </p:cBhvr>
                                      <p:to>
                                        <p:strVal val="visible"/>
                                      </p:to>
                                    </p:set>
                                    <p:anim calcmode="lin" valueType="num">
                                      <p:cBhvr additive="base">
                                        <p:cTn id="7" dur="500" fill="hold"/>
                                        <p:tgtEl>
                                          <p:spTgt spid="231431"/>
                                        </p:tgtEl>
                                        <p:attrNameLst>
                                          <p:attrName>ppt_x</p:attrName>
                                        </p:attrNameLst>
                                      </p:cBhvr>
                                      <p:tavLst>
                                        <p:tav tm="0">
                                          <p:val>
                                            <p:strVal val="0-#ppt_w/2"/>
                                          </p:val>
                                        </p:tav>
                                        <p:tav tm="100000">
                                          <p:val>
                                            <p:strVal val="#ppt_x"/>
                                          </p:val>
                                        </p:tav>
                                      </p:tavLst>
                                    </p:anim>
                                    <p:anim calcmode="lin" valueType="num">
                                      <p:cBhvr additive="base">
                                        <p:cTn id="8" dur="500" fill="hold"/>
                                        <p:tgtEl>
                                          <p:spTgt spid="231431"/>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31431"/>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0">
            <a:extLst>
              <a:ext uri="{FF2B5EF4-FFF2-40B4-BE49-F238E27FC236}">
                <a16:creationId xmlns:a16="http://schemas.microsoft.com/office/drawing/2014/main" id="{7D7E13B5-EC3B-4049-9EA2-A4A4C31E3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33" y="362694"/>
            <a:ext cx="7287333" cy="537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26">
            <a:extLst>
              <a:ext uri="{FF2B5EF4-FFF2-40B4-BE49-F238E27FC236}">
                <a16:creationId xmlns:a16="http://schemas.microsoft.com/office/drawing/2014/main" id="{14352998-0A28-4F1C-B217-8AE5ECEEC3D0}"/>
              </a:ext>
            </a:extLst>
          </p:cNvPr>
          <p:cNvGrpSpPr>
            <a:grpSpLocks/>
          </p:cNvGrpSpPr>
          <p:nvPr/>
        </p:nvGrpSpPr>
        <p:grpSpPr bwMode="auto">
          <a:xfrm>
            <a:off x="3924300" y="2564656"/>
            <a:ext cx="2895600" cy="1460500"/>
            <a:chOff x="2400" y="1392"/>
            <a:chExt cx="1824" cy="920"/>
          </a:xfrm>
        </p:grpSpPr>
        <p:sp>
          <p:nvSpPr>
            <p:cNvPr id="75789" name="Line 5">
              <a:extLst>
                <a:ext uri="{FF2B5EF4-FFF2-40B4-BE49-F238E27FC236}">
                  <a16:creationId xmlns:a16="http://schemas.microsoft.com/office/drawing/2014/main" id="{5951FF3E-CFB8-47CA-B673-AB4A870631EA}"/>
                </a:ext>
              </a:extLst>
            </p:cNvPr>
            <p:cNvSpPr>
              <a:spLocks noChangeShapeType="1"/>
            </p:cNvSpPr>
            <p:nvPr/>
          </p:nvSpPr>
          <p:spPr bwMode="auto">
            <a:xfrm flipH="1" flipV="1">
              <a:off x="2400" y="1392"/>
              <a:ext cx="480" cy="768"/>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90" name="Text Box 6">
              <a:extLst>
                <a:ext uri="{FF2B5EF4-FFF2-40B4-BE49-F238E27FC236}">
                  <a16:creationId xmlns:a16="http://schemas.microsoft.com/office/drawing/2014/main" id="{AFF23654-643F-4893-9FA2-523DE139120C}"/>
                </a:ext>
              </a:extLst>
            </p:cNvPr>
            <p:cNvSpPr txBox="1">
              <a:spLocks noChangeArrowheads="1"/>
            </p:cNvSpPr>
            <p:nvPr/>
          </p:nvSpPr>
          <p:spPr bwMode="auto">
            <a:xfrm>
              <a:off x="2640" y="2064"/>
              <a:ext cx="1584"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1. Ceiling Hose Drops</a:t>
              </a:r>
            </a:p>
          </p:txBody>
        </p:sp>
      </p:grpSp>
      <p:grpSp>
        <p:nvGrpSpPr>
          <p:cNvPr id="3" name="Group 28">
            <a:extLst>
              <a:ext uri="{FF2B5EF4-FFF2-40B4-BE49-F238E27FC236}">
                <a16:creationId xmlns:a16="http://schemas.microsoft.com/office/drawing/2014/main" id="{B80C9E43-9932-441D-8A7E-E10B67EC6D2A}"/>
              </a:ext>
            </a:extLst>
          </p:cNvPr>
          <p:cNvGrpSpPr>
            <a:grpSpLocks/>
          </p:cNvGrpSpPr>
          <p:nvPr/>
        </p:nvGrpSpPr>
        <p:grpSpPr bwMode="auto">
          <a:xfrm>
            <a:off x="2209800" y="1534369"/>
            <a:ext cx="3962400" cy="942975"/>
            <a:chOff x="1632" y="1152"/>
            <a:chExt cx="2496" cy="594"/>
          </a:xfrm>
        </p:grpSpPr>
        <p:sp>
          <p:nvSpPr>
            <p:cNvPr id="75787" name="Line 9">
              <a:extLst>
                <a:ext uri="{FF2B5EF4-FFF2-40B4-BE49-F238E27FC236}">
                  <a16:creationId xmlns:a16="http://schemas.microsoft.com/office/drawing/2014/main" id="{1CB1D3B2-7015-48BE-89D4-39AC57162708}"/>
                </a:ext>
              </a:extLst>
            </p:cNvPr>
            <p:cNvSpPr>
              <a:spLocks noChangeShapeType="1"/>
            </p:cNvSpPr>
            <p:nvPr/>
          </p:nvSpPr>
          <p:spPr bwMode="auto">
            <a:xfrm flipV="1">
              <a:off x="3936" y="1152"/>
              <a:ext cx="192" cy="192"/>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88" name="Text Box 10">
              <a:extLst>
                <a:ext uri="{FF2B5EF4-FFF2-40B4-BE49-F238E27FC236}">
                  <a16:creationId xmlns:a16="http://schemas.microsoft.com/office/drawing/2014/main" id="{B33CFB95-1370-4242-BED4-C3F57B0E21A2}"/>
                </a:ext>
              </a:extLst>
            </p:cNvPr>
            <p:cNvSpPr txBox="1">
              <a:spLocks noChangeArrowheads="1"/>
            </p:cNvSpPr>
            <p:nvPr/>
          </p:nvSpPr>
          <p:spPr bwMode="auto">
            <a:xfrm>
              <a:off x="1632" y="1344"/>
              <a:ext cx="2304" cy="402"/>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dirty="0">
                  <a:latin typeface="Arial" panose="020B0604020202020204" pitchFamily="34" charset="0"/>
                </a:rPr>
                <a:t>2. Manufactured Equipment, Flexible Hose Connection</a:t>
              </a:r>
            </a:p>
          </p:txBody>
        </p:sp>
      </p:grpSp>
      <p:grpSp>
        <p:nvGrpSpPr>
          <p:cNvPr id="4" name="Group 29">
            <a:extLst>
              <a:ext uri="{FF2B5EF4-FFF2-40B4-BE49-F238E27FC236}">
                <a16:creationId xmlns:a16="http://schemas.microsoft.com/office/drawing/2014/main" id="{860D7F43-E46D-4F04-99D7-E669F53DD674}"/>
              </a:ext>
            </a:extLst>
          </p:cNvPr>
          <p:cNvGrpSpPr>
            <a:grpSpLocks/>
          </p:cNvGrpSpPr>
          <p:nvPr/>
        </p:nvGrpSpPr>
        <p:grpSpPr bwMode="auto">
          <a:xfrm>
            <a:off x="4635500" y="772369"/>
            <a:ext cx="2438400" cy="685800"/>
            <a:chOff x="3216" y="528"/>
            <a:chExt cx="1536" cy="432"/>
          </a:xfrm>
        </p:grpSpPr>
        <p:sp>
          <p:nvSpPr>
            <p:cNvPr id="75785" name="Line 12">
              <a:extLst>
                <a:ext uri="{FF2B5EF4-FFF2-40B4-BE49-F238E27FC236}">
                  <a16:creationId xmlns:a16="http://schemas.microsoft.com/office/drawing/2014/main" id="{9C1350EC-8FB8-4B2C-8DE3-7AFEB0310D26}"/>
                </a:ext>
              </a:extLst>
            </p:cNvPr>
            <p:cNvSpPr>
              <a:spLocks noChangeShapeType="1"/>
            </p:cNvSpPr>
            <p:nvPr/>
          </p:nvSpPr>
          <p:spPr bwMode="auto">
            <a:xfrm>
              <a:off x="4464" y="768"/>
              <a:ext cx="288" cy="192"/>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86" name="Text Box 13">
              <a:extLst>
                <a:ext uri="{FF2B5EF4-FFF2-40B4-BE49-F238E27FC236}">
                  <a16:creationId xmlns:a16="http://schemas.microsoft.com/office/drawing/2014/main" id="{0C1B0D54-EA87-4242-98FD-52EB2F42DE5A}"/>
                </a:ext>
              </a:extLst>
            </p:cNvPr>
            <p:cNvSpPr txBox="1">
              <a:spLocks noChangeArrowheads="1"/>
            </p:cNvSpPr>
            <p:nvPr/>
          </p:nvSpPr>
          <p:spPr bwMode="auto">
            <a:xfrm>
              <a:off x="3216" y="528"/>
              <a:ext cx="1248"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3. Flexible Hoses</a:t>
              </a:r>
            </a:p>
          </p:txBody>
        </p:sp>
      </p:grpSp>
      <p:grpSp>
        <p:nvGrpSpPr>
          <p:cNvPr id="5" name="Group 27">
            <a:extLst>
              <a:ext uri="{FF2B5EF4-FFF2-40B4-BE49-F238E27FC236}">
                <a16:creationId xmlns:a16="http://schemas.microsoft.com/office/drawing/2014/main" id="{70ACEC32-AF9E-4D31-964F-4CA8AE0D94E2}"/>
              </a:ext>
            </a:extLst>
          </p:cNvPr>
          <p:cNvGrpSpPr>
            <a:grpSpLocks/>
          </p:cNvGrpSpPr>
          <p:nvPr/>
        </p:nvGrpSpPr>
        <p:grpSpPr bwMode="auto">
          <a:xfrm>
            <a:off x="6005866" y="3226544"/>
            <a:ext cx="2590800" cy="546100"/>
            <a:chOff x="4032" y="2304"/>
            <a:chExt cx="1632" cy="344"/>
          </a:xfrm>
        </p:grpSpPr>
        <p:sp>
          <p:nvSpPr>
            <p:cNvPr id="75783" name="Line 17">
              <a:extLst>
                <a:ext uri="{FF2B5EF4-FFF2-40B4-BE49-F238E27FC236}">
                  <a16:creationId xmlns:a16="http://schemas.microsoft.com/office/drawing/2014/main" id="{328D53A6-188E-44E3-88A0-E1EE727E382C}"/>
                </a:ext>
              </a:extLst>
            </p:cNvPr>
            <p:cNvSpPr>
              <a:spLocks noChangeShapeType="1"/>
            </p:cNvSpPr>
            <p:nvPr/>
          </p:nvSpPr>
          <p:spPr bwMode="auto">
            <a:xfrm flipH="1" flipV="1">
              <a:off x="4032" y="2304"/>
              <a:ext cx="288" cy="96"/>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84" name="Text Box 19">
              <a:extLst>
                <a:ext uri="{FF2B5EF4-FFF2-40B4-BE49-F238E27FC236}">
                  <a16:creationId xmlns:a16="http://schemas.microsoft.com/office/drawing/2014/main" id="{5571C7AA-169F-469D-B338-71AD907C1B90}"/>
                </a:ext>
              </a:extLst>
            </p:cNvPr>
            <p:cNvSpPr txBox="1">
              <a:spLocks noChangeArrowheads="1"/>
            </p:cNvSpPr>
            <p:nvPr/>
          </p:nvSpPr>
          <p:spPr bwMode="auto">
            <a:xfrm>
              <a:off x="4320" y="2400"/>
              <a:ext cx="1344"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4. User Connection</a:t>
              </a:r>
            </a:p>
          </p:txBody>
        </p:sp>
      </p:grpSp>
    </p:spTree>
    <p:extLst>
      <p:ext uri="{BB962C8B-B14F-4D97-AF65-F5344CB8AC3E}">
        <p14:creationId xmlns:p14="http://schemas.microsoft.com/office/powerpoint/2010/main" val="4243858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0F5F635-78E5-48F7-BF22-7149A22848A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875" r="21875"/>
          <a:stretch>
            <a:fillRect/>
          </a:stretch>
        </p:blipFill>
        <p:spPr>
          <a:xfrm rot="5400000">
            <a:off x="2363787" y="-1587"/>
            <a:ext cx="4416425" cy="5486400"/>
          </a:xfrm>
        </p:spPr>
      </p:pic>
      <p:sp>
        <p:nvSpPr>
          <p:cNvPr id="4" name="Text Placeholder 3">
            <a:extLst>
              <a:ext uri="{FF2B5EF4-FFF2-40B4-BE49-F238E27FC236}">
                <a16:creationId xmlns:a16="http://schemas.microsoft.com/office/drawing/2014/main" id="{2D9D82F6-B8AF-4198-A1EC-60D931FEC0D5}"/>
              </a:ext>
            </a:extLst>
          </p:cNvPr>
          <p:cNvSpPr>
            <a:spLocks noGrp="1"/>
          </p:cNvSpPr>
          <p:nvPr>
            <p:ph type="body" sz="half" idx="2"/>
          </p:nvPr>
        </p:nvSpPr>
        <p:spPr>
          <a:xfrm>
            <a:off x="1219200" y="5105400"/>
            <a:ext cx="6705600" cy="1066800"/>
          </a:xfrm>
        </p:spPr>
        <p:txBody>
          <a:bodyPr>
            <a:noAutofit/>
          </a:bodyPr>
          <a:lstStyle/>
          <a:p>
            <a:pPr algn="ctr"/>
            <a:r>
              <a:rPr lang="en-US" sz="4400" dirty="0"/>
              <a:t>Boom Piping to DISS Connectors</a:t>
            </a:r>
          </a:p>
        </p:txBody>
      </p:sp>
    </p:spTree>
    <p:extLst>
      <p:ext uri="{BB962C8B-B14F-4D97-AF65-F5344CB8AC3E}">
        <p14:creationId xmlns:p14="http://schemas.microsoft.com/office/powerpoint/2010/main" val="115248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2C1CA2F-15BB-4128-A7EB-30197921ED9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875" r="21875"/>
          <a:stretch>
            <a:fillRect/>
          </a:stretch>
        </p:blipFill>
        <p:spPr>
          <a:xfrm rot="5400000">
            <a:off x="2363787" y="74613"/>
            <a:ext cx="4416425" cy="5486400"/>
          </a:xfrm>
        </p:spPr>
      </p:pic>
      <p:sp>
        <p:nvSpPr>
          <p:cNvPr id="7" name="Text Placeholder 3">
            <a:extLst>
              <a:ext uri="{FF2B5EF4-FFF2-40B4-BE49-F238E27FC236}">
                <a16:creationId xmlns:a16="http://schemas.microsoft.com/office/drawing/2014/main" id="{C9E44A2E-6C33-42CE-CAB6-93E0911D2379}"/>
              </a:ext>
            </a:extLst>
          </p:cNvPr>
          <p:cNvSpPr>
            <a:spLocks noGrp="1"/>
          </p:cNvSpPr>
          <p:nvPr>
            <p:ph type="body" sz="half" idx="2"/>
          </p:nvPr>
        </p:nvSpPr>
        <p:spPr>
          <a:xfrm>
            <a:off x="1219200" y="5105400"/>
            <a:ext cx="6705600" cy="1295400"/>
          </a:xfrm>
        </p:spPr>
        <p:txBody>
          <a:bodyPr>
            <a:noAutofit/>
          </a:bodyPr>
          <a:lstStyle/>
          <a:p>
            <a:pPr algn="ctr"/>
            <a:r>
              <a:rPr lang="en-US" sz="4400" dirty="0"/>
              <a:t>Boom Piping to DISS Connectors</a:t>
            </a:r>
          </a:p>
        </p:txBody>
      </p:sp>
    </p:spTree>
    <p:extLst>
      <p:ext uri="{BB962C8B-B14F-4D97-AF65-F5344CB8AC3E}">
        <p14:creationId xmlns:p14="http://schemas.microsoft.com/office/powerpoint/2010/main" val="329820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8E6AB5D-2883-4C8D-A1F4-98B4C9D79C2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828800" y="533400"/>
            <a:ext cx="5486400" cy="4492625"/>
          </a:xfrm>
        </p:spPr>
      </p:pic>
      <p:sp>
        <p:nvSpPr>
          <p:cNvPr id="4" name="Text Placeholder 3">
            <a:extLst>
              <a:ext uri="{FF2B5EF4-FFF2-40B4-BE49-F238E27FC236}">
                <a16:creationId xmlns:a16="http://schemas.microsoft.com/office/drawing/2014/main" id="{4FF0FD49-A4EF-4322-9CC8-CCDC8847D0FE}"/>
              </a:ext>
            </a:extLst>
          </p:cNvPr>
          <p:cNvSpPr>
            <a:spLocks noGrp="1"/>
          </p:cNvSpPr>
          <p:nvPr>
            <p:ph type="body" sz="half" idx="2"/>
          </p:nvPr>
        </p:nvSpPr>
        <p:spPr>
          <a:xfrm>
            <a:off x="1219200" y="5105399"/>
            <a:ext cx="6781800" cy="1219201"/>
          </a:xfrm>
        </p:spPr>
        <p:txBody>
          <a:bodyPr>
            <a:noAutofit/>
          </a:bodyPr>
          <a:lstStyle/>
          <a:p>
            <a:pPr algn="ctr"/>
            <a:r>
              <a:rPr lang="en-US" sz="4000" dirty="0"/>
              <a:t>Boom Piping To DISS Connectors. Nitrogen Brake.</a:t>
            </a:r>
          </a:p>
        </p:txBody>
      </p:sp>
    </p:spTree>
    <p:extLst>
      <p:ext uri="{BB962C8B-B14F-4D97-AF65-F5344CB8AC3E}">
        <p14:creationId xmlns:p14="http://schemas.microsoft.com/office/powerpoint/2010/main" val="216301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000" dirty="0"/>
              <a:t>5.1.5.11 Factory-installed copper inlet tubes on station outlets extending </a:t>
            </a:r>
            <a:r>
              <a:rPr lang="en-US" sz="2000" u="sng" dirty="0"/>
              <a:t>no further than 205 mm (8 in.) from the body</a:t>
            </a:r>
            <a:r>
              <a:rPr lang="en-US" sz="2000" dirty="0"/>
              <a:t> of the terminal </a:t>
            </a:r>
            <a:r>
              <a:rPr lang="en-US" sz="2000" u="sng" dirty="0"/>
              <a:t>shall be not less than DN8 (NPS 1∕4) (3∕8 in. O.D.) size, with 8 mm (0.3 in.) </a:t>
            </a:r>
            <a:r>
              <a:rPr lang="en-US" sz="2000" dirty="0"/>
              <a:t>minimum inside diameter.</a:t>
            </a:r>
          </a:p>
          <a:p>
            <a:pPr marL="0" indent="0">
              <a:buNone/>
            </a:pPr>
            <a:r>
              <a:rPr lang="en-US" sz="2000" dirty="0"/>
              <a:t>5.1.5.12 Factory-installed copper outlet tubes on station inlets </a:t>
            </a:r>
            <a:r>
              <a:rPr lang="en-US" sz="2000" u="sng" dirty="0"/>
              <a:t>extending no further than 205 mm (8 in.) from the body </a:t>
            </a:r>
            <a:r>
              <a:rPr lang="en-US" sz="2000" dirty="0"/>
              <a:t>of the terminal </a:t>
            </a:r>
            <a:r>
              <a:rPr lang="en-US" sz="2000" u="sng" dirty="0"/>
              <a:t>shall be not less than DN10 (NPS 3∕8) (1∕2 in. O.D.) size, with 10 mm (0.4 in.) </a:t>
            </a:r>
            <a:r>
              <a:rPr lang="en-US" sz="2000" dirty="0"/>
              <a:t>minimum inside diameter.</a:t>
            </a:r>
          </a:p>
          <a:p>
            <a:pPr marL="0" indent="0">
              <a:buNone/>
            </a:pPr>
            <a:r>
              <a:rPr lang="en-US" sz="2000" dirty="0"/>
              <a:t>5.1.5.15 Station outlets in systems having nonstandard operating pressures shall meet the following additional requirements:</a:t>
            </a:r>
          </a:p>
          <a:p>
            <a:pPr marL="344488" indent="-344488">
              <a:buNone/>
            </a:pPr>
            <a:r>
              <a:rPr lang="en-US" sz="2000" dirty="0"/>
              <a:t>(1) They shall be gas-specific.</a:t>
            </a:r>
          </a:p>
          <a:p>
            <a:pPr marL="344488" indent="-344488">
              <a:buNone/>
            </a:pPr>
            <a:r>
              <a:rPr lang="en-US" sz="2000" dirty="0"/>
              <a:t>(2) They shall be pressure-specific where a single gas is piped at more than one operating pressure [e.g., a station </a:t>
            </a:r>
            <a:r>
              <a:rPr lang="en-US" sz="2000" u="sng" dirty="0"/>
              <a:t>outlet for oxygen at 550 kPa (80 psi) shall not accept an adapter for oxygen at 345 kPa (50 psi)].</a:t>
            </a:r>
          </a:p>
        </p:txBody>
      </p:sp>
    </p:spTree>
    <p:extLst>
      <p:ext uri="{BB962C8B-B14F-4D97-AF65-F5344CB8AC3E}">
        <p14:creationId xmlns:p14="http://schemas.microsoft.com/office/powerpoint/2010/main" val="199642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B1F1B2C-CCC2-4DA9-AF7B-6D2CA15D994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875" b="21875"/>
          <a:stretch>
            <a:fillRect/>
          </a:stretch>
        </p:blipFill>
        <p:spPr>
          <a:xfrm>
            <a:off x="1828800" y="460374"/>
            <a:ext cx="5486400" cy="4645025"/>
          </a:xfrm>
        </p:spPr>
      </p:pic>
      <p:sp>
        <p:nvSpPr>
          <p:cNvPr id="7" name="Text Placeholder 3">
            <a:extLst>
              <a:ext uri="{FF2B5EF4-FFF2-40B4-BE49-F238E27FC236}">
                <a16:creationId xmlns:a16="http://schemas.microsoft.com/office/drawing/2014/main" id="{DB987196-7AD9-1365-5650-464CE2730126}"/>
              </a:ext>
            </a:extLst>
          </p:cNvPr>
          <p:cNvSpPr>
            <a:spLocks noGrp="1"/>
          </p:cNvSpPr>
          <p:nvPr>
            <p:ph type="body" sz="half" idx="2"/>
          </p:nvPr>
        </p:nvSpPr>
        <p:spPr>
          <a:xfrm>
            <a:off x="1219200" y="5105399"/>
            <a:ext cx="6781800" cy="1219201"/>
          </a:xfrm>
        </p:spPr>
        <p:txBody>
          <a:bodyPr>
            <a:noAutofit/>
          </a:bodyPr>
          <a:lstStyle/>
          <a:p>
            <a:pPr algn="ctr"/>
            <a:r>
              <a:rPr lang="en-US" sz="4000" dirty="0"/>
              <a:t>Boom Piping To DISS Connectors. Nitrogen Brake.</a:t>
            </a:r>
          </a:p>
        </p:txBody>
      </p:sp>
    </p:spTree>
    <p:extLst>
      <p:ext uri="{BB962C8B-B14F-4D97-AF65-F5344CB8AC3E}">
        <p14:creationId xmlns:p14="http://schemas.microsoft.com/office/powerpoint/2010/main" val="341360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4BA272F-C5D2-45C0-88A6-785EDA92BFF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586" r="5586"/>
          <a:stretch>
            <a:fillRect/>
          </a:stretch>
        </p:blipFill>
        <p:spPr>
          <a:xfrm>
            <a:off x="1905000" y="457200"/>
            <a:ext cx="5334000" cy="4441913"/>
          </a:xfrm>
        </p:spPr>
      </p:pic>
      <p:sp>
        <p:nvSpPr>
          <p:cNvPr id="4" name="Text Placeholder 3">
            <a:extLst>
              <a:ext uri="{FF2B5EF4-FFF2-40B4-BE49-F238E27FC236}">
                <a16:creationId xmlns:a16="http://schemas.microsoft.com/office/drawing/2014/main" id="{E0753DCC-A333-40E4-8957-3F848A94031D}"/>
              </a:ext>
            </a:extLst>
          </p:cNvPr>
          <p:cNvSpPr>
            <a:spLocks noGrp="1"/>
          </p:cNvSpPr>
          <p:nvPr>
            <p:ph type="body" sz="half" idx="2"/>
          </p:nvPr>
        </p:nvSpPr>
        <p:spPr>
          <a:xfrm>
            <a:off x="1295400" y="5029200"/>
            <a:ext cx="6553200" cy="1143000"/>
          </a:xfrm>
        </p:spPr>
        <p:txBody>
          <a:bodyPr>
            <a:noAutofit/>
          </a:bodyPr>
          <a:lstStyle/>
          <a:p>
            <a:pPr algn="ctr"/>
            <a:r>
              <a:rPr lang="en-US" sz="4000" dirty="0"/>
              <a:t>Nitrogen High Pressure Regulator</a:t>
            </a:r>
          </a:p>
        </p:txBody>
      </p:sp>
    </p:spTree>
    <p:extLst>
      <p:ext uri="{BB962C8B-B14F-4D97-AF65-F5344CB8AC3E}">
        <p14:creationId xmlns:p14="http://schemas.microsoft.com/office/powerpoint/2010/main" val="4217176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F6211A1-123C-4E31-9EC3-689FFF8A0DA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84" b="584"/>
          <a:stretch>
            <a:fillRect/>
          </a:stretch>
        </p:blipFill>
        <p:spPr/>
      </p:pic>
      <p:sp>
        <p:nvSpPr>
          <p:cNvPr id="4" name="Text Placeholder 3">
            <a:extLst>
              <a:ext uri="{FF2B5EF4-FFF2-40B4-BE49-F238E27FC236}">
                <a16:creationId xmlns:a16="http://schemas.microsoft.com/office/drawing/2014/main" id="{BE266A2D-618A-4318-84DC-F6D3BD49B6C1}"/>
              </a:ext>
            </a:extLst>
          </p:cNvPr>
          <p:cNvSpPr>
            <a:spLocks noGrp="1"/>
          </p:cNvSpPr>
          <p:nvPr>
            <p:ph type="body" sz="half" idx="2"/>
          </p:nvPr>
        </p:nvSpPr>
        <p:spPr>
          <a:xfrm>
            <a:off x="1562100" y="5181600"/>
            <a:ext cx="6019800" cy="804862"/>
          </a:xfrm>
        </p:spPr>
        <p:txBody>
          <a:bodyPr>
            <a:noAutofit/>
          </a:bodyPr>
          <a:lstStyle/>
          <a:p>
            <a:pPr algn="ctr"/>
            <a:r>
              <a:rPr lang="en-US" sz="4400" dirty="0"/>
              <a:t>High Pressure Regulator</a:t>
            </a:r>
          </a:p>
        </p:txBody>
      </p:sp>
    </p:spTree>
    <p:extLst>
      <p:ext uri="{BB962C8B-B14F-4D97-AF65-F5344CB8AC3E}">
        <p14:creationId xmlns:p14="http://schemas.microsoft.com/office/powerpoint/2010/main" val="111328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62EEE1E-FEB4-4E2C-B53E-A6BA1A96A4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916" r="1916"/>
          <a:stretch>
            <a:fillRect/>
          </a:stretch>
        </p:blipFill>
        <p:spPr>
          <a:xfrm>
            <a:off x="1792288" y="612774"/>
            <a:ext cx="5486400" cy="4492625"/>
          </a:xfrm>
        </p:spPr>
      </p:pic>
      <p:sp>
        <p:nvSpPr>
          <p:cNvPr id="4" name="Text Placeholder 3">
            <a:extLst>
              <a:ext uri="{FF2B5EF4-FFF2-40B4-BE49-F238E27FC236}">
                <a16:creationId xmlns:a16="http://schemas.microsoft.com/office/drawing/2014/main" id="{05BBF167-616A-4FB6-8B9D-F65A5B6327D4}"/>
              </a:ext>
            </a:extLst>
          </p:cNvPr>
          <p:cNvSpPr>
            <a:spLocks noGrp="1"/>
          </p:cNvSpPr>
          <p:nvPr>
            <p:ph type="body" sz="half" idx="2"/>
          </p:nvPr>
        </p:nvSpPr>
        <p:spPr>
          <a:xfrm>
            <a:off x="1620044" y="5334000"/>
            <a:ext cx="5903912" cy="804862"/>
          </a:xfrm>
        </p:spPr>
        <p:txBody>
          <a:bodyPr>
            <a:noAutofit/>
          </a:bodyPr>
          <a:lstStyle/>
          <a:p>
            <a:pPr algn="ctr"/>
            <a:r>
              <a:rPr lang="en-US" sz="4400" dirty="0"/>
              <a:t>Pendant Boom Finished</a:t>
            </a:r>
          </a:p>
        </p:txBody>
      </p:sp>
    </p:spTree>
    <p:extLst>
      <p:ext uri="{BB962C8B-B14F-4D97-AF65-F5344CB8AC3E}">
        <p14:creationId xmlns:p14="http://schemas.microsoft.com/office/powerpoint/2010/main" val="4132401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247D04-E211-441A-94DB-073F6DD61A2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676" b="16676"/>
          <a:stretch>
            <a:fillRect/>
          </a:stretch>
        </p:blipFill>
        <p:spPr>
          <a:xfrm>
            <a:off x="1792288" y="612774"/>
            <a:ext cx="5486400" cy="4754563"/>
          </a:xfrm>
        </p:spPr>
      </p:pic>
      <p:sp>
        <p:nvSpPr>
          <p:cNvPr id="4" name="Text Placeholder 3">
            <a:extLst>
              <a:ext uri="{FF2B5EF4-FFF2-40B4-BE49-F238E27FC236}">
                <a16:creationId xmlns:a16="http://schemas.microsoft.com/office/drawing/2014/main" id="{2452A385-8C6B-43BF-B4A7-A52FCBAEC6AC}"/>
              </a:ext>
            </a:extLst>
          </p:cNvPr>
          <p:cNvSpPr>
            <a:spLocks noGrp="1"/>
          </p:cNvSpPr>
          <p:nvPr>
            <p:ph type="body" sz="half" idx="2"/>
          </p:nvPr>
        </p:nvSpPr>
        <p:spPr>
          <a:xfrm>
            <a:off x="1865312" y="5418240"/>
            <a:ext cx="5486400" cy="804862"/>
          </a:xfrm>
        </p:spPr>
        <p:txBody>
          <a:bodyPr>
            <a:normAutofit/>
          </a:bodyPr>
          <a:lstStyle/>
          <a:p>
            <a:r>
              <a:rPr lang="en-US" sz="4400" dirty="0"/>
              <a:t>Operating Room Boom</a:t>
            </a:r>
          </a:p>
        </p:txBody>
      </p:sp>
    </p:spTree>
    <p:extLst>
      <p:ext uri="{BB962C8B-B14F-4D97-AF65-F5344CB8AC3E}">
        <p14:creationId xmlns:p14="http://schemas.microsoft.com/office/powerpoint/2010/main" val="64883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806120D-4C83-4F15-9CF3-14579BABCFE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728" r="13728"/>
          <a:stretch>
            <a:fillRect/>
          </a:stretch>
        </p:blipFill>
        <p:spPr/>
      </p:pic>
      <p:sp>
        <p:nvSpPr>
          <p:cNvPr id="4" name="Text Placeholder 3">
            <a:extLst>
              <a:ext uri="{FF2B5EF4-FFF2-40B4-BE49-F238E27FC236}">
                <a16:creationId xmlns:a16="http://schemas.microsoft.com/office/drawing/2014/main" id="{7C2A1D05-F45E-4DEE-B24C-99D3B0829D8D}"/>
              </a:ext>
            </a:extLst>
          </p:cNvPr>
          <p:cNvSpPr>
            <a:spLocks noGrp="1"/>
          </p:cNvSpPr>
          <p:nvPr>
            <p:ph type="body" sz="half" idx="2"/>
          </p:nvPr>
        </p:nvSpPr>
        <p:spPr>
          <a:xfrm>
            <a:off x="1485900" y="5105399"/>
            <a:ext cx="6172200" cy="1139825"/>
          </a:xfrm>
        </p:spPr>
        <p:txBody>
          <a:bodyPr>
            <a:noAutofit/>
          </a:bodyPr>
          <a:lstStyle/>
          <a:p>
            <a:pPr algn="ctr"/>
            <a:r>
              <a:rPr lang="en-US" sz="4000" dirty="0"/>
              <a:t>Recessed Surface Mounted Medical Gas Rails</a:t>
            </a:r>
          </a:p>
        </p:txBody>
      </p:sp>
    </p:spTree>
    <p:extLst>
      <p:ext uri="{BB962C8B-B14F-4D97-AF65-F5344CB8AC3E}">
        <p14:creationId xmlns:p14="http://schemas.microsoft.com/office/powerpoint/2010/main" val="141796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091DC51-35B1-4812-8CCA-3F5FA944214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189" r="2189"/>
          <a:stretch>
            <a:fillRect/>
          </a:stretch>
        </p:blipFill>
        <p:spPr/>
      </p:pic>
      <p:sp>
        <p:nvSpPr>
          <p:cNvPr id="4" name="Text Placeholder 3">
            <a:extLst>
              <a:ext uri="{FF2B5EF4-FFF2-40B4-BE49-F238E27FC236}">
                <a16:creationId xmlns:a16="http://schemas.microsoft.com/office/drawing/2014/main" id="{601EE837-C8A8-497C-A04A-3386BD9DD801}"/>
              </a:ext>
            </a:extLst>
          </p:cNvPr>
          <p:cNvSpPr>
            <a:spLocks noGrp="1"/>
          </p:cNvSpPr>
          <p:nvPr>
            <p:ph type="body" sz="half" idx="2"/>
          </p:nvPr>
        </p:nvSpPr>
        <p:spPr/>
        <p:txBody>
          <a:bodyPr>
            <a:normAutofit/>
          </a:bodyPr>
          <a:lstStyle/>
          <a:p>
            <a:r>
              <a:rPr lang="en-US" sz="4400" dirty="0"/>
              <a:t>Cabinet Style Headwall</a:t>
            </a:r>
          </a:p>
        </p:txBody>
      </p:sp>
    </p:spTree>
    <p:extLst>
      <p:ext uri="{BB962C8B-B14F-4D97-AF65-F5344CB8AC3E}">
        <p14:creationId xmlns:p14="http://schemas.microsoft.com/office/powerpoint/2010/main" val="109244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0DD571B-645C-42C1-9C1A-ADB6F0F9C1A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491" r="8491"/>
          <a:stretch>
            <a:fillRect/>
          </a:stretch>
        </p:blipFill>
        <p:spPr/>
      </p:pic>
      <p:sp>
        <p:nvSpPr>
          <p:cNvPr id="4" name="Text Placeholder 3">
            <a:extLst>
              <a:ext uri="{FF2B5EF4-FFF2-40B4-BE49-F238E27FC236}">
                <a16:creationId xmlns:a16="http://schemas.microsoft.com/office/drawing/2014/main" id="{395A7882-E6B4-4FF3-B447-08A31799A7A9}"/>
              </a:ext>
            </a:extLst>
          </p:cNvPr>
          <p:cNvSpPr>
            <a:spLocks noGrp="1"/>
          </p:cNvSpPr>
          <p:nvPr>
            <p:ph type="body" sz="half" idx="2"/>
          </p:nvPr>
        </p:nvSpPr>
        <p:spPr>
          <a:xfrm>
            <a:off x="1371600" y="5029200"/>
            <a:ext cx="6400800" cy="1371600"/>
          </a:xfrm>
        </p:spPr>
        <p:txBody>
          <a:bodyPr>
            <a:noAutofit/>
          </a:bodyPr>
          <a:lstStyle/>
          <a:p>
            <a:pPr algn="ctr"/>
            <a:r>
              <a:rPr lang="en-US" sz="4400" dirty="0"/>
              <a:t>Surface Mounted Medical Gas Rail</a:t>
            </a:r>
          </a:p>
        </p:txBody>
      </p:sp>
    </p:spTree>
    <p:extLst>
      <p:ext uri="{BB962C8B-B14F-4D97-AF65-F5344CB8AC3E}">
        <p14:creationId xmlns:p14="http://schemas.microsoft.com/office/powerpoint/2010/main" val="233798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F6C9-7911-4A00-95FC-4A1173DCEE34}"/>
              </a:ext>
            </a:extLst>
          </p:cNvPr>
          <p:cNvSpPr>
            <a:spLocks noGrp="1"/>
          </p:cNvSpPr>
          <p:nvPr>
            <p:ph type="title"/>
          </p:nvPr>
        </p:nvSpPr>
        <p:spPr/>
        <p:txBody>
          <a:bodyPr/>
          <a:lstStyle/>
          <a:p>
            <a:r>
              <a:rPr lang="en-US" dirty="0"/>
              <a:t>Hyperbaric Valve Box</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86037" y="1383225"/>
            <a:ext cx="3971925" cy="5297487"/>
          </a:xfrm>
        </p:spPr>
      </p:pic>
    </p:spTree>
    <p:extLst>
      <p:ext uri="{BB962C8B-B14F-4D97-AF65-F5344CB8AC3E}">
        <p14:creationId xmlns:p14="http://schemas.microsoft.com/office/powerpoint/2010/main" val="233410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266" y="967279"/>
            <a:ext cx="6501468" cy="4923441"/>
          </a:xfrm>
        </p:spPr>
      </p:pic>
    </p:spTree>
    <p:extLst>
      <p:ext uri="{BB962C8B-B14F-4D97-AF65-F5344CB8AC3E}">
        <p14:creationId xmlns:p14="http://schemas.microsoft.com/office/powerpoint/2010/main" val="349613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a:extLst>
              <a:ext uri="{FF2B5EF4-FFF2-40B4-BE49-F238E27FC236}">
                <a16:creationId xmlns:a16="http://schemas.microsoft.com/office/drawing/2014/main" id="{7E7E5AAA-E375-4412-A696-9F8DB25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772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25">
            <a:extLst>
              <a:ext uri="{FF2B5EF4-FFF2-40B4-BE49-F238E27FC236}">
                <a16:creationId xmlns:a16="http://schemas.microsoft.com/office/drawing/2014/main" id="{6110A335-27EE-4EF2-924D-FD48CBA4D525}"/>
              </a:ext>
            </a:extLst>
          </p:cNvPr>
          <p:cNvGrpSpPr>
            <a:grpSpLocks/>
          </p:cNvGrpSpPr>
          <p:nvPr/>
        </p:nvGrpSpPr>
        <p:grpSpPr bwMode="auto">
          <a:xfrm>
            <a:off x="3162300" y="4000500"/>
            <a:ext cx="2819400" cy="1460500"/>
            <a:chOff x="1728" y="2928"/>
            <a:chExt cx="1776" cy="920"/>
          </a:xfrm>
        </p:grpSpPr>
        <p:sp>
          <p:nvSpPr>
            <p:cNvPr id="72717" name="Line 7">
              <a:extLst>
                <a:ext uri="{FF2B5EF4-FFF2-40B4-BE49-F238E27FC236}">
                  <a16:creationId xmlns:a16="http://schemas.microsoft.com/office/drawing/2014/main" id="{46C44DFA-3CC5-46B3-9559-9A5AF2CCF355}"/>
                </a:ext>
              </a:extLst>
            </p:cNvPr>
            <p:cNvSpPr>
              <a:spLocks noChangeShapeType="1"/>
            </p:cNvSpPr>
            <p:nvPr/>
          </p:nvSpPr>
          <p:spPr bwMode="auto">
            <a:xfrm flipV="1">
              <a:off x="1824" y="2928"/>
              <a:ext cx="192" cy="720"/>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8" name="Text Box 5">
              <a:extLst>
                <a:ext uri="{FF2B5EF4-FFF2-40B4-BE49-F238E27FC236}">
                  <a16:creationId xmlns:a16="http://schemas.microsoft.com/office/drawing/2014/main" id="{D4945367-17ED-45C7-9AE0-AD8D722EC99B}"/>
                </a:ext>
              </a:extLst>
            </p:cNvPr>
            <p:cNvSpPr txBox="1">
              <a:spLocks noChangeArrowheads="1"/>
            </p:cNvSpPr>
            <p:nvPr/>
          </p:nvSpPr>
          <p:spPr bwMode="auto">
            <a:xfrm>
              <a:off x="1728" y="3600"/>
              <a:ext cx="1776"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2. Secondary Check Valve</a:t>
              </a:r>
            </a:p>
          </p:txBody>
        </p:sp>
      </p:grpSp>
      <p:grpSp>
        <p:nvGrpSpPr>
          <p:cNvPr id="3" name="Group 22">
            <a:extLst>
              <a:ext uri="{FF2B5EF4-FFF2-40B4-BE49-F238E27FC236}">
                <a16:creationId xmlns:a16="http://schemas.microsoft.com/office/drawing/2014/main" id="{324A696F-8AA6-42E4-ADA2-03A9BA74FFC5}"/>
              </a:ext>
            </a:extLst>
          </p:cNvPr>
          <p:cNvGrpSpPr>
            <a:grpSpLocks/>
          </p:cNvGrpSpPr>
          <p:nvPr/>
        </p:nvGrpSpPr>
        <p:grpSpPr bwMode="auto">
          <a:xfrm>
            <a:off x="4267202" y="3943350"/>
            <a:ext cx="2514600" cy="1003300"/>
            <a:chOff x="2640" y="2832"/>
            <a:chExt cx="1584" cy="632"/>
          </a:xfrm>
        </p:grpSpPr>
        <p:sp>
          <p:nvSpPr>
            <p:cNvPr id="72715" name="Line 8">
              <a:extLst>
                <a:ext uri="{FF2B5EF4-FFF2-40B4-BE49-F238E27FC236}">
                  <a16:creationId xmlns:a16="http://schemas.microsoft.com/office/drawing/2014/main" id="{F1C6F680-CA83-4230-816F-7250F170964F}"/>
                </a:ext>
              </a:extLst>
            </p:cNvPr>
            <p:cNvSpPr>
              <a:spLocks noChangeShapeType="1"/>
            </p:cNvSpPr>
            <p:nvPr/>
          </p:nvSpPr>
          <p:spPr bwMode="auto">
            <a:xfrm flipV="1">
              <a:off x="2640" y="2832"/>
              <a:ext cx="192" cy="384"/>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6" name="Text Box 6">
              <a:extLst>
                <a:ext uri="{FF2B5EF4-FFF2-40B4-BE49-F238E27FC236}">
                  <a16:creationId xmlns:a16="http://schemas.microsoft.com/office/drawing/2014/main" id="{9F297D92-3994-47D1-81F1-9E00A02BB34F}"/>
                </a:ext>
              </a:extLst>
            </p:cNvPr>
            <p:cNvSpPr txBox="1">
              <a:spLocks noChangeArrowheads="1"/>
            </p:cNvSpPr>
            <p:nvPr/>
          </p:nvSpPr>
          <p:spPr bwMode="auto">
            <a:xfrm>
              <a:off x="2640" y="3216"/>
              <a:ext cx="1584"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1. Primary Check Valve</a:t>
              </a:r>
            </a:p>
          </p:txBody>
        </p:sp>
      </p:grpSp>
      <p:grpSp>
        <p:nvGrpSpPr>
          <p:cNvPr id="4" name="Group 23">
            <a:extLst>
              <a:ext uri="{FF2B5EF4-FFF2-40B4-BE49-F238E27FC236}">
                <a16:creationId xmlns:a16="http://schemas.microsoft.com/office/drawing/2014/main" id="{8365879F-DD7B-42E1-8BD7-B84F36EA34A3}"/>
              </a:ext>
            </a:extLst>
          </p:cNvPr>
          <p:cNvGrpSpPr>
            <a:grpSpLocks/>
          </p:cNvGrpSpPr>
          <p:nvPr/>
        </p:nvGrpSpPr>
        <p:grpSpPr bwMode="auto">
          <a:xfrm>
            <a:off x="4800600" y="2971800"/>
            <a:ext cx="2895600" cy="762000"/>
            <a:chOff x="3072" y="1872"/>
            <a:chExt cx="1824" cy="480"/>
          </a:xfrm>
        </p:grpSpPr>
        <p:sp>
          <p:nvSpPr>
            <p:cNvPr id="72713" name="Line 12">
              <a:extLst>
                <a:ext uri="{FF2B5EF4-FFF2-40B4-BE49-F238E27FC236}">
                  <a16:creationId xmlns:a16="http://schemas.microsoft.com/office/drawing/2014/main" id="{AE4CD8F4-48A3-43A4-958B-AE21A8D9FD34}"/>
                </a:ext>
              </a:extLst>
            </p:cNvPr>
            <p:cNvSpPr>
              <a:spLocks noChangeShapeType="1"/>
            </p:cNvSpPr>
            <p:nvPr/>
          </p:nvSpPr>
          <p:spPr bwMode="auto">
            <a:xfrm flipH="1">
              <a:off x="3072" y="2016"/>
              <a:ext cx="384" cy="336"/>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4" name="Text Box 13">
              <a:extLst>
                <a:ext uri="{FF2B5EF4-FFF2-40B4-BE49-F238E27FC236}">
                  <a16:creationId xmlns:a16="http://schemas.microsoft.com/office/drawing/2014/main" id="{17399D4C-9B44-4DAC-9068-BB8FF5FC5137}"/>
                </a:ext>
              </a:extLst>
            </p:cNvPr>
            <p:cNvSpPr txBox="1">
              <a:spLocks noChangeArrowheads="1"/>
            </p:cNvSpPr>
            <p:nvPr/>
          </p:nvSpPr>
          <p:spPr bwMode="auto">
            <a:xfrm>
              <a:off x="3360" y="1872"/>
              <a:ext cx="1536"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3. Gas Specific Design</a:t>
              </a:r>
            </a:p>
          </p:txBody>
        </p:sp>
      </p:grpSp>
      <p:grpSp>
        <p:nvGrpSpPr>
          <p:cNvPr id="5" name="Group 24">
            <a:extLst>
              <a:ext uri="{FF2B5EF4-FFF2-40B4-BE49-F238E27FC236}">
                <a16:creationId xmlns:a16="http://schemas.microsoft.com/office/drawing/2014/main" id="{511922B2-D5F0-4C31-B4FF-9E11B358F292}"/>
              </a:ext>
            </a:extLst>
          </p:cNvPr>
          <p:cNvGrpSpPr>
            <a:grpSpLocks/>
          </p:cNvGrpSpPr>
          <p:nvPr/>
        </p:nvGrpSpPr>
        <p:grpSpPr bwMode="auto">
          <a:xfrm>
            <a:off x="2895600" y="996950"/>
            <a:ext cx="3200400" cy="762000"/>
            <a:chOff x="1392" y="816"/>
            <a:chExt cx="2016" cy="480"/>
          </a:xfrm>
        </p:grpSpPr>
        <p:sp>
          <p:nvSpPr>
            <p:cNvPr id="72711" name="Line 16">
              <a:extLst>
                <a:ext uri="{FF2B5EF4-FFF2-40B4-BE49-F238E27FC236}">
                  <a16:creationId xmlns:a16="http://schemas.microsoft.com/office/drawing/2014/main" id="{145EACB9-5934-42F3-A866-1C23099B967D}"/>
                </a:ext>
              </a:extLst>
            </p:cNvPr>
            <p:cNvSpPr>
              <a:spLocks noChangeShapeType="1"/>
            </p:cNvSpPr>
            <p:nvPr/>
          </p:nvSpPr>
          <p:spPr bwMode="auto">
            <a:xfrm flipH="1">
              <a:off x="1392" y="960"/>
              <a:ext cx="384" cy="336"/>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2" name="Text Box 17">
              <a:extLst>
                <a:ext uri="{FF2B5EF4-FFF2-40B4-BE49-F238E27FC236}">
                  <a16:creationId xmlns:a16="http://schemas.microsoft.com/office/drawing/2014/main" id="{0331D060-2C3B-482D-B525-D94B46200FA5}"/>
                </a:ext>
              </a:extLst>
            </p:cNvPr>
            <p:cNvSpPr txBox="1">
              <a:spLocks noChangeArrowheads="1"/>
            </p:cNvSpPr>
            <p:nvPr/>
          </p:nvSpPr>
          <p:spPr bwMode="auto">
            <a:xfrm>
              <a:off x="1680" y="816"/>
              <a:ext cx="1728" cy="248"/>
            </a:xfrm>
            <a:prstGeom prst="rect">
              <a:avLst/>
            </a:prstGeom>
            <a:solidFill>
              <a:srgbClr val="FFFFFF"/>
            </a:solidFill>
            <a:ln w="57150">
              <a:solidFill>
                <a:srgbClr val="FF6699"/>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600" b="1">
                  <a:latin typeface="Arial" panose="020B0604020202020204" pitchFamily="34" charset="0"/>
                </a:rPr>
                <a:t>4. Factory Installed Tube </a:t>
              </a:r>
            </a:p>
          </p:txBody>
        </p:sp>
      </p:grpSp>
    </p:spTree>
    <p:extLst>
      <p:ext uri="{BB962C8B-B14F-4D97-AF65-F5344CB8AC3E}">
        <p14:creationId xmlns:p14="http://schemas.microsoft.com/office/powerpoint/2010/main" val="3249853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2200" dirty="0"/>
              <a:t>5.1.8.1.4 The accuracy of digital indicators </a:t>
            </a:r>
            <a:r>
              <a:rPr lang="en-US" sz="2200" u="sng" dirty="0"/>
              <a:t>shall be ±5 percent of the operating pressure at which they are used</a:t>
            </a:r>
            <a:r>
              <a:rPr lang="en-US" sz="2200" dirty="0"/>
              <a:t>.</a:t>
            </a:r>
          </a:p>
          <a:p>
            <a:pPr marL="0" indent="0">
              <a:buNone/>
            </a:pPr>
            <a:r>
              <a:rPr lang="en-US" sz="2200" dirty="0"/>
              <a:t>5.1.8.1.5 The scale range of vacuum indicators </a:t>
            </a:r>
            <a:r>
              <a:rPr lang="en-US" sz="2200" u="sng" dirty="0"/>
              <a:t>shall be 0 to 760 mm </a:t>
            </a:r>
            <a:br>
              <a:rPr lang="en-US" sz="2200" u="sng" dirty="0"/>
            </a:br>
            <a:r>
              <a:rPr lang="en-US" sz="2200" u="sng" dirty="0"/>
              <a:t>(0 to 30 in.) gauge </a:t>
            </a:r>
            <a:r>
              <a:rPr lang="en-US" sz="2200" u="sng" dirty="0" err="1"/>
              <a:t>HgV</a:t>
            </a:r>
            <a:r>
              <a:rPr lang="en-US" sz="2200" dirty="0"/>
              <a:t>. Indicators with a normal range display shall indicate normal only above 300 mm (12 in.) gauge </a:t>
            </a:r>
            <a:r>
              <a:rPr lang="en-US" sz="2200" dirty="0" err="1"/>
              <a:t>HgV</a:t>
            </a:r>
            <a:r>
              <a:rPr lang="en-US" sz="2200" dirty="0"/>
              <a:t>.</a:t>
            </a:r>
          </a:p>
          <a:p>
            <a:pPr marL="0" indent="0">
              <a:buNone/>
            </a:pPr>
            <a:r>
              <a:rPr lang="en-US" sz="2200" dirty="0"/>
              <a:t>5.1.8.1.6 Indicators adjacent to master alarm actuators and area alarms shall be labeled to identify the name of, or chemical symbol for, the particular piping system that they monitor.</a:t>
            </a:r>
          </a:p>
          <a:p>
            <a:pPr marL="0" indent="0">
              <a:buNone/>
            </a:pPr>
            <a:r>
              <a:rPr lang="en-US" sz="2200" dirty="0"/>
              <a:t>5.1.8.2 Locations.</a:t>
            </a:r>
          </a:p>
          <a:p>
            <a:pPr marL="0" indent="0">
              <a:buNone/>
            </a:pPr>
            <a:r>
              <a:rPr lang="en-US" sz="2200" dirty="0"/>
              <a:t>5.1.8.2.1 Pressure/vacuum indicators shall be readable from a standing position.</a:t>
            </a:r>
          </a:p>
          <a:p>
            <a:pPr marL="0" indent="0">
              <a:buNone/>
            </a:pPr>
            <a:r>
              <a:rPr lang="en-US" sz="2200" dirty="0"/>
              <a:t>5.1.8.2.2 Pressure/vacuum indicators shall be provided at the following locations, as a minimum:</a:t>
            </a:r>
          </a:p>
        </p:txBody>
      </p:sp>
    </p:spTree>
    <p:extLst>
      <p:ext uri="{BB962C8B-B14F-4D97-AF65-F5344CB8AC3E}">
        <p14:creationId xmlns:p14="http://schemas.microsoft.com/office/powerpoint/2010/main" val="2645746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marL="344488" indent="-344488">
              <a:buNone/>
            </a:pPr>
            <a:r>
              <a:rPr lang="en-US" sz="2200" dirty="0"/>
              <a:t>(1) Adjacent to the alarm-initiating device for source main line pressure and vacuum alarms in the master alarm system</a:t>
            </a:r>
          </a:p>
          <a:p>
            <a:pPr marL="344488" indent="-344488">
              <a:buNone/>
            </a:pPr>
            <a:r>
              <a:rPr lang="en-US" sz="2200" dirty="0"/>
              <a:t>(2) At or in area alarm panels to indicate the pressure/vacuum at the alarm-activating device for each system that is monitored by the panel</a:t>
            </a:r>
          </a:p>
          <a:p>
            <a:pPr marL="344488" indent="-344488">
              <a:buNone/>
            </a:pPr>
            <a:r>
              <a:rPr lang="en-US" sz="2200" dirty="0"/>
              <a:t>(3) On the station outlet/inlet side of zone valves</a:t>
            </a:r>
          </a:p>
          <a:p>
            <a:pPr marL="0" indent="0">
              <a:buNone/>
            </a:pPr>
            <a:r>
              <a:rPr lang="en-US" sz="2200" dirty="0"/>
              <a:t>5.1.8.2.3 All pressure-sensing devices and main line pressure gauges downstream of the source valves shall be provided with a gas-specific demand check fitting to facilitate service testing or replacement.</a:t>
            </a:r>
          </a:p>
          <a:p>
            <a:pPr marL="0" indent="0">
              <a:buNone/>
            </a:pPr>
            <a:r>
              <a:rPr lang="en-US" sz="2200" dirty="0"/>
              <a:t>5.1.8.2.3.1 Gas-specific demand check fittings shall not be required on zone valve pressure indicators.</a:t>
            </a:r>
          </a:p>
          <a:p>
            <a:pPr marL="0" indent="0">
              <a:buNone/>
            </a:pPr>
            <a:r>
              <a:rPr lang="en-US" sz="2200" dirty="0"/>
              <a:t>5.1.8.2.4 Demand check fittings shall be provided for all monitors.</a:t>
            </a:r>
          </a:p>
        </p:txBody>
      </p:sp>
    </p:spTree>
    <p:extLst>
      <p:ext uri="{BB962C8B-B14F-4D97-AF65-F5344CB8AC3E}">
        <p14:creationId xmlns:p14="http://schemas.microsoft.com/office/powerpoint/2010/main" val="811695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0" indent="0">
              <a:buNone/>
            </a:pPr>
            <a:r>
              <a:rPr lang="en-US" sz="1700" dirty="0"/>
              <a:t>11.2.8 Cylinder valve outlet connections for oxygen shall be Connection No. 540 or Connection No. 870 as described in the mandatory requirements of CGA V-1, Standard for Compressed Gas Cylinder Valve Outlet and Inlet Connections (ANSI B57.1).</a:t>
            </a:r>
          </a:p>
          <a:p>
            <a:pPr marL="0" indent="0">
              <a:buNone/>
            </a:pPr>
            <a:r>
              <a:rPr lang="en-US" sz="1700" dirty="0"/>
              <a:t>11.2.9 Cylinder valve outlet connections for nitrous oxide shall be Connection No. 326 or Connection No. 910 as described in the mandatory requirements of CGA V-1, Standard for Compressed Gas Cylinder Valve Outlet and Inlet Connections (ANSI B57.1).</a:t>
            </a:r>
          </a:p>
          <a:p>
            <a:pPr marL="0" indent="0">
              <a:buNone/>
            </a:pPr>
            <a:r>
              <a:rPr lang="en-US" sz="1700" b="1" dirty="0"/>
              <a:t>11.3.5 </a:t>
            </a:r>
            <a:r>
              <a:rPr lang="en-US" sz="1700" b="1" dirty="0">
                <a:hlinkClick r:id="rId2"/>
              </a:rPr>
              <a:t>*</a:t>
            </a:r>
            <a:r>
              <a:rPr lang="en-US" sz="1700" b="1" dirty="0"/>
              <a:t>  Design and Construction.</a:t>
            </a:r>
          </a:p>
          <a:p>
            <a:pPr marL="0" indent="0">
              <a:buNone/>
            </a:pPr>
            <a:r>
              <a:rPr lang="en-US" sz="1700" b="1" dirty="0"/>
              <a:t>11.3.5.1 </a:t>
            </a:r>
            <a:r>
              <a:rPr lang="en-US" sz="1700" dirty="0"/>
              <a:t>Storage for nonflammable gases equal to or greater than 85 m</a:t>
            </a:r>
            <a:r>
              <a:rPr lang="en-US" sz="1700" baseline="30000" dirty="0"/>
              <a:t>3</a:t>
            </a:r>
            <a:r>
              <a:rPr lang="en-US" sz="1700" dirty="0"/>
              <a:t> (3000 ft</a:t>
            </a:r>
            <a:r>
              <a:rPr lang="en-US" sz="1700" baseline="30000" dirty="0"/>
              <a:t>3</a:t>
            </a:r>
            <a:r>
              <a:rPr lang="en-US" sz="1700" dirty="0"/>
              <a:t>) at STP shall comply with </a:t>
            </a:r>
            <a:r>
              <a:rPr lang="en-US" sz="1700" dirty="0">
                <a:hlinkClick r:id="rId3"/>
              </a:rPr>
              <a:t>11.3.5.2</a:t>
            </a:r>
            <a:r>
              <a:rPr lang="en-US" sz="1700" dirty="0"/>
              <a:t> unless such installations are approved existing installations, which shall be permitted to be continued in service.</a:t>
            </a:r>
          </a:p>
          <a:p>
            <a:pPr marL="0" indent="0">
              <a:buNone/>
            </a:pPr>
            <a:r>
              <a:rPr lang="en-US" sz="1700" b="1" dirty="0"/>
              <a:t>11.3.5.2 </a:t>
            </a:r>
            <a:r>
              <a:rPr lang="en-US" sz="1700" dirty="0"/>
              <a:t>Locations for the storage of nonflammable gases shall meet the following requirements:</a:t>
            </a:r>
          </a:p>
          <a:p>
            <a:pPr marL="344488" indent="-344488">
              <a:buNone/>
            </a:pPr>
            <a:r>
              <a:rPr lang="en-US" sz="1700" dirty="0"/>
              <a:t>(1) They shall be constructed with access to move cylinders and containers in and out of the location on hand trucks complying with </a:t>
            </a:r>
            <a:r>
              <a:rPr lang="en-US" sz="1700" dirty="0">
                <a:hlinkClick r:id="rId4"/>
              </a:rPr>
              <a:t>11.4.3.1.1</a:t>
            </a:r>
            <a:r>
              <a:rPr lang="en-US" sz="1700" dirty="0"/>
              <a:t>.</a:t>
            </a:r>
          </a:p>
          <a:p>
            <a:pPr marL="344488" indent="-344488">
              <a:buNone/>
            </a:pPr>
            <a:r>
              <a:rPr lang="en-US" sz="1700" dirty="0"/>
              <a:t>(2) They shall be provided with lockable doors or gates or otherwise able to be secured.</a:t>
            </a:r>
          </a:p>
          <a:p>
            <a:pPr marL="344488" indent="-344488">
              <a:buNone/>
            </a:pPr>
            <a:r>
              <a:rPr lang="en-US" sz="1700" dirty="0"/>
              <a:t>(3) If outdoors, they shall be provided with an enclosure constructed of noncombustible materials.</a:t>
            </a:r>
          </a:p>
          <a:p>
            <a:pPr marL="344488" indent="-344488">
              <a:buNone/>
            </a:pPr>
            <a:r>
              <a:rPr lang="en-US" sz="1700" dirty="0"/>
              <a:t>(4) If indoors, they shall have interior finishes of noncombustible or limited-combustible materials.</a:t>
            </a:r>
          </a:p>
          <a:p>
            <a:pPr marL="0" indent="0">
              <a:buNone/>
            </a:pPr>
            <a:endParaRPr lang="en-US" sz="1700" dirty="0"/>
          </a:p>
        </p:txBody>
      </p:sp>
    </p:spTree>
    <p:extLst>
      <p:ext uri="{BB962C8B-B14F-4D97-AF65-F5344CB8AC3E}">
        <p14:creationId xmlns:p14="http://schemas.microsoft.com/office/powerpoint/2010/main" val="4034675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48572-4622-434C-8C42-4829AAEE31A6}"/>
              </a:ext>
            </a:extLst>
          </p:cNvPr>
          <p:cNvSpPr>
            <a:spLocks noGrp="1"/>
          </p:cNvSpPr>
          <p:nvPr>
            <p:ph idx="1"/>
          </p:nvPr>
        </p:nvSpPr>
        <p:spPr>
          <a:xfrm>
            <a:off x="457200" y="609600"/>
            <a:ext cx="8229600" cy="5516563"/>
          </a:xfrm>
        </p:spPr>
        <p:txBody>
          <a:bodyPr>
            <a:noAutofit/>
          </a:bodyPr>
          <a:lstStyle/>
          <a:p>
            <a:pPr marL="344488" indent="-344488">
              <a:buNone/>
            </a:pPr>
            <a:r>
              <a:rPr lang="en-US" sz="1800" dirty="0"/>
              <a:t>(5)</a:t>
            </a:r>
            <a:r>
              <a:rPr lang="en-US" sz="1800" dirty="0">
                <a:hlinkClick r:id="rId2"/>
              </a:rPr>
              <a:t>*</a:t>
            </a:r>
            <a:r>
              <a:rPr lang="en-US" sz="1800" dirty="0"/>
              <a:t> If indoors, the room shall be separated from the rest of the building by walls and floors having a 1-hour fire resistance rating with doors and other opening protectives having a ¾-hour fire protection rating.</a:t>
            </a:r>
          </a:p>
          <a:p>
            <a:pPr marL="344488" indent="-344488">
              <a:buNone/>
            </a:pPr>
            <a:r>
              <a:rPr lang="en-US" sz="1800" dirty="0"/>
              <a:t>(6)</a:t>
            </a:r>
            <a:r>
              <a:rPr lang="en-US" sz="1800" dirty="0">
                <a:hlinkClick r:id="rId3"/>
              </a:rPr>
              <a:t>*</a:t>
            </a:r>
            <a:r>
              <a:rPr lang="en-US" sz="1800" dirty="0"/>
              <a:t> They shall comply with </a:t>
            </a:r>
            <a:r>
              <a:rPr lang="en-US" sz="1800" i="1" dirty="0">
                <a:hlinkClick r:id="rId4"/>
              </a:rPr>
              <a:t>NFPA 70</a:t>
            </a:r>
            <a:r>
              <a:rPr lang="en-US" sz="1800" dirty="0"/>
              <a:t> for unclassified (non­hazardous) locations.</a:t>
            </a:r>
          </a:p>
          <a:p>
            <a:pPr marL="344488" indent="-344488">
              <a:buNone/>
            </a:pPr>
            <a:r>
              <a:rPr lang="en-US" sz="1800" dirty="0"/>
              <a:t>(7)</a:t>
            </a:r>
            <a:r>
              <a:rPr lang="en-US" sz="1800" dirty="0">
                <a:hlinkClick r:id="rId5"/>
              </a:rPr>
              <a:t>*</a:t>
            </a:r>
            <a:r>
              <a:rPr lang="en-US" sz="1800" dirty="0"/>
              <a:t> Fuel-fired equipment shall not be located in the room.</a:t>
            </a:r>
          </a:p>
          <a:p>
            <a:pPr marL="344488" indent="-344488">
              <a:buNone/>
            </a:pPr>
            <a:r>
              <a:rPr lang="en-US" sz="1800" dirty="0"/>
              <a:t>(8) If they require heat, the maximum allowable temperature of the in-room heating element shall be 130°C (266°F).</a:t>
            </a:r>
          </a:p>
          <a:p>
            <a:pPr marL="344488" indent="-344488">
              <a:buNone/>
            </a:pPr>
            <a:r>
              <a:rPr lang="en-US" sz="1800" dirty="0"/>
              <a:t>(9) They shall be provided with racks, chains, or other fastenings to secure all cylinders from falling, whether full or empty.</a:t>
            </a:r>
          </a:p>
          <a:p>
            <a:pPr marL="403225" indent="-403225">
              <a:buNone/>
            </a:pPr>
            <a:r>
              <a:rPr lang="en-US" sz="1800" dirty="0"/>
              <a:t>(10) They shall be supplied with electrical power compliant with the requirements for essential electrical systems as described in Chapter 6.</a:t>
            </a:r>
          </a:p>
          <a:p>
            <a:pPr marL="403225" indent="-403225">
              <a:buNone/>
            </a:pPr>
            <a:r>
              <a:rPr lang="en-US" sz="1800" dirty="0"/>
              <a:t>(11) They shall have racks, shelves, and supports, where provided, constructed of noncombustible materials or limited-combustible materials.</a:t>
            </a:r>
          </a:p>
          <a:p>
            <a:pPr marL="403225" indent="-403225">
              <a:buNone/>
            </a:pPr>
            <a:r>
              <a:rPr lang="en-US" sz="1800" dirty="0"/>
              <a:t>(12)</a:t>
            </a:r>
            <a:r>
              <a:rPr lang="en-US" sz="1800" dirty="0">
                <a:hlinkClick r:id="rId6"/>
              </a:rPr>
              <a:t>*</a:t>
            </a:r>
            <a:r>
              <a:rPr lang="en-US" sz="1800" dirty="0"/>
              <a:t> They shall protect electrical devices from physical damage.</a:t>
            </a:r>
          </a:p>
          <a:p>
            <a:pPr marL="403225" indent="-403225">
              <a:buNone/>
            </a:pPr>
            <a:r>
              <a:rPr lang="en-US" sz="1800" dirty="0"/>
              <a:t>(13)</a:t>
            </a:r>
            <a:r>
              <a:rPr lang="en-US" sz="1800" dirty="0">
                <a:hlinkClick r:id="rId7"/>
              </a:rPr>
              <a:t>*</a:t>
            </a:r>
            <a:r>
              <a:rPr lang="en-US" sz="1800" dirty="0"/>
              <a:t> They shall allow access by delivery vehicles and management of cylinders.</a:t>
            </a:r>
          </a:p>
          <a:p>
            <a:pPr marL="403225" indent="-403225">
              <a:buNone/>
            </a:pPr>
            <a:r>
              <a:rPr lang="en-US" sz="1800" dirty="0"/>
              <a:t>(14) If indoors, ventilation for medical gas storage rooms shall comply with </a:t>
            </a:r>
            <a:r>
              <a:rPr lang="en-US" sz="1800" dirty="0">
                <a:hlinkClick r:id="rId8"/>
              </a:rPr>
              <a:t>9.3.6</a:t>
            </a:r>
            <a:r>
              <a:rPr lang="en-US" sz="1800" dirty="0"/>
              <a:t>.</a:t>
            </a:r>
          </a:p>
          <a:p>
            <a:pPr marL="0" indent="0">
              <a:buNone/>
            </a:pPr>
            <a:endParaRPr lang="en-US" sz="1800" dirty="0"/>
          </a:p>
        </p:txBody>
      </p:sp>
    </p:spTree>
    <p:extLst>
      <p:ext uri="{BB962C8B-B14F-4D97-AF65-F5344CB8AC3E}">
        <p14:creationId xmlns:p14="http://schemas.microsoft.com/office/powerpoint/2010/main" val="1554338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972B2-79B4-413E-A87E-F07AFDF00528}"/>
              </a:ext>
            </a:extLst>
          </p:cNvPr>
          <p:cNvSpPr>
            <a:spLocks noGrp="1"/>
          </p:cNvSpPr>
          <p:nvPr>
            <p:ph idx="1"/>
          </p:nvPr>
        </p:nvSpPr>
        <p:spPr>
          <a:xfrm>
            <a:off x="457200" y="457200"/>
            <a:ext cx="8229600" cy="5668963"/>
          </a:xfrm>
        </p:spPr>
        <p:txBody>
          <a:bodyPr>
            <a:normAutofit/>
          </a:bodyPr>
          <a:lstStyle/>
          <a:p>
            <a:pPr marL="0" indent="0">
              <a:buNone/>
            </a:pPr>
            <a:r>
              <a:rPr lang="en-US" sz="2200" dirty="0"/>
              <a:t>11.3.6.3 Oxidizing gases such as oxygen and nitrous oxide shall be separated from combustibles or flammable materials by one of the following:</a:t>
            </a:r>
          </a:p>
          <a:p>
            <a:pPr marL="344488" indent="-344488">
              <a:buNone/>
            </a:pPr>
            <a:r>
              <a:rPr lang="en-US" sz="2200" dirty="0"/>
              <a:t>(1) Minimum distance of 6.1 m (20 ft)</a:t>
            </a:r>
          </a:p>
          <a:p>
            <a:pPr marL="344488" indent="-344488">
              <a:buNone/>
            </a:pPr>
            <a:r>
              <a:rPr lang="en-US" sz="2200" dirty="0"/>
              <a:t>(2) Minimum distance of 1.5 m (5 ft) if the entire storage location is protected by an automatic sprinkler system designed in accordance with NFPA 13</a:t>
            </a:r>
          </a:p>
          <a:p>
            <a:pPr marL="344488" indent="-344488">
              <a:buNone/>
            </a:pPr>
            <a:r>
              <a:rPr lang="en-US" sz="2200" dirty="0"/>
              <a:t>(3) A gas cabinet constructed per NFPA 30 or NFPA 55, if the entire storage location is protected by an automatic sprinkler system designed in accordance with NFPA 13</a:t>
            </a:r>
          </a:p>
          <a:p>
            <a:pPr marL="0" indent="0">
              <a:buNone/>
            </a:pPr>
            <a:r>
              <a:rPr lang="en-US" sz="2200" dirty="0"/>
              <a:t>11.3.6.6 Smoking, open flames, electric heating elements, and other sources of ignition shall be prohibited within storage locations and within 6.1 m (20 ft) of outside storage locations.</a:t>
            </a:r>
          </a:p>
          <a:p>
            <a:pPr marL="0" indent="0">
              <a:buNone/>
            </a:pPr>
            <a:endParaRPr lang="en-US" sz="2200" dirty="0"/>
          </a:p>
        </p:txBody>
      </p:sp>
    </p:spTree>
    <p:extLst>
      <p:ext uri="{BB962C8B-B14F-4D97-AF65-F5344CB8AC3E}">
        <p14:creationId xmlns:p14="http://schemas.microsoft.com/office/powerpoint/2010/main" val="2546733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200" b="1" dirty="0"/>
              <a:t>11.3.6.8 </a:t>
            </a:r>
            <a:r>
              <a:rPr lang="en-US" sz="2200" dirty="0"/>
              <a:t>Ventilation for indoor medical gas storage rooms shall comply with </a:t>
            </a:r>
            <a:r>
              <a:rPr lang="en-US" sz="2200" dirty="0">
                <a:hlinkClick r:id="rId2"/>
              </a:rPr>
              <a:t>9.3.6</a:t>
            </a:r>
            <a:r>
              <a:rPr lang="en-US" sz="2200" dirty="0"/>
              <a:t>.</a:t>
            </a:r>
          </a:p>
          <a:p>
            <a:pPr marL="0" indent="0">
              <a:buNone/>
            </a:pPr>
            <a:r>
              <a:rPr lang="en-US" sz="2200" b="1" dirty="0"/>
              <a:t>11.3.8 </a:t>
            </a:r>
            <a:r>
              <a:rPr lang="en-US" sz="2200" b="1" dirty="0">
                <a:hlinkClick r:id="rId3"/>
              </a:rPr>
              <a:t>*</a:t>
            </a:r>
            <a:r>
              <a:rPr lang="en-US" sz="2200" b="1" dirty="0"/>
              <a:t>  </a:t>
            </a:r>
            <a:r>
              <a:rPr lang="en-US" sz="2200" dirty="0"/>
              <a:t>Storage for nonflammable gases less than 85 m</a:t>
            </a:r>
            <a:r>
              <a:rPr lang="en-US" sz="2200" baseline="30000" dirty="0"/>
              <a:t>3</a:t>
            </a:r>
            <a:r>
              <a:rPr lang="en-US" sz="2200" dirty="0"/>
              <a:t> (3000 ft</a:t>
            </a:r>
            <a:r>
              <a:rPr lang="en-US" sz="2200" baseline="30000" dirty="0"/>
              <a:t>3</a:t>
            </a:r>
            <a:r>
              <a:rPr lang="en-US" sz="2200" dirty="0"/>
              <a:t>) at STP shall be permitted to be stored in a gas cabinet constructed in accordance with </a:t>
            </a:r>
            <a:r>
              <a:rPr lang="en-US" sz="2200" dirty="0">
                <a:hlinkClick r:id="rId4"/>
              </a:rPr>
              <a:t>NFPA 55</a:t>
            </a:r>
            <a:r>
              <a:rPr lang="en-US" sz="2200" dirty="0"/>
              <a:t>, provided that the following also applies:</a:t>
            </a:r>
          </a:p>
          <a:p>
            <a:pPr marL="0" indent="0">
              <a:buNone/>
            </a:pPr>
            <a:r>
              <a:rPr lang="en-US" sz="2200" dirty="0"/>
              <a:t>(1) Storage is limited to cylinders.</a:t>
            </a:r>
          </a:p>
          <a:p>
            <a:pPr marL="0" indent="0">
              <a:buNone/>
            </a:pPr>
            <a:r>
              <a:rPr lang="en-US" sz="2200" dirty="0"/>
              <a:t>(2) There are no flammables or combustibles in the cabinet.</a:t>
            </a:r>
          </a:p>
          <a:p>
            <a:pPr marL="0" indent="0">
              <a:buNone/>
            </a:pPr>
            <a:r>
              <a:rPr lang="en-US" sz="2200" dirty="0"/>
              <a:t>(3) The temperature limitations of </a:t>
            </a:r>
            <a:r>
              <a:rPr lang="en-US" sz="2200" dirty="0">
                <a:hlinkClick r:id="rId5"/>
              </a:rPr>
              <a:t>5.1.3.2.11</a:t>
            </a:r>
            <a:r>
              <a:rPr lang="en-US" sz="2200" dirty="0"/>
              <a:t> are met.</a:t>
            </a:r>
          </a:p>
          <a:p>
            <a:pPr marL="0" indent="0">
              <a:buNone/>
            </a:pPr>
            <a:r>
              <a:rPr lang="en-US" sz="2200" dirty="0"/>
              <a:t>(4) The cylinders are secured.</a:t>
            </a:r>
          </a:p>
          <a:p>
            <a:pPr marL="0" indent="0">
              <a:buNone/>
            </a:pPr>
            <a:r>
              <a:rPr lang="en-US" sz="2200" dirty="0"/>
              <a:t>(5) When storing nitrous oxide, the cabinets are lockable.</a:t>
            </a:r>
          </a:p>
          <a:p>
            <a:pPr marL="0" indent="0">
              <a:buNone/>
            </a:pPr>
            <a:r>
              <a:rPr lang="en-US" sz="2200" dirty="0"/>
              <a:t>11.3.11 Cylinders shall not be chained to portable or movable apparatus such as beds and oxygen tents.</a:t>
            </a:r>
          </a:p>
        </p:txBody>
      </p:sp>
    </p:spTree>
    <p:extLst>
      <p:ext uri="{BB962C8B-B14F-4D97-AF65-F5344CB8AC3E}">
        <p14:creationId xmlns:p14="http://schemas.microsoft.com/office/powerpoint/2010/main" val="3261762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E3F9A-E084-4B9F-836A-674F0FBF5D6F}"/>
              </a:ext>
            </a:extLst>
          </p:cNvPr>
          <p:cNvSpPr>
            <a:spLocks noGrp="1"/>
          </p:cNvSpPr>
          <p:nvPr>
            <p:ph idx="1"/>
          </p:nvPr>
        </p:nvSpPr>
        <p:spPr>
          <a:xfrm>
            <a:off x="457200" y="533400"/>
            <a:ext cx="8229600" cy="5592763"/>
          </a:xfrm>
        </p:spPr>
        <p:txBody>
          <a:bodyPr>
            <a:normAutofit/>
          </a:bodyPr>
          <a:lstStyle/>
          <a:p>
            <a:pPr marL="0" indent="0">
              <a:buNone/>
            </a:pPr>
            <a:r>
              <a:rPr lang="en-US" sz="2200" b="1" dirty="0"/>
              <a:t>11.7.4 Maximum Quantity.</a:t>
            </a:r>
          </a:p>
          <a:p>
            <a:pPr marL="0" indent="0">
              <a:buNone/>
            </a:pPr>
            <a:r>
              <a:rPr lang="en-US" sz="2200" b="1" dirty="0"/>
              <a:t>11.7.4.1 </a:t>
            </a:r>
            <a:r>
              <a:rPr lang="en-US" sz="2200" dirty="0"/>
              <a:t>The maximum total quantity of liquid oxygen permitted in storage and in use in a patient bed location or patient care vicinity shall be 120 L (31.6 gal), provided that the patient bed location or patient care vicinity, or both, are separated from the remainder of the facility by fire barriers and horizontal assemblies having a minimum fire resistance rating of 1 hour in accordance with the adopted building code.</a:t>
            </a:r>
          </a:p>
          <a:p>
            <a:pPr marL="0" indent="0">
              <a:buNone/>
            </a:pPr>
            <a:r>
              <a:rPr lang="en-US" sz="2200" b="1"/>
              <a:t>11.7.4.2 </a:t>
            </a:r>
            <a:r>
              <a:rPr lang="en-US" sz="2200"/>
              <a:t>One </a:t>
            </a:r>
            <a:r>
              <a:rPr lang="en-US" sz="2200" dirty="0"/>
              <a:t>liquid oxygen portable container [limited to 1.5 L (0.396 gal) capacity] per patient is permitted to be stored or used in a patient bed location or patient care vicinity without having to meet the fire separation requirements of </a:t>
            </a:r>
            <a:r>
              <a:rPr lang="en-US" sz="2200" dirty="0">
                <a:hlinkClick r:id="rId2"/>
              </a:rPr>
              <a:t>11.7.4.1</a:t>
            </a:r>
            <a:r>
              <a:rPr lang="en-US" sz="2200" dirty="0"/>
              <a:t>.</a:t>
            </a:r>
          </a:p>
          <a:p>
            <a:pPr marL="0" indent="0">
              <a:buNone/>
            </a:pPr>
            <a:endParaRPr lang="en-US" sz="2200" dirty="0"/>
          </a:p>
        </p:txBody>
      </p:sp>
    </p:spTree>
    <p:extLst>
      <p:ext uri="{BB962C8B-B14F-4D97-AF65-F5344CB8AC3E}">
        <p14:creationId xmlns:p14="http://schemas.microsoft.com/office/powerpoint/2010/main" val="281315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1">
            <a:extLst>
              <a:ext uri="{FF2B5EF4-FFF2-40B4-BE49-F238E27FC236}">
                <a16:creationId xmlns:a16="http://schemas.microsoft.com/office/drawing/2014/main" id="{17F5EC36-D188-4213-9334-2E3DDD910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25" y="304800"/>
            <a:ext cx="6332549"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26249072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041">
            <a:extLst>
              <a:ext uri="{FF2B5EF4-FFF2-40B4-BE49-F238E27FC236}">
                <a16:creationId xmlns:a16="http://schemas.microsoft.com/office/drawing/2014/main" id="{1A1BD209-ED21-4336-AE0F-D93290BD2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832" y="457200"/>
            <a:ext cx="683033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4130629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1B6CFDC-B7D0-49EE-89C7-DD41443E882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51" r="1051"/>
          <a:stretch>
            <a:fillRect/>
          </a:stretch>
        </p:blipFill>
        <p:spPr>
          <a:xfrm>
            <a:off x="1828800" y="685800"/>
            <a:ext cx="5486400" cy="4492625"/>
          </a:xfrm>
        </p:spPr>
      </p:pic>
      <p:sp>
        <p:nvSpPr>
          <p:cNvPr id="4" name="Text Placeholder 3">
            <a:extLst>
              <a:ext uri="{FF2B5EF4-FFF2-40B4-BE49-F238E27FC236}">
                <a16:creationId xmlns:a16="http://schemas.microsoft.com/office/drawing/2014/main" id="{1020B191-C81F-473F-8125-AE55A11F47EE}"/>
              </a:ext>
            </a:extLst>
          </p:cNvPr>
          <p:cNvSpPr>
            <a:spLocks noGrp="1"/>
          </p:cNvSpPr>
          <p:nvPr>
            <p:ph type="body" sz="half" idx="2"/>
          </p:nvPr>
        </p:nvSpPr>
        <p:spPr>
          <a:xfrm>
            <a:off x="1295400" y="5367338"/>
            <a:ext cx="6553200" cy="804862"/>
          </a:xfrm>
        </p:spPr>
        <p:txBody>
          <a:bodyPr>
            <a:noAutofit/>
          </a:bodyPr>
          <a:lstStyle/>
          <a:p>
            <a:pPr algn="ctr"/>
            <a:r>
              <a:rPr lang="en-US" sz="4400" dirty="0"/>
              <a:t>Wall Outlet Dimensions</a:t>
            </a:r>
          </a:p>
        </p:txBody>
      </p:sp>
    </p:spTree>
    <p:extLst>
      <p:ext uri="{BB962C8B-B14F-4D97-AF65-F5344CB8AC3E}">
        <p14:creationId xmlns:p14="http://schemas.microsoft.com/office/powerpoint/2010/main" val="121773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3536CBA-F881-4D7C-8424-1E93BB581DF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1828800" y="914400"/>
            <a:ext cx="5486400" cy="3733800"/>
          </a:xfrm>
        </p:spPr>
      </p:pic>
      <p:sp>
        <p:nvSpPr>
          <p:cNvPr id="4" name="Text Placeholder 3">
            <a:extLst>
              <a:ext uri="{FF2B5EF4-FFF2-40B4-BE49-F238E27FC236}">
                <a16:creationId xmlns:a16="http://schemas.microsoft.com/office/drawing/2014/main" id="{4A444F05-52E2-41AD-A6A5-619CEB28DDC5}"/>
              </a:ext>
            </a:extLst>
          </p:cNvPr>
          <p:cNvSpPr>
            <a:spLocks noGrp="1"/>
          </p:cNvSpPr>
          <p:nvPr>
            <p:ph type="body" sz="half" idx="2"/>
          </p:nvPr>
        </p:nvSpPr>
        <p:spPr>
          <a:xfrm>
            <a:off x="1295400" y="4953000"/>
            <a:ext cx="6553200" cy="804862"/>
          </a:xfrm>
        </p:spPr>
        <p:txBody>
          <a:bodyPr>
            <a:noAutofit/>
          </a:bodyPr>
          <a:lstStyle/>
          <a:p>
            <a:pPr algn="ctr"/>
            <a:r>
              <a:rPr lang="en-US" sz="4400" dirty="0"/>
              <a:t>Wall Outlet Internal Parts</a:t>
            </a:r>
          </a:p>
        </p:txBody>
      </p:sp>
    </p:spTree>
    <p:extLst>
      <p:ext uri="{BB962C8B-B14F-4D97-AF65-F5344CB8AC3E}">
        <p14:creationId xmlns:p14="http://schemas.microsoft.com/office/powerpoint/2010/main" val="397347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496B22C-4089-4CE4-AD9E-9673A153082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358" b="3358"/>
          <a:stretch>
            <a:fillRect/>
          </a:stretch>
        </p:blipFill>
        <p:spPr>
          <a:xfrm>
            <a:off x="1792288" y="612774"/>
            <a:ext cx="5486400" cy="4492625"/>
          </a:xfrm>
        </p:spPr>
      </p:pic>
      <p:sp>
        <p:nvSpPr>
          <p:cNvPr id="4" name="Text Placeholder 3">
            <a:extLst>
              <a:ext uri="{FF2B5EF4-FFF2-40B4-BE49-F238E27FC236}">
                <a16:creationId xmlns:a16="http://schemas.microsoft.com/office/drawing/2014/main" id="{89E750DB-61B1-492A-810D-84E61AE32F45}"/>
              </a:ext>
            </a:extLst>
          </p:cNvPr>
          <p:cNvSpPr>
            <a:spLocks noGrp="1"/>
          </p:cNvSpPr>
          <p:nvPr>
            <p:ph type="body" sz="half" idx="2"/>
          </p:nvPr>
        </p:nvSpPr>
        <p:spPr>
          <a:xfrm>
            <a:off x="1295400" y="5367338"/>
            <a:ext cx="6553200" cy="804862"/>
          </a:xfrm>
        </p:spPr>
        <p:txBody>
          <a:bodyPr>
            <a:noAutofit/>
          </a:bodyPr>
          <a:lstStyle/>
          <a:p>
            <a:pPr algn="ctr"/>
            <a:r>
              <a:rPr lang="en-US" sz="4400" dirty="0"/>
              <a:t>Example of Finished Outlets</a:t>
            </a:r>
          </a:p>
        </p:txBody>
      </p:sp>
    </p:spTree>
    <p:extLst>
      <p:ext uri="{BB962C8B-B14F-4D97-AF65-F5344CB8AC3E}">
        <p14:creationId xmlns:p14="http://schemas.microsoft.com/office/powerpoint/2010/main" val="49272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582"/>
            <a:ext cx="8229600" cy="5419581"/>
          </a:xfrm>
        </p:spPr>
        <p:txBody>
          <a:bodyPr>
            <a:normAutofit/>
          </a:bodyPr>
          <a:lstStyle/>
          <a:p>
            <a:pPr marL="344488" indent="-344488">
              <a:buNone/>
            </a:pPr>
            <a:r>
              <a:rPr lang="en-US" sz="2200" dirty="0"/>
              <a:t>(3) If operated at a </a:t>
            </a:r>
            <a:r>
              <a:rPr lang="en-US" sz="2200" u="sng" dirty="0"/>
              <a:t>pressure in excess of 550 kPa (80 psi), they shall be either D.I.S.S. connectors </a:t>
            </a:r>
            <a:r>
              <a:rPr lang="en-US" sz="2200" dirty="0"/>
              <a:t>or comply with 5.1.5.15(4).</a:t>
            </a:r>
          </a:p>
          <a:p>
            <a:pPr marL="344488" indent="-344488">
              <a:buNone/>
            </a:pPr>
            <a:r>
              <a:rPr lang="en-US" sz="2200" dirty="0"/>
              <a:t>(4) If operated at a gauge pressure between 1380 kPa and </a:t>
            </a:r>
            <a:r>
              <a:rPr lang="en-US" sz="2200" u="sng" dirty="0"/>
              <a:t>2070 kPa (200 psi and 300 psi), the station outlet shall be designed so as to prevent the removal of the adapter until the pressure has been relieved </a:t>
            </a:r>
            <a:r>
              <a:rPr lang="en-US" sz="2200" dirty="0"/>
              <a:t>to prevent the adapter injuring the user or others when removed from the outlet.</a:t>
            </a:r>
          </a:p>
          <a:p>
            <a:pPr marL="0" indent="0">
              <a:buNone/>
            </a:pPr>
            <a:r>
              <a:rPr lang="en-US" sz="2200" dirty="0"/>
              <a:t>5.1.5.16 WAGD networks shall provide a WAGD inlet in all locations where nitrous oxide or halogenated anesthetic gas is intended to be administered.</a:t>
            </a:r>
          </a:p>
        </p:txBody>
      </p:sp>
    </p:spTree>
    <p:extLst>
      <p:ext uri="{BB962C8B-B14F-4D97-AF65-F5344CB8AC3E}">
        <p14:creationId xmlns:p14="http://schemas.microsoft.com/office/powerpoint/2010/main" val="3965943609"/>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A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 Background" id="{F14A7940-12C2-4347-AC88-02B25961C95F}" vid="{BE418033-B445-4759-AB8D-A3133E9941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UA Background</Template>
  <TotalTime>75</TotalTime>
  <Words>1620</Words>
  <Application>Microsoft Office PowerPoint</Application>
  <PresentationFormat>On-screen Show (4:3)</PresentationFormat>
  <Paragraphs>111</Paragraphs>
  <Slides>36</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36</vt:i4>
      </vt:variant>
    </vt:vector>
  </HeadingPairs>
  <TitlesOfParts>
    <vt:vector size="47" baseType="lpstr">
      <vt:lpstr>Arial</vt:lpstr>
      <vt:lpstr>Calibri</vt:lpstr>
      <vt:lpstr>Constantia</vt:lpstr>
      <vt:lpstr>Wingdings 2</vt:lpstr>
      <vt:lpstr>UA Background</vt:lpstr>
      <vt:lpstr>Office Theme</vt:lpstr>
      <vt:lpstr>2_Office Theme</vt:lpstr>
      <vt:lpstr>1_Office Theme</vt:lpstr>
      <vt:lpstr>Flow</vt:lpstr>
      <vt:lpstr>1_Flow</vt:lpstr>
      <vt:lpstr>2_Flow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Hyperbaric Valve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 Local 190 JATC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Whitaker</dc:creator>
  <cp:lastModifiedBy>Alexis Strickland</cp:lastModifiedBy>
  <cp:revision>11</cp:revision>
  <dcterms:created xsi:type="dcterms:W3CDTF">2018-02-14T16:55:07Z</dcterms:created>
  <dcterms:modified xsi:type="dcterms:W3CDTF">2022-07-08T17:59:39Z</dcterms:modified>
</cp:coreProperties>
</file>